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711" r:id="rId2"/>
    <p:sldMasterId id="2147483723" r:id="rId3"/>
  </p:sldMasterIdLst>
  <p:notesMasterIdLst>
    <p:notesMasterId r:id="rId79"/>
  </p:notesMasterIdLst>
  <p:handoutMasterIdLst>
    <p:handoutMasterId r:id="rId80"/>
  </p:handoutMasterIdLst>
  <p:sldIdLst>
    <p:sldId id="256" r:id="rId4"/>
    <p:sldId id="472" r:id="rId5"/>
    <p:sldId id="330" r:id="rId6"/>
    <p:sldId id="406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407" r:id="rId15"/>
    <p:sldId id="340" r:id="rId16"/>
    <p:sldId id="341" r:id="rId17"/>
    <p:sldId id="473" r:id="rId18"/>
    <p:sldId id="474" r:id="rId19"/>
    <p:sldId id="475" r:id="rId20"/>
    <p:sldId id="476" r:id="rId21"/>
    <p:sldId id="477" r:id="rId22"/>
    <p:sldId id="47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479" r:id="rId48"/>
    <p:sldId id="416" r:id="rId49"/>
    <p:sldId id="426" r:id="rId50"/>
    <p:sldId id="427" r:id="rId51"/>
    <p:sldId id="428" r:id="rId52"/>
    <p:sldId id="465" r:id="rId53"/>
    <p:sldId id="480" r:id="rId54"/>
    <p:sldId id="453" r:id="rId55"/>
    <p:sldId id="466" r:id="rId56"/>
    <p:sldId id="455" r:id="rId57"/>
    <p:sldId id="454" r:id="rId58"/>
    <p:sldId id="484" r:id="rId59"/>
    <p:sldId id="456" r:id="rId60"/>
    <p:sldId id="458" r:id="rId61"/>
    <p:sldId id="459" r:id="rId62"/>
    <p:sldId id="463" r:id="rId63"/>
    <p:sldId id="491" r:id="rId64"/>
    <p:sldId id="467" r:id="rId65"/>
    <p:sldId id="485" r:id="rId66"/>
    <p:sldId id="486" r:id="rId67"/>
    <p:sldId id="469" r:id="rId68"/>
    <p:sldId id="470" r:id="rId69"/>
    <p:sldId id="490" r:id="rId70"/>
    <p:sldId id="492" r:id="rId71"/>
    <p:sldId id="417" r:id="rId72"/>
    <p:sldId id="481" r:id="rId73"/>
    <p:sldId id="482" r:id="rId74"/>
    <p:sldId id="483" r:id="rId75"/>
    <p:sldId id="487" r:id="rId76"/>
    <p:sldId id="488" r:id="rId77"/>
    <p:sldId id="489" r:id="rId78"/>
  </p:sldIdLst>
  <p:sldSz cx="9144000" cy="6858000" type="screen4x3"/>
  <p:notesSz cx="7188200" cy="9499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CC00"/>
    <a:srgbClr val="FF9900"/>
    <a:srgbClr val="CC3300"/>
    <a:srgbClr val="9999FF"/>
    <a:srgbClr val="808080"/>
    <a:srgbClr val="869406"/>
    <a:srgbClr val="009900"/>
    <a:srgbClr val="00CC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024" autoAdjust="0"/>
    <p:restoredTop sz="94592" autoAdjust="0"/>
  </p:normalViewPr>
  <p:slideViewPr>
    <p:cSldViewPr snapToObjects="1">
      <p:cViewPr varScale="1">
        <p:scale>
          <a:sx n="94" d="100"/>
          <a:sy n="94" d="100"/>
        </p:scale>
        <p:origin x="-470" y="-6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005"/>
    </p:cViewPr>
  </p:sorterViewPr>
  <p:notesViewPr>
    <p:cSldViewPr snapToObjects="1">
      <p:cViewPr varScale="1">
        <p:scale>
          <a:sx n="87" d="100"/>
          <a:sy n="87" d="100"/>
        </p:scale>
        <p:origin x="-1914" y="-96"/>
      </p:cViewPr>
      <p:guideLst>
        <p:guide orient="horz" pos="2992"/>
        <p:guide pos="226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2" Type="http://schemas.openxmlformats.org/officeDocument/2006/relationships/slide" Target="slides/slide14.xml"/><Relationship Id="rId1" Type="http://schemas.openxmlformats.org/officeDocument/2006/relationships/slide" Target="slides/slide5.xml"/><Relationship Id="rId6" Type="http://schemas.openxmlformats.org/officeDocument/2006/relationships/slide" Target="slides/slide43.xml"/><Relationship Id="rId5" Type="http://schemas.openxmlformats.org/officeDocument/2006/relationships/slide" Target="slides/slide31.xml"/><Relationship Id="rId4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14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2" tIns="47662" rIns="95322" bIns="47662" numCol="1" anchor="t" anchorCtr="0" compatLnSpc="1">
            <a:prstTxWarp prst="textNoShape">
              <a:avLst/>
            </a:prstTxWarp>
          </a:bodyPr>
          <a:lstStyle>
            <a:lvl1pPr defTabSz="953912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3526" y="0"/>
            <a:ext cx="3114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2" tIns="47662" rIns="95322" bIns="47662" numCol="1" anchor="t" anchorCtr="0" compatLnSpc="1">
            <a:prstTxWarp prst="textNoShape">
              <a:avLst/>
            </a:prstTxWarp>
          </a:bodyPr>
          <a:lstStyle>
            <a:lvl1pPr algn="r" defTabSz="953912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024938"/>
            <a:ext cx="3114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2" tIns="47662" rIns="95322" bIns="47662" numCol="1" anchor="b" anchorCtr="0" compatLnSpc="1">
            <a:prstTxWarp prst="textNoShape">
              <a:avLst/>
            </a:prstTxWarp>
          </a:bodyPr>
          <a:lstStyle>
            <a:lvl1pPr defTabSz="953912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3526" y="9024938"/>
            <a:ext cx="3114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2" tIns="47662" rIns="95322" bIns="47662" numCol="1" anchor="b" anchorCtr="0" compatLnSpc="1">
            <a:prstTxWarp prst="textNoShape">
              <a:avLst/>
            </a:prstTxWarp>
          </a:bodyPr>
          <a:lstStyle>
            <a:lvl1pPr algn="r" defTabSz="953912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36CD005-5FF6-4F5C-8F7F-8B69246A8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14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2" tIns="47662" rIns="95322" bIns="47662" numCol="1" anchor="t" anchorCtr="0" compatLnSpc="1">
            <a:prstTxWarp prst="textNoShape">
              <a:avLst/>
            </a:prstTxWarp>
          </a:bodyPr>
          <a:lstStyle>
            <a:lvl1pPr defTabSz="953912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73526" y="0"/>
            <a:ext cx="3114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2" tIns="47662" rIns="95322" bIns="47662" numCol="1" anchor="t" anchorCtr="0" compatLnSpc="1">
            <a:prstTxWarp prst="textNoShape">
              <a:avLst/>
            </a:prstTxWarp>
          </a:bodyPr>
          <a:lstStyle>
            <a:lvl1pPr algn="r" defTabSz="953912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712788"/>
            <a:ext cx="4749800" cy="3562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8850" y="4511675"/>
            <a:ext cx="5270500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2" tIns="47662" rIns="95322" bIns="47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024938"/>
            <a:ext cx="3114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2" tIns="47662" rIns="95322" bIns="47662" numCol="1" anchor="b" anchorCtr="0" compatLnSpc="1">
            <a:prstTxWarp prst="textNoShape">
              <a:avLst/>
            </a:prstTxWarp>
          </a:bodyPr>
          <a:lstStyle>
            <a:lvl1pPr defTabSz="953912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73526" y="9024938"/>
            <a:ext cx="3114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2" tIns="47662" rIns="95322" bIns="47662" numCol="1" anchor="b" anchorCtr="0" compatLnSpc="1">
            <a:prstTxWarp prst="textNoShape">
              <a:avLst/>
            </a:prstTxWarp>
          </a:bodyPr>
          <a:lstStyle>
            <a:lvl1pPr algn="r" defTabSz="953912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B834C3D-8ADB-42FA-9EE5-4445BAFFA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381CE-79EE-4B91-90B2-53CD43D08136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04800"/>
            <a:ext cx="19621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340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D1CC5-8BFD-461E-B66B-DEC0607F4E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BACCB-AC3C-46D4-8653-02311D49F3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82F9-C4E2-4E7F-8E04-37E0CA5B47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73287-33E5-4CF9-97F8-962428E12C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A300D-555A-434F-958C-A6F1E0EA54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89EB5-0E59-41DE-857B-D7765DE1A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B04AD-9775-4FDE-8CFB-8E23039ED6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B1825-5137-4D4F-B312-EB8016AF38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87C9-77C1-4A7F-B3CA-348D7B3D9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0789C-6684-4FCF-BE98-FF1F517DEF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8"/>
            <a:ext cx="1943100" cy="5487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8"/>
            <a:ext cx="5692140" cy="5487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3D23C-94D8-4A7F-AE7E-310E796063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5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40458C"/>
              </a:solidFill>
            </a:endParaRPr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40458C"/>
              </a:solidFill>
            </a:endParaRPr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GB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04800"/>
            <a:ext cx="19621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340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0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7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8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68100" name="Text Box 68"/>
          <p:cNvSpPr txBox="1">
            <a:spLocks noChangeArrowheads="1"/>
          </p:cNvSpPr>
          <p:nvPr userDrawn="1"/>
        </p:nvSpPr>
        <p:spPr bwMode="auto">
          <a:xfrm>
            <a:off x="60325" y="6483350"/>
            <a:ext cx="449263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9C2F2B61-D6DA-4E2B-88CB-53B2A0B98CE5}" type="slidenum">
              <a:rPr lang="en-US" sz="1400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648"/>
            <a:ext cx="7772400" cy="11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0248"/>
            <a:ext cx="7772400" cy="411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7925"/>
            <a:ext cx="1905953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248" y="6247925"/>
            <a:ext cx="2897505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248" y="6247925"/>
            <a:ext cx="1907382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F686A80F-3E22-461D-AF50-BEE8F4788FDA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08610" indent="-30861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0458C"/>
                </a:solidFill>
              </a:endParaRPr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0458C"/>
                </a:solidFill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68100" name="Text Box 68"/>
          <p:cNvSpPr txBox="1">
            <a:spLocks noChangeArrowheads="1"/>
          </p:cNvSpPr>
          <p:nvPr userDrawn="1"/>
        </p:nvSpPr>
        <p:spPr bwMode="auto">
          <a:xfrm>
            <a:off x="60325" y="6483350"/>
            <a:ext cx="449263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9C2F2B61-D6DA-4E2B-88CB-53B2A0B98CE5}" type="slidenum">
              <a:rPr lang="en-US" sz="1400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4045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search/srchabstract.jsp?tp=&amp;arnumber=4768655" TargetMode="External"/><Relationship Id="rId2" Type="http://schemas.openxmlformats.org/officeDocument/2006/relationships/hyperlink" Target="http://www.usenix.org/events/sec09/tech/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www.youtube.com/watch?v=CcQz1yZ5cj8" TargetMode="External"/><Relationship Id="rId4" Type="http://schemas.openxmlformats.org/officeDocument/2006/relationships/hyperlink" Target="http://siis.cse.psu.edu/android_sec_tutorial.html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14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smtClean="0"/>
              <a:t>Access Control and </a:t>
            </a:r>
            <a:br>
              <a:rPr lang="en-US" sz="3600" smtClean="0"/>
            </a:br>
            <a:r>
              <a:rPr lang="en-US" sz="3600" smtClean="0"/>
              <a:t>Operating System Security</a:t>
            </a:r>
            <a:r>
              <a:rPr lang="en-US" smtClean="0"/>
              <a:t> </a:t>
            </a:r>
          </a:p>
        </p:txBody>
      </p:sp>
      <p:sp>
        <p:nvSpPr>
          <p:cNvPr id="307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400800" cy="1557338"/>
          </a:xfrm>
        </p:spPr>
        <p:txBody>
          <a:bodyPr/>
          <a:lstStyle/>
          <a:p>
            <a:pPr algn="ctr" eaLnBrk="1" hangingPunct="1"/>
            <a:r>
              <a:rPr lang="en-US" smtClean="0"/>
              <a:t>John Mitchell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12725" y="82550"/>
            <a:ext cx="97155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/>
              <a:t>CS 155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7539038" y="76200"/>
            <a:ext cx="1542410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dirty="0"/>
              <a:t>Spring </a:t>
            </a:r>
            <a:r>
              <a:rPr lang="en-US" dirty="0" smtClean="0"/>
              <a:t>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ACL vs Capabilities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Delegation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Cap: Process can pass capability at run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ACL: Try to get owner to add permission to list?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More common: let other process act under current user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Revocation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ACL: Remove user or group from list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Cap: Try to get capability back from process?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Possible in some systems if appropriate bookkeeping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OS knows which data is capability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If capability is used for multiple resources, have to revoke all or none 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Indirection: capability points to pointer to resource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If C </a:t>
            </a:r>
            <a:r>
              <a:rPr lang="en-US" dirty="0" smtClean="0">
                <a:sym typeface="Symbol"/>
              </a:rPr>
              <a:t> P  R, then revoke capability C by setting P=0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Roles  (also called Groups)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419600"/>
          </a:xfrm>
        </p:spPr>
        <p:txBody>
          <a:bodyPr/>
          <a:lstStyle/>
          <a:p>
            <a:pPr eaLnBrk="1" hangingPunct="1"/>
            <a:r>
              <a:rPr lang="en-US" smtClean="0"/>
              <a:t>Role = set of users</a:t>
            </a:r>
          </a:p>
          <a:p>
            <a:pPr lvl="1" eaLnBrk="1" hangingPunct="1"/>
            <a:r>
              <a:rPr lang="en-US" smtClean="0"/>
              <a:t>Administrator, PowerUser, User, Guest</a:t>
            </a:r>
          </a:p>
          <a:p>
            <a:pPr lvl="1" eaLnBrk="1" hangingPunct="1"/>
            <a:r>
              <a:rPr lang="en-US" smtClean="0"/>
              <a:t>Assign permissions to roles; each user gets permission</a:t>
            </a:r>
          </a:p>
          <a:p>
            <a:pPr eaLnBrk="1" hangingPunct="1"/>
            <a:r>
              <a:rPr lang="en-US" smtClean="0"/>
              <a:t>Role hierarchy</a:t>
            </a:r>
          </a:p>
          <a:p>
            <a:pPr lvl="1" eaLnBrk="1" hangingPunct="1"/>
            <a:r>
              <a:rPr lang="en-US" smtClean="0"/>
              <a:t>Partial order of roles</a:t>
            </a:r>
          </a:p>
          <a:p>
            <a:pPr lvl="1" eaLnBrk="1" hangingPunct="1"/>
            <a:r>
              <a:rPr lang="en-US" smtClean="0"/>
              <a:t>Each role gets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	permissions of roles below</a:t>
            </a:r>
          </a:p>
          <a:p>
            <a:pPr lvl="1" eaLnBrk="1" hangingPunct="1"/>
            <a:r>
              <a:rPr lang="en-US" smtClean="0"/>
              <a:t>List only new permissions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   given to each role</a:t>
            </a:r>
          </a:p>
          <a:p>
            <a:pPr eaLnBrk="1" hangingPunct="1"/>
            <a:endParaRPr lang="en-US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105400" y="3352800"/>
            <a:ext cx="2286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Administrator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105400" y="5410200"/>
            <a:ext cx="2286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Guest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6248400" y="3810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105400" y="4038600"/>
            <a:ext cx="2286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PowerUser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105400" y="4724400"/>
            <a:ext cx="2286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Role-Based Access Control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163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Individuals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0" y="1676400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Roles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553200" y="1676400"/>
            <a:ext cx="155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Resources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1143000" y="2522538"/>
            <a:ext cx="228600" cy="609600"/>
            <a:chOff x="1008" y="1920"/>
            <a:chExt cx="1584" cy="2112"/>
          </a:xfrm>
        </p:grpSpPr>
        <p:grpSp>
          <p:nvGrpSpPr>
            <p:cNvPr id="17531" name="Group 7"/>
            <p:cNvGrpSpPr>
              <a:grpSpLocks/>
            </p:cNvGrpSpPr>
            <p:nvPr/>
          </p:nvGrpSpPr>
          <p:grpSpPr bwMode="auto">
            <a:xfrm>
              <a:off x="1008" y="1920"/>
              <a:ext cx="1584" cy="2112"/>
              <a:chOff x="1152" y="2496"/>
              <a:chExt cx="720" cy="1584"/>
            </a:xfrm>
          </p:grpSpPr>
          <p:grpSp>
            <p:nvGrpSpPr>
              <p:cNvPr id="17539" name="Group 8"/>
              <p:cNvGrpSpPr>
                <a:grpSpLocks/>
              </p:cNvGrpSpPr>
              <p:nvPr/>
            </p:nvGrpSpPr>
            <p:grpSpPr bwMode="auto">
              <a:xfrm>
                <a:off x="1296" y="2880"/>
                <a:ext cx="432" cy="1200"/>
                <a:chOff x="2448" y="2448"/>
                <a:chExt cx="432" cy="1200"/>
              </a:xfrm>
            </p:grpSpPr>
            <p:sp>
              <p:nvSpPr>
                <p:cNvPr id="17554" name="Line 9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5" name="Line 10"/>
                <p:cNvSpPr>
                  <a:spLocks noChangeShapeType="1"/>
                </p:cNvSpPr>
                <p:nvPr/>
              </p:nvSpPr>
              <p:spPr bwMode="auto">
                <a:xfrm>
                  <a:off x="244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6" name="Line 11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7" name="Line 12"/>
                <p:cNvSpPr>
                  <a:spLocks noChangeShapeType="1"/>
                </p:cNvSpPr>
                <p:nvPr/>
              </p:nvSpPr>
              <p:spPr bwMode="auto">
                <a:xfrm>
                  <a:off x="2688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8" name="Line 13"/>
                <p:cNvSpPr>
                  <a:spLocks noChangeShapeType="1"/>
                </p:cNvSpPr>
                <p:nvPr/>
              </p:nvSpPr>
              <p:spPr bwMode="auto">
                <a:xfrm>
                  <a:off x="268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9" name="Line 14"/>
                <p:cNvSpPr>
                  <a:spLocks noChangeShapeType="1"/>
                </p:cNvSpPr>
                <p:nvPr/>
              </p:nvSpPr>
              <p:spPr bwMode="auto">
                <a:xfrm>
                  <a:off x="2880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0" name="Line 15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1" name="Line 16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40" name="Group 17"/>
              <p:cNvGrpSpPr>
                <a:grpSpLocks/>
              </p:cNvGrpSpPr>
              <p:nvPr/>
            </p:nvGrpSpPr>
            <p:grpSpPr bwMode="auto">
              <a:xfrm>
                <a:off x="1152" y="2832"/>
                <a:ext cx="96" cy="576"/>
                <a:chOff x="1152" y="2832"/>
                <a:chExt cx="96" cy="576"/>
              </a:xfrm>
            </p:grpSpPr>
            <p:sp>
              <p:nvSpPr>
                <p:cNvPr id="17550" name="Line 18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1" name="Line 19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2" name="Line 20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3" name="Line 21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41" name="Group 22"/>
              <p:cNvGrpSpPr>
                <a:grpSpLocks/>
              </p:cNvGrpSpPr>
              <p:nvPr/>
            </p:nvGrpSpPr>
            <p:grpSpPr bwMode="auto">
              <a:xfrm flipH="1">
                <a:off x="1776" y="2832"/>
                <a:ext cx="96" cy="576"/>
                <a:chOff x="1152" y="2832"/>
                <a:chExt cx="96" cy="576"/>
              </a:xfrm>
            </p:grpSpPr>
            <p:sp>
              <p:nvSpPr>
                <p:cNvPr id="17546" name="Line 23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7" name="Line 24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8" name="Line 25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9" name="Line 26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42" name="Oval 27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3" name="Line 28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Line 29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Line 30"/>
              <p:cNvSpPr>
                <a:spLocks noChangeShapeType="1"/>
              </p:cNvSpPr>
              <p:nvPr/>
            </p:nvSpPr>
            <p:spPr bwMode="auto">
              <a:xfrm>
                <a:off x="172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32" name="Group 31"/>
            <p:cNvGrpSpPr>
              <a:grpSpLocks/>
            </p:cNvGrpSpPr>
            <p:nvPr/>
          </p:nvGrpSpPr>
          <p:grpSpPr bwMode="auto">
            <a:xfrm>
              <a:off x="1008" y="2400"/>
              <a:ext cx="1584" cy="1632"/>
              <a:chOff x="1008" y="2400"/>
              <a:chExt cx="1584" cy="1632"/>
            </a:xfrm>
          </p:grpSpPr>
          <p:sp>
            <p:nvSpPr>
              <p:cNvPr id="17533" name="Rectangle 32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91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4" name="Rectangle 33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5" name="Rectangle 34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6" name="Rectangle 35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7" name="Rectangle 36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8" name="Rectangle 37"/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12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5" name="Group 38"/>
          <p:cNvGrpSpPr>
            <a:grpSpLocks/>
          </p:cNvGrpSpPr>
          <p:nvPr/>
        </p:nvGrpSpPr>
        <p:grpSpPr bwMode="auto">
          <a:xfrm>
            <a:off x="1143000" y="3411538"/>
            <a:ext cx="228600" cy="609600"/>
            <a:chOff x="1008" y="1920"/>
            <a:chExt cx="1584" cy="2112"/>
          </a:xfrm>
        </p:grpSpPr>
        <p:grpSp>
          <p:nvGrpSpPr>
            <p:cNvPr id="17500" name="Group 39"/>
            <p:cNvGrpSpPr>
              <a:grpSpLocks/>
            </p:cNvGrpSpPr>
            <p:nvPr/>
          </p:nvGrpSpPr>
          <p:grpSpPr bwMode="auto">
            <a:xfrm>
              <a:off x="1008" y="1920"/>
              <a:ext cx="1584" cy="2112"/>
              <a:chOff x="1152" y="2496"/>
              <a:chExt cx="720" cy="1584"/>
            </a:xfrm>
          </p:grpSpPr>
          <p:grpSp>
            <p:nvGrpSpPr>
              <p:cNvPr id="17508" name="Group 40"/>
              <p:cNvGrpSpPr>
                <a:grpSpLocks/>
              </p:cNvGrpSpPr>
              <p:nvPr/>
            </p:nvGrpSpPr>
            <p:grpSpPr bwMode="auto">
              <a:xfrm>
                <a:off x="1296" y="2880"/>
                <a:ext cx="432" cy="1200"/>
                <a:chOff x="2448" y="2448"/>
                <a:chExt cx="432" cy="1200"/>
              </a:xfrm>
            </p:grpSpPr>
            <p:sp>
              <p:nvSpPr>
                <p:cNvPr id="17523" name="Line 41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4" name="Line 42"/>
                <p:cNvSpPr>
                  <a:spLocks noChangeShapeType="1"/>
                </p:cNvSpPr>
                <p:nvPr/>
              </p:nvSpPr>
              <p:spPr bwMode="auto">
                <a:xfrm>
                  <a:off x="244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5" name="Line 43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6" name="Line 44"/>
                <p:cNvSpPr>
                  <a:spLocks noChangeShapeType="1"/>
                </p:cNvSpPr>
                <p:nvPr/>
              </p:nvSpPr>
              <p:spPr bwMode="auto">
                <a:xfrm>
                  <a:off x="2688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7" name="Line 45"/>
                <p:cNvSpPr>
                  <a:spLocks noChangeShapeType="1"/>
                </p:cNvSpPr>
                <p:nvPr/>
              </p:nvSpPr>
              <p:spPr bwMode="auto">
                <a:xfrm>
                  <a:off x="268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8" name="Line 46"/>
                <p:cNvSpPr>
                  <a:spLocks noChangeShapeType="1"/>
                </p:cNvSpPr>
                <p:nvPr/>
              </p:nvSpPr>
              <p:spPr bwMode="auto">
                <a:xfrm>
                  <a:off x="2880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9" name="Line 47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0" name="Line 48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09" name="Group 49"/>
              <p:cNvGrpSpPr>
                <a:grpSpLocks/>
              </p:cNvGrpSpPr>
              <p:nvPr/>
            </p:nvGrpSpPr>
            <p:grpSpPr bwMode="auto">
              <a:xfrm>
                <a:off x="1152" y="2832"/>
                <a:ext cx="96" cy="576"/>
                <a:chOff x="1152" y="2832"/>
                <a:chExt cx="96" cy="576"/>
              </a:xfrm>
            </p:grpSpPr>
            <p:sp>
              <p:nvSpPr>
                <p:cNvPr id="17519" name="Line 50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0" name="Line 51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1" name="Line 52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2" name="Line 53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10" name="Group 54"/>
              <p:cNvGrpSpPr>
                <a:grpSpLocks/>
              </p:cNvGrpSpPr>
              <p:nvPr/>
            </p:nvGrpSpPr>
            <p:grpSpPr bwMode="auto">
              <a:xfrm flipH="1">
                <a:off x="1776" y="2832"/>
                <a:ext cx="96" cy="576"/>
                <a:chOff x="1152" y="2832"/>
                <a:chExt cx="96" cy="576"/>
              </a:xfrm>
            </p:grpSpPr>
            <p:sp>
              <p:nvSpPr>
                <p:cNvPr id="17515" name="Line 55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6" name="Line 56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7" name="Line 57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8" name="Line 58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11" name="Oval 59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2" name="Line 60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Line 61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Line 62"/>
              <p:cNvSpPr>
                <a:spLocks noChangeShapeType="1"/>
              </p:cNvSpPr>
              <p:nvPr/>
            </p:nvSpPr>
            <p:spPr bwMode="auto">
              <a:xfrm>
                <a:off x="172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1" name="Group 63"/>
            <p:cNvGrpSpPr>
              <a:grpSpLocks/>
            </p:cNvGrpSpPr>
            <p:nvPr/>
          </p:nvGrpSpPr>
          <p:grpSpPr bwMode="auto">
            <a:xfrm>
              <a:off x="1008" y="2400"/>
              <a:ext cx="1584" cy="1632"/>
              <a:chOff x="1008" y="2400"/>
              <a:chExt cx="1584" cy="1632"/>
            </a:xfrm>
          </p:grpSpPr>
          <p:sp>
            <p:nvSpPr>
              <p:cNvPr id="17502" name="Rectangle 64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91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3" name="Rectangle 65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4" name="Rectangle 66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5" name="Rectangle 67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6" name="Rectangle 68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7" name="Rectangle 69"/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12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6" name="Group 70"/>
          <p:cNvGrpSpPr>
            <a:grpSpLocks/>
          </p:cNvGrpSpPr>
          <p:nvPr/>
        </p:nvGrpSpPr>
        <p:grpSpPr bwMode="auto">
          <a:xfrm>
            <a:off x="1143000" y="4300538"/>
            <a:ext cx="228600" cy="609600"/>
            <a:chOff x="1008" y="1920"/>
            <a:chExt cx="1584" cy="2112"/>
          </a:xfrm>
        </p:grpSpPr>
        <p:grpSp>
          <p:nvGrpSpPr>
            <p:cNvPr id="17469" name="Group 71"/>
            <p:cNvGrpSpPr>
              <a:grpSpLocks/>
            </p:cNvGrpSpPr>
            <p:nvPr/>
          </p:nvGrpSpPr>
          <p:grpSpPr bwMode="auto">
            <a:xfrm>
              <a:off x="1008" y="1920"/>
              <a:ext cx="1584" cy="2112"/>
              <a:chOff x="1152" y="2496"/>
              <a:chExt cx="720" cy="1584"/>
            </a:xfrm>
          </p:grpSpPr>
          <p:grpSp>
            <p:nvGrpSpPr>
              <p:cNvPr id="17477" name="Group 72"/>
              <p:cNvGrpSpPr>
                <a:grpSpLocks/>
              </p:cNvGrpSpPr>
              <p:nvPr/>
            </p:nvGrpSpPr>
            <p:grpSpPr bwMode="auto">
              <a:xfrm>
                <a:off x="1296" y="2880"/>
                <a:ext cx="432" cy="1200"/>
                <a:chOff x="2448" y="2448"/>
                <a:chExt cx="432" cy="1200"/>
              </a:xfrm>
            </p:grpSpPr>
            <p:sp>
              <p:nvSpPr>
                <p:cNvPr id="17492" name="Line 73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3" name="Line 74"/>
                <p:cNvSpPr>
                  <a:spLocks noChangeShapeType="1"/>
                </p:cNvSpPr>
                <p:nvPr/>
              </p:nvSpPr>
              <p:spPr bwMode="auto">
                <a:xfrm>
                  <a:off x="244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4" name="Line 75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5" name="Line 76"/>
                <p:cNvSpPr>
                  <a:spLocks noChangeShapeType="1"/>
                </p:cNvSpPr>
                <p:nvPr/>
              </p:nvSpPr>
              <p:spPr bwMode="auto">
                <a:xfrm>
                  <a:off x="2688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6" name="Line 77"/>
                <p:cNvSpPr>
                  <a:spLocks noChangeShapeType="1"/>
                </p:cNvSpPr>
                <p:nvPr/>
              </p:nvSpPr>
              <p:spPr bwMode="auto">
                <a:xfrm>
                  <a:off x="268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7" name="Line 78"/>
                <p:cNvSpPr>
                  <a:spLocks noChangeShapeType="1"/>
                </p:cNvSpPr>
                <p:nvPr/>
              </p:nvSpPr>
              <p:spPr bwMode="auto">
                <a:xfrm>
                  <a:off x="2880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8" name="Line 79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9" name="Line 80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78" name="Group 81"/>
              <p:cNvGrpSpPr>
                <a:grpSpLocks/>
              </p:cNvGrpSpPr>
              <p:nvPr/>
            </p:nvGrpSpPr>
            <p:grpSpPr bwMode="auto">
              <a:xfrm>
                <a:off x="1152" y="2832"/>
                <a:ext cx="96" cy="576"/>
                <a:chOff x="1152" y="2832"/>
                <a:chExt cx="96" cy="576"/>
              </a:xfrm>
            </p:grpSpPr>
            <p:sp>
              <p:nvSpPr>
                <p:cNvPr id="17488" name="Line 82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9" name="Line 83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0" name="Line 84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1" name="Line 85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79" name="Group 86"/>
              <p:cNvGrpSpPr>
                <a:grpSpLocks/>
              </p:cNvGrpSpPr>
              <p:nvPr/>
            </p:nvGrpSpPr>
            <p:grpSpPr bwMode="auto">
              <a:xfrm flipH="1">
                <a:off x="1776" y="2832"/>
                <a:ext cx="96" cy="576"/>
                <a:chOff x="1152" y="2832"/>
                <a:chExt cx="96" cy="576"/>
              </a:xfrm>
            </p:grpSpPr>
            <p:sp>
              <p:nvSpPr>
                <p:cNvPr id="17484" name="Line 87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5" name="Line 88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6" name="Line 89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7" name="Line 90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80" name="Oval 91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1" name="Line 92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Line 93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Line 94"/>
              <p:cNvSpPr>
                <a:spLocks noChangeShapeType="1"/>
              </p:cNvSpPr>
              <p:nvPr/>
            </p:nvSpPr>
            <p:spPr bwMode="auto">
              <a:xfrm>
                <a:off x="172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0" name="Group 95"/>
            <p:cNvGrpSpPr>
              <a:grpSpLocks/>
            </p:cNvGrpSpPr>
            <p:nvPr/>
          </p:nvGrpSpPr>
          <p:grpSpPr bwMode="auto">
            <a:xfrm>
              <a:off x="1008" y="2400"/>
              <a:ext cx="1584" cy="1632"/>
              <a:chOff x="1008" y="2400"/>
              <a:chExt cx="1584" cy="1632"/>
            </a:xfrm>
          </p:grpSpPr>
          <p:sp>
            <p:nvSpPr>
              <p:cNvPr id="17471" name="Rectangle 96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91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2" name="Rectangle 97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3" name="Rectangle 98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4" name="Rectangle 99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5" name="Rectangle 100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6" name="Rectangle 101"/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12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7" name="Group 102"/>
          <p:cNvGrpSpPr>
            <a:grpSpLocks/>
          </p:cNvGrpSpPr>
          <p:nvPr/>
        </p:nvGrpSpPr>
        <p:grpSpPr bwMode="auto">
          <a:xfrm>
            <a:off x="1143000" y="5189538"/>
            <a:ext cx="228600" cy="609600"/>
            <a:chOff x="1008" y="1920"/>
            <a:chExt cx="1584" cy="2112"/>
          </a:xfrm>
        </p:grpSpPr>
        <p:grpSp>
          <p:nvGrpSpPr>
            <p:cNvPr id="17438" name="Group 103"/>
            <p:cNvGrpSpPr>
              <a:grpSpLocks/>
            </p:cNvGrpSpPr>
            <p:nvPr/>
          </p:nvGrpSpPr>
          <p:grpSpPr bwMode="auto">
            <a:xfrm>
              <a:off x="1008" y="1920"/>
              <a:ext cx="1584" cy="2112"/>
              <a:chOff x="1152" y="2496"/>
              <a:chExt cx="720" cy="1584"/>
            </a:xfrm>
          </p:grpSpPr>
          <p:grpSp>
            <p:nvGrpSpPr>
              <p:cNvPr id="17446" name="Group 104"/>
              <p:cNvGrpSpPr>
                <a:grpSpLocks/>
              </p:cNvGrpSpPr>
              <p:nvPr/>
            </p:nvGrpSpPr>
            <p:grpSpPr bwMode="auto">
              <a:xfrm>
                <a:off x="1296" y="2880"/>
                <a:ext cx="432" cy="1200"/>
                <a:chOff x="2448" y="2448"/>
                <a:chExt cx="432" cy="1200"/>
              </a:xfrm>
            </p:grpSpPr>
            <p:sp>
              <p:nvSpPr>
                <p:cNvPr id="17461" name="Line 105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2" name="Line 106"/>
                <p:cNvSpPr>
                  <a:spLocks noChangeShapeType="1"/>
                </p:cNvSpPr>
                <p:nvPr/>
              </p:nvSpPr>
              <p:spPr bwMode="auto">
                <a:xfrm>
                  <a:off x="244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3" name="Line 107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4" name="Line 108"/>
                <p:cNvSpPr>
                  <a:spLocks noChangeShapeType="1"/>
                </p:cNvSpPr>
                <p:nvPr/>
              </p:nvSpPr>
              <p:spPr bwMode="auto">
                <a:xfrm>
                  <a:off x="2688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5" name="Line 109"/>
                <p:cNvSpPr>
                  <a:spLocks noChangeShapeType="1"/>
                </p:cNvSpPr>
                <p:nvPr/>
              </p:nvSpPr>
              <p:spPr bwMode="auto">
                <a:xfrm>
                  <a:off x="268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6" name="Line 110"/>
                <p:cNvSpPr>
                  <a:spLocks noChangeShapeType="1"/>
                </p:cNvSpPr>
                <p:nvPr/>
              </p:nvSpPr>
              <p:spPr bwMode="auto">
                <a:xfrm>
                  <a:off x="2880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7" name="Line 111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8" name="Line 112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47" name="Group 113"/>
              <p:cNvGrpSpPr>
                <a:grpSpLocks/>
              </p:cNvGrpSpPr>
              <p:nvPr/>
            </p:nvGrpSpPr>
            <p:grpSpPr bwMode="auto">
              <a:xfrm>
                <a:off x="1152" y="2832"/>
                <a:ext cx="96" cy="576"/>
                <a:chOff x="1152" y="2832"/>
                <a:chExt cx="96" cy="576"/>
              </a:xfrm>
            </p:grpSpPr>
            <p:sp>
              <p:nvSpPr>
                <p:cNvPr id="17457" name="Line 114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8" name="Line 115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9" name="Line 116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0" name="Line 117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48" name="Group 118"/>
              <p:cNvGrpSpPr>
                <a:grpSpLocks/>
              </p:cNvGrpSpPr>
              <p:nvPr/>
            </p:nvGrpSpPr>
            <p:grpSpPr bwMode="auto">
              <a:xfrm flipH="1">
                <a:off x="1776" y="2832"/>
                <a:ext cx="96" cy="576"/>
                <a:chOff x="1152" y="2832"/>
                <a:chExt cx="96" cy="576"/>
              </a:xfrm>
            </p:grpSpPr>
            <p:sp>
              <p:nvSpPr>
                <p:cNvPr id="17453" name="Line 119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4" name="Line 120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5" name="Line 121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6" name="Line 122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49" name="Oval 123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Line 124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Line 125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Line 126"/>
              <p:cNvSpPr>
                <a:spLocks noChangeShapeType="1"/>
              </p:cNvSpPr>
              <p:nvPr/>
            </p:nvSpPr>
            <p:spPr bwMode="auto">
              <a:xfrm>
                <a:off x="172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9" name="Group 127"/>
            <p:cNvGrpSpPr>
              <a:grpSpLocks/>
            </p:cNvGrpSpPr>
            <p:nvPr/>
          </p:nvGrpSpPr>
          <p:grpSpPr bwMode="auto">
            <a:xfrm>
              <a:off x="1008" y="2400"/>
              <a:ext cx="1584" cy="1632"/>
              <a:chOff x="1008" y="2400"/>
              <a:chExt cx="1584" cy="1632"/>
            </a:xfrm>
          </p:grpSpPr>
          <p:sp>
            <p:nvSpPr>
              <p:cNvPr id="17440" name="Rectangle 128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91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Rectangle 129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Rectangle 130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3" name="Rectangle 131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4" name="Rectangle 132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5" name="Rectangle 133"/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12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18" name="Text Box 134"/>
          <p:cNvSpPr txBox="1">
            <a:spLocks noChangeArrowheads="1"/>
          </p:cNvSpPr>
          <p:nvPr/>
        </p:nvSpPr>
        <p:spPr bwMode="auto">
          <a:xfrm>
            <a:off x="3657600" y="2514600"/>
            <a:ext cx="176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engineering</a:t>
            </a:r>
          </a:p>
        </p:txBody>
      </p:sp>
      <p:sp>
        <p:nvSpPr>
          <p:cNvPr id="17419" name="Text Box 135"/>
          <p:cNvSpPr txBox="1">
            <a:spLocks noChangeArrowheads="1"/>
          </p:cNvSpPr>
          <p:nvPr/>
        </p:nvSpPr>
        <p:spPr bwMode="auto">
          <a:xfrm>
            <a:off x="3789363" y="3865563"/>
            <a:ext cx="1531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marketing</a:t>
            </a:r>
          </a:p>
        </p:txBody>
      </p:sp>
      <p:sp>
        <p:nvSpPr>
          <p:cNvPr id="17420" name="Text Box 136"/>
          <p:cNvSpPr txBox="1">
            <a:spLocks noChangeArrowheads="1"/>
          </p:cNvSpPr>
          <p:nvPr/>
        </p:nvSpPr>
        <p:spPr bwMode="auto">
          <a:xfrm>
            <a:off x="3789363" y="5216525"/>
            <a:ext cx="161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human res</a:t>
            </a:r>
          </a:p>
        </p:txBody>
      </p:sp>
      <p:sp>
        <p:nvSpPr>
          <p:cNvPr id="17421" name="server"/>
          <p:cNvSpPr>
            <a:spLocks noEditPoints="1" noChangeArrowheads="1"/>
          </p:cNvSpPr>
          <p:nvPr/>
        </p:nvSpPr>
        <p:spPr bwMode="auto">
          <a:xfrm>
            <a:off x="7010400" y="2522538"/>
            <a:ext cx="371475" cy="752475"/>
          </a:xfrm>
          <a:custGeom>
            <a:avLst/>
            <a:gdLst>
              <a:gd name="T0" fmla="*/ 0 w 21600"/>
              <a:gd name="T1" fmla="*/ 0 h 21600"/>
              <a:gd name="T2" fmla="*/ 944774227 w 21600"/>
              <a:gd name="T3" fmla="*/ 0 h 21600"/>
              <a:gd name="T4" fmla="*/ 1889544052 w 21600"/>
              <a:gd name="T5" fmla="*/ 0 h 21600"/>
              <a:gd name="T6" fmla="*/ 1889544052 w 21600"/>
              <a:gd name="T7" fmla="*/ 2147483647 h 21600"/>
              <a:gd name="T8" fmla="*/ 1889544052 w 21600"/>
              <a:gd name="T9" fmla="*/ 2147483647 h 21600"/>
              <a:gd name="T10" fmla="*/ 94477422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server"/>
          <p:cNvSpPr>
            <a:spLocks noEditPoints="1" noChangeArrowheads="1"/>
          </p:cNvSpPr>
          <p:nvPr/>
        </p:nvSpPr>
        <p:spPr bwMode="auto">
          <a:xfrm>
            <a:off x="7010400" y="3703638"/>
            <a:ext cx="371475" cy="752475"/>
          </a:xfrm>
          <a:custGeom>
            <a:avLst/>
            <a:gdLst>
              <a:gd name="T0" fmla="*/ 0 w 21600"/>
              <a:gd name="T1" fmla="*/ 0 h 21600"/>
              <a:gd name="T2" fmla="*/ 944774227 w 21600"/>
              <a:gd name="T3" fmla="*/ 0 h 21600"/>
              <a:gd name="T4" fmla="*/ 1889544052 w 21600"/>
              <a:gd name="T5" fmla="*/ 0 h 21600"/>
              <a:gd name="T6" fmla="*/ 1889544052 w 21600"/>
              <a:gd name="T7" fmla="*/ 2147483647 h 21600"/>
              <a:gd name="T8" fmla="*/ 1889544052 w 21600"/>
              <a:gd name="T9" fmla="*/ 2147483647 h 21600"/>
              <a:gd name="T10" fmla="*/ 94477422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server"/>
          <p:cNvSpPr>
            <a:spLocks noEditPoints="1" noChangeArrowheads="1"/>
          </p:cNvSpPr>
          <p:nvPr/>
        </p:nvSpPr>
        <p:spPr bwMode="auto">
          <a:xfrm>
            <a:off x="7010400" y="4884738"/>
            <a:ext cx="371475" cy="752475"/>
          </a:xfrm>
          <a:custGeom>
            <a:avLst/>
            <a:gdLst>
              <a:gd name="T0" fmla="*/ 0 w 21600"/>
              <a:gd name="T1" fmla="*/ 0 h 21600"/>
              <a:gd name="T2" fmla="*/ 944774227 w 21600"/>
              <a:gd name="T3" fmla="*/ 0 h 21600"/>
              <a:gd name="T4" fmla="*/ 1889544052 w 21600"/>
              <a:gd name="T5" fmla="*/ 0 h 21600"/>
              <a:gd name="T6" fmla="*/ 1889544052 w 21600"/>
              <a:gd name="T7" fmla="*/ 2147483647 h 21600"/>
              <a:gd name="T8" fmla="*/ 1889544052 w 21600"/>
              <a:gd name="T9" fmla="*/ 2147483647 h 21600"/>
              <a:gd name="T10" fmla="*/ 94477422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Text Box 140"/>
          <p:cNvSpPr txBox="1">
            <a:spLocks noChangeArrowheads="1"/>
          </p:cNvSpPr>
          <p:nvPr/>
        </p:nvSpPr>
        <p:spPr bwMode="auto">
          <a:xfrm>
            <a:off x="7554913" y="2667000"/>
            <a:ext cx="130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Server 1</a:t>
            </a:r>
          </a:p>
        </p:txBody>
      </p:sp>
      <p:sp>
        <p:nvSpPr>
          <p:cNvPr id="17425" name="Text Box 141"/>
          <p:cNvSpPr txBox="1">
            <a:spLocks noChangeArrowheads="1"/>
          </p:cNvSpPr>
          <p:nvPr/>
        </p:nvSpPr>
        <p:spPr bwMode="auto">
          <a:xfrm>
            <a:off x="7554913" y="5029200"/>
            <a:ext cx="130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Server 3</a:t>
            </a:r>
          </a:p>
        </p:txBody>
      </p:sp>
      <p:sp>
        <p:nvSpPr>
          <p:cNvPr id="17426" name="Text Box 142"/>
          <p:cNvSpPr txBox="1">
            <a:spLocks noChangeArrowheads="1"/>
          </p:cNvSpPr>
          <p:nvPr/>
        </p:nvSpPr>
        <p:spPr bwMode="auto">
          <a:xfrm>
            <a:off x="7554913" y="3848100"/>
            <a:ext cx="130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Server 2</a:t>
            </a:r>
          </a:p>
        </p:txBody>
      </p:sp>
      <p:sp>
        <p:nvSpPr>
          <p:cNvPr id="17427" name="Line 143"/>
          <p:cNvSpPr>
            <a:spLocks noChangeShapeType="1"/>
          </p:cNvSpPr>
          <p:nvPr/>
        </p:nvSpPr>
        <p:spPr bwMode="auto">
          <a:xfrm>
            <a:off x="1524000" y="2751138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Line 144"/>
          <p:cNvSpPr>
            <a:spLocks noChangeShapeType="1"/>
          </p:cNvSpPr>
          <p:nvPr/>
        </p:nvSpPr>
        <p:spPr bwMode="auto">
          <a:xfrm flipV="1">
            <a:off x="1524000" y="2903538"/>
            <a:ext cx="2057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Line 145"/>
          <p:cNvSpPr>
            <a:spLocks noChangeShapeType="1"/>
          </p:cNvSpPr>
          <p:nvPr/>
        </p:nvSpPr>
        <p:spPr bwMode="auto">
          <a:xfrm>
            <a:off x="1524000" y="5494338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Line 146"/>
          <p:cNvSpPr>
            <a:spLocks noChangeShapeType="1"/>
          </p:cNvSpPr>
          <p:nvPr/>
        </p:nvSpPr>
        <p:spPr bwMode="auto">
          <a:xfrm flipV="1">
            <a:off x="1600200" y="4198938"/>
            <a:ext cx="2133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Line 147"/>
          <p:cNvSpPr>
            <a:spLocks noChangeShapeType="1"/>
          </p:cNvSpPr>
          <p:nvPr/>
        </p:nvSpPr>
        <p:spPr bwMode="auto">
          <a:xfrm>
            <a:off x="5227638" y="2903538"/>
            <a:ext cx="1554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Line 148"/>
          <p:cNvSpPr>
            <a:spLocks noChangeShapeType="1"/>
          </p:cNvSpPr>
          <p:nvPr/>
        </p:nvSpPr>
        <p:spPr bwMode="auto">
          <a:xfrm flipV="1">
            <a:off x="5227638" y="3055938"/>
            <a:ext cx="1477962" cy="96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Line 149"/>
          <p:cNvSpPr>
            <a:spLocks noChangeShapeType="1"/>
          </p:cNvSpPr>
          <p:nvPr/>
        </p:nvSpPr>
        <p:spPr bwMode="auto">
          <a:xfrm>
            <a:off x="5227638" y="4046538"/>
            <a:ext cx="1477962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Line 150"/>
          <p:cNvSpPr>
            <a:spLocks noChangeShapeType="1"/>
          </p:cNvSpPr>
          <p:nvPr/>
        </p:nvSpPr>
        <p:spPr bwMode="auto">
          <a:xfrm flipV="1">
            <a:off x="5424488" y="3360738"/>
            <a:ext cx="1357312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Line 151"/>
          <p:cNvSpPr>
            <a:spLocks noChangeShapeType="1"/>
          </p:cNvSpPr>
          <p:nvPr/>
        </p:nvSpPr>
        <p:spPr bwMode="auto">
          <a:xfrm flipV="1">
            <a:off x="5430838" y="4427538"/>
            <a:ext cx="1198562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Line 152"/>
          <p:cNvSpPr>
            <a:spLocks noChangeShapeType="1"/>
          </p:cNvSpPr>
          <p:nvPr/>
        </p:nvSpPr>
        <p:spPr bwMode="auto">
          <a:xfrm>
            <a:off x="5430838" y="5341938"/>
            <a:ext cx="1350962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Text Box 153"/>
          <p:cNvSpPr txBox="1">
            <a:spLocks noChangeArrowheads="1"/>
          </p:cNvSpPr>
          <p:nvPr/>
        </p:nvSpPr>
        <p:spPr bwMode="auto">
          <a:xfrm>
            <a:off x="1179513" y="6164263"/>
            <a:ext cx="732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Advantage: user’s change more frequently than roles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Multi-Level Security (MLS) Concepts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Military security policy</a:t>
            </a:r>
          </a:p>
          <a:p>
            <a:pPr lvl="2" eaLnBrk="1" hangingPunct="1"/>
            <a:r>
              <a:rPr lang="en-US" smtClean="0"/>
              <a:t>Classification involves sensitivity levels, compartments</a:t>
            </a:r>
          </a:p>
          <a:p>
            <a:pPr lvl="2" eaLnBrk="1" hangingPunct="1"/>
            <a:r>
              <a:rPr lang="en-US" smtClean="0"/>
              <a:t>Do not let classified information leak to unclassified files</a:t>
            </a:r>
          </a:p>
          <a:p>
            <a:pPr eaLnBrk="1" hangingPunct="1"/>
            <a:r>
              <a:rPr lang="en-US" smtClean="0"/>
              <a:t>Group individuals and resources</a:t>
            </a:r>
          </a:p>
          <a:p>
            <a:pPr lvl="1" eaLnBrk="1" hangingPunct="1"/>
            <a:r>
              <a:rPr lang="en-US" smtClean="0"/>
              <a:t>Use some form of hierarchy to organize policy</a:t>
            </a:r>
          </a:p>
          <a:p>
            <a:pPr eaLnBrk="1" hangingPunct="1"/>
            <a:r>
              <a:rPr lang="en-US" smtClean="0"/>
              <a:t>Other policy concepts</a:t>
            </a:r>
          </a:p>
          <a:p>
            <a:pPr lvl="1" eaLnBrk="1" hangingPunct="1"/>
            <a:r>
              <a:rPr lang="en-US" smtClean="0"/>
              <a:t>Separation of duty</a:t>
            </a:r>
          </a:p>
          <a:p>
            <a:pPr lvl="1" eaLnBrk="1" hangingPunct="1"/>
            <a:r>
              <a:rPr lang="en-US" smtClean="0"/>
              <a:t>“Chinese Wall” Policy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Military security policy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094038" cy="560388"/>
          </a:xfrm>
        </p:spPr>
        <p:txBody>
          <a:bodyPr/>
          <a:lstStyle/>
          <a:p>
            <a:pPr eaLnBrk="1" hangingPunct="1"/>
            <a:r>
              <a:rPr lang="en-US" smtClean="0"/>
              <a:t>Sensitivity levels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90600" y="3962400"/>
            <a:ext cx="6553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kumimoji="1" lang="en-US" sz="2400"/>
              <a:t>Top Secret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990600" y="4419600"/>
            <a:ext cx="6553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kumimoji="1" lang="en-US" sz="2400"/>
              <a:t>Secret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990600" y="4876800"/>
            <a:ext cx="6553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kumimoji="1" lang="en-US" sz="2400"/>
              <a:t>Confidential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990600" y="5334000"/>
            <a:ext cx="6553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kumimoji="1" lang="en-US" sz="2400"/>
              <a:t>Restricted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990600" y="5791200"/>
            <a:ext cx="6553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kumimoji="1" lang="en-US" sz="2400"/>
              <a:t>Unclassified</a:t>
            </a:r>
          </a:p>
        </p:txBody>
      </p:sp>
      <p:sp>
        <p:nvSpPr>
          <p:cNvPr id="1580041" name="Rectangle 9"/>
          <p:cNvSpPr>
            <a:spLocks noChangeArrowheads="1"/>
          </p:cNvSpPr>
          <p:nvPr/>
        </p:nvSpPr>
        <p:spPr bwMode="auto">
          <a:xfrm>
            <a:off x="4495800" y="15240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800"/>
              <a:t>Compartments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24200" y="2286000"/>
            <a:ext cx="4038600" cy="4038600"/>
            <a:chOff x="1968" y="1440"/>
            <a:chExt cx="2544" cy="2544"/>
          </a:xfrm>
        </p:grpSpPr>
        <p:sp>
          <p:nvSpPr>
            <p:cNvPr id="20504" name="Text Box 11"/>
            <p:cNvSpPr txBox="1">
              <a:spLocks noChangeArrowheads="1"/>
            </p:cNvSpPr>
            <p:nvPr/>
          </p:nvSpPr>
          <p:spPr bwMode="auto">
            <a:xfrm>
              <a:off x="2076" y="1440"/>
              <a:ext cx="1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chemeClr val="tx2"/>
                  </a:solidFill>
                </a:rPr>
                <a:t>Satellite data</a:t>
              </a:r>
            </a:p>
          </p:txBody>
        </p:sp>
        <p:sp>
          <p:nvSpPr>
            <p:cNvPr id="20505" name="Oval 12"/>
            <p:cNvSpPr>
              <a:spLocks noChangeArrowheads="1"/>
            </p:cNvSpPr>
            <p:nvPr/>
          </p:nvSpPr>
          <p:spPr bwMode="auto">
            <a:xfrm>
              <a:off x="1968" y="2448"/>
              <a:ext cx="2544" cy="153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Line 13"/>
            <p:cNvSpPr>
              <a:spLocks noChangeShapeType="1"/>
            </p:cNvSpPr>
            <p:nvPr/>
          </p:nvSpPr>
          <p:spPr bwMode="auto">
            <a:xfrm>
              <a:off x="2208" y="1728"/>
              <a:ext cx="0" cy="100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083050" y="2743200"/>
            <a:ext cx="1770063" cy="3505200"/>
            <a:chOff x="2572" y="1728"/>
            <a:chExt cx="1115" cy="2208"/>
          </a:xfrm>
        </p:grpSpPr>
        <p:sp>
          <p:nvSpPr>
            <p:cNvPr id="20500" name="Text Box 15"/>
            <p:cNvSpPr txBox="1">
              <a:spLocks noChangeArrowheads="1"/>
            </p:cNvSpPr>
            <p:nvPr/>
          </p:nvSpPr>
          <p:spPr bwMode="auto">
            <a:xfrm>
              <a:off x="2572" y="1728"/>
              <a:ext cx="11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chemeClr val="hlink"/>
                  </a:solidFill>
                </a:rPr>
                <a:t>Afghanistan</a:t>
              </a:r>
            </a:p>
          </p:txBody>
        </p:sp>
        <p:sp>
          <p:nvSpPr>
            <p:cNvPr id="20501" name="Rectangle 16"/>
            <p:cNvSpPr>
              <a:spLocks noChangeArrowheads="1"/>
            </p:cNvSpPr>
            <p:nvPr/>
          </p:nvSpPr>
          <p:spPr bwMode="auto">
            <a:xfrm>
              <a:off x="2736" y="2496"/>
              <a:ext cx="336" cy="288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Rectangle 17"/>
            <p:cNvSpPr>
              <a:spLocks noChangeArrowheads="1"/>
            </p:cNvSpPr>
            <p:nvPr/>
          </p:nvSpPr>
          <p:spPr bwMode="auto">
            <a:xfrm>
              <a:off x="2738" y="3360"/>
              <a:ext cx="336" cy="576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Line 18"/>
            <p:cNvSpPr>
              <a:spLocks noChangeShapeType="1"/>
            </p:cNvSpPr>
            <p:nvPr/>
          </p:nvSpPr>
          <p:spPr bwMode="auto">
            <a:xfrm>
              <a:off x="2736" y="2016"/>
              <a:ext cx="2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029200" y="3124200"/>
            <a:ext cx="2025650" cy="2362200"/>
            <a:chOff x="3168" y="1968"/>
            <a:chExt cx="1276" cy="1488"/>
          </a:xfrm>
        </p:grpSpPr>
        <p:sp>
          <p:nvSpPr>
            <p:cNvPr id="20497" name="Text Box 20"/>
            <p:cNvSpPr txBox="1">
              <a:spLocks noChangeArrowheads="1"/>
            </p:cNvSpPr>
            <p:nvPr/>
          </p:nvSpPr>
          <p:spPr bwMode="auto">
            <a:xfrm>
              <a:off x="3360" y="1968"/>
              <a:ext cx="10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869406"/>
                  </a:solidFill>
                </a:rPr>
                <a:t>Middle East</a:t>
              </a:r>
            </a:p>
          </p:txBody>
        </p:sp>
        <p:sp>
          <p:nvSpPr>
            <p:cNvPr id="20498" name="Oval 21"/>
            <p:cNvSpPr>
              <a:spLocks noChangeArrowheads="1"/>
            </p:cNvSpPr>
            <p:nvPr/>
          </p:nvSpPr>
          <p:spPr bwMode="auto">
            <a:xfrm>
              <a:off x="3168" y="2496"/>
              <a:ext cx="672" cy="960"/>
            </a:xfrm>
            <a:prstGeom prst="ellipse">
              <a:avLst/>
            </a:prstGeom>
            <a:noFill/>
            <a:ln w="38100">
              <a:solidFill>
                <a:srgbClr val="8694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Line 22"/>
            <p:cNvSpPr>
              <a:spLocks noChangeShapeType="1"/>
            </p:cNvSpPr>
            <p:nvPr/>
          </p:nvSpPr>
          <p:spPr bwMode="auto">
            <a:xfrm>
              <a:off x="3456" y="2208"/>
              <a:ext cx="0" cy="288"/>
            </a:xfrm>
            <a:prstGeom prst="line">
              <a:avLst/>
            </a:prstGeom>
            <a:noFill/>
            <a:ln w="19050">
              <a:solidFill>
                <a:srgbClr val="869406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538788" y="3505200"/>
            <a:ext cx="1873250" cy="1362075"/>
            <a:chOff x="3489" y="2208"/>
            <a:chExt cx="1180" cy="858"/>
          </a:xfrm>
        </p:grpSpPr>
        <p:sp>
          <p:nvSpPr>
            <p:cNvPr id="20494" name="Text Box 24"/>
            <p:cNvSpPr txBox="1">
              <a:spLocks noChangeArrowheads="1"/>
            </p:cNvSpPr>
            <p:nvPr/>
          </p:nvSpPr>
          <p:spPr bwMode="auto">
            <a:xfrm>
              <a:off x="4080" y="2208"/>
              <a:ext cx="5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Israel</a:t>
              </a:r>
            </a:p>
          </p:txBody>
        </p:sp>
        <p:sp>
          <p:nvSpPr>
            <p:cNvPr id="20495" name="Oval 25"/>
            <p:cNvSpPr>
              <a:spLocks noChangeArrowheads="1"/>
            </p:cNvSpPr>
            <p:nvPr/>
          </p:nvSpPr>
          <p:spPr bwMode="auto">
            <a:xfrm>
              <a:off x="3489" y="2634"/>
              <a:ext cx="327" cy="432"/>
            </a:xfrm>
            <a:prstGeom prst="ellipse">
              <a:avLst/>
            </a:prstGeom>
            <a:solidFill>
              <a:schemeClr val="tx2">
                <a:alpha val="50195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Line 26"/>
            <p:cNvSpPr>
              <a:spLocks noChangeShapeType="1"/>
            </p:cNvSpPr>
            <p:nvPr/>
          </p:nvSpPr>
          <p:spPr bwMode="auto">
            <a:xfrm flipH="1">
              <a:off x="3750" y="2448"/>
              <a:ext cx="33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0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0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004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Military security policy</a:t>
            </a:r>
          </a:p>
        </p:txBody>
      </p:sp>
      <p:sp>
        <p:nvSpPr>
          <p:cNvPr id="1581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419600"/>
          </a:xfrm>
        </p:spPr>
        <p:txBody>
          <a:bodyPr/>
          <a:lstStyle/>
          <a:p>
            <a:r>
              <a:rPr lang="en-US"/>
              <a:t>Classification of personnel and data</a:t>
            </a:r>
          </a:p>
          <a:p>
            <a:pPr lvl="1"/>
            <a:r>
              <a:rPr lang="en-US"/>
              <a:t>Class = </a:t>
            </a:r>
            <a:r>
              <a:rPr lang="en-US">
                <a:sym typeface="Symbol" pitchFamily="18" charset="2"/>
              </a:rPr>
              <a:t>rank, compartment</a:t>
            </a:r>
          </a:p>
          <a:p>
            <a:r>
              <a:rPr lang="en-US"/>
              <a:t>Dominance relation </a:t>
            </a:r>
          </a:p>
          <a:p>
            <a:pPr lvl="1"/>
            <a:r>
              <a:rPr lang="en-US"/>
              <a:t>D</a:t>
            </a:r>
            <a:r>
              <a:rPr lang="en-US" sz="3200" baseline="-25000"/>
              <a:t>1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 D</a:t>
            </a:r>
            <a:r>
              <a:rPr lang="en-US" sz="3200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 iff  rank</a:t>
            </a:r>
            <a:r>
              <a:rPr lang="en-US" sz="3200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 rank</a:t>
            </a:r>
            <a:r>
              <a:rPr lang="en-US" sz="3200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 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ym typeface="Symbol" pitchFamily="18" charset="2"/>
              </a:rPr>
              <a:t>              and  compartment</a:t>
            </a:r>
            <a:r>
              <a:rPr lang="en-US" sz="3200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  compartment</a:t>
            </a:r>
            <a:r>
              <a:rPr lang="en-US" sz="3200" baseline="-25000">
                <a:sym typeface="Symbol" pitchFamily="18" charset="2"/>
              </a:rPr>
              <a:t>2</a:t>
            </a:r>
          </a:p>
          <a:p>
            <a:pPr lvl="1"/>
            <a:endParaRPr lang="en-US">
              <a:sym typeface="Symbol" pitchFamily="18" charset="2"/>
            </a:endParaRPr>
          </a:p>
          <a:p>
            <a:pPr lvl="1"/>
            <a:r>
              <a:rPr lang="en-US">
                <a:sym typeface="Symbol" pitchFamily="18" charset="2"/>
              </a:rPr>
              <a:t>Example:  Restricted, Israel  Secret, Middle East </a:t>
            </a:r>
          </a:p>
          <a:p>
            <a:r>
              <a:rPr lang="en-US">
                <a:sym typeface="Symbol" pitchFamily="18" charset="2"/>
              </a:rPr>
              <a:t>Applies to</a:t>
            </a:r>
          </a:p>
          <a:p>
            <a:pPr lvl="1"/>
            <a:r>
              <a:rPr lang="en-US">
                <a:sym typeface="Symbol" pitchFamily="18" charset="2"/>
              </a:rPr>
              <a:t>Subjects – users or processes</a:t>
            </a:r>
          </a:p>
          <a:p>
            <a:pPr lvl="1"/>
            <a:r>
              <a:rPr lang="en-US">
                <a:sym typeface="Symbol" pitchFamily="18" charset="2"/>
              </a:rPr>
              <a:t>Objects  – documents or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Commercial version </a:t>
            </a:r>
          </a:p>
        </p:txBody>
      </p:sp>
      <p:sp>
        <p:nvSpPr>
          <p:cNvPr id="1582083" name="Rectangle 3"/>
          <p:cNvSpPr>
            <a:spLocks noChangeArrowheads="1"/>
          </p:cNvSpPr>
          <p:nvPr/>
        </p:nvSpPr>
        <p:spPr bwMode="auto">
          <a:xfrm>
            <a:off x="914400" y="3352800"/>
            <a:ext cx="6553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kumimoji="1" lang="en-US" sz="2400"/>
              <a:t>Internal</a:t>
            </a:r>
          </a:p>
        </p:txBody>
      </p:sp>
      <p:sp>
        <p:nvSpPr>
          <p:cNvPr id="1582084" name="Rectangle 4"/>
          <p:cNvSpPr>
            <a:spLocks noChangeArrowheads="1"/>
          </p:cNvSpPr>
          <p:nvPr/>
        </p:nvSpPr>
        <p:spPr bwMode="auto">
          <a:xfrm>
            <a:off x="914400" y="3810000"/>
            <a:ext cx="6553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kumimoji="1" lang="en-US" sz="2400"/>
              <a:t>Proprietary</a:t>
            </a:r>
          </a:p>
        </p:txBody>
      </p:sp>
      <p:sp>
        <p:nvSpPr>
          <p:cNvPr id="1582085" name="Rectangle 5"/>
          <p:cNvSpPr>
            <a:spLocks noChangeArrowheads="1"/>
          </p:cNvSpPr>
          <p:nvPr/>
        </p:nvSpPr>
        <p:spPr bwMode="auto">
          <a:xfrm>
            <a:off x="914400" y="4267200"/>
            <a:ext cx="6553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kumimoji="1" lang="en-US" sz="2400"/>
              <a:t>Public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24150" y="1524000"/>
            <a:ext cx="4438650" cy="3200400"/>
            <a:chOff x="1716" y="960"/>
            <a:chExt cx="2796" cy="2016"/>
          </a:xfrm>
        </p:grpSpPr>
        <p:sp>
          <p:nvSpPr>
            <p:cNvPr id="1582087" name="Text Box 7"/>
            <p:cNvSpPr txBox="1">
              <a:spLocks noChangeArrowheads="1"/>
            </p:cNvSpPr>
            <p:nvPr/>
          </p:nvSpPr>
          <p:spPr bwMode="auto">
            <a:xfrm>
              <a:off x="1716" y="960"/>
              <a:ext cx="19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chemeClr val="tx2"/>
                  </a:solidFill>
                </a:rPr>
                <a:t>Product specifications</a:t>
              </a:r>
            </a:p>
          </p:txBody>
        </p:sp>
        <p:sp>
          <p:nvSpPr>
            <p:cNvPr id="1582088" name="Oval 8"/>
            <p:cNvSpPr>
              <a:spLocks noChangeArrowheads="1"/>
            </p:cNvSpPr>
            <p:nvPr/>
          </p:nvSpPr>
          <p:spPr bwMode="auto">
            <a:xfrm>
              <a:off x="1968" y="1968"/>
              <a:ext cx="2544" cy="1008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2089" name="Line 9"/>
            <p:cNvSpPr>
              <a:spLocks noChangeShapeType="1"/>
            </p:cNvSpPr>
            <p:nvPr/>
          </p:nvSpPr>
          <p:spPr bwMode="auto">
            <a:xfrm>
              <a:off x="2208" y="1248"/>
              <a:ext cx="0" cy="90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34000" y="2362200"/>
            <a:ext cx="1992313" cy="2362200"/>
            <a:chOff x="3360" y="1488"/>
            <a:chExt cx="1255" cy="1488"/>
          </a:xfrm>
        </p:grpSpPr>
        <p:sp>
          <p:nvSpPr>
            <p:cNvPr id="1582091" name="Text Box 11"/>
            <p:cNvSpPr txBox="1">
              <a:spLocks noChangeArrowheads="1"/>
            </p:cNvSpPr>
            <p:nvPr/>
          </p:nvSpPr>
          <p:spPr bwMode="auto">
            <a:xfrm>
              <a:off x="3360" y="1488"/>
              <a:ext cx="1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869406"/>
                  </a:solidFill>
                </a:rPr>
                <a:t>In production</a:t>
              </a:r>
            </a:p>
          </p:txBody>
        </p:sp>
        <p:sp>
          <p:nvSpPr>
            <p:cNvPr id="1582092" name="Oval 12"/>
            <p:cNvSpPr>
              <a:spLocks noChangeArrowheads="1"/>
            </p:cNvSpPr>
            <p:nvPr/>
          </p:nvSpPr>
          <p:spPr bwMode="auto">
            <a:xfrm>
              <a:off x="3360" y="2400"/>
              <a:ext cx="672" cy="576"/>
            </a:xfrm>
            <a:prstGeom prst="ellipse">
              <a:avLst/>
            </a:prstGeom>
            <a:noFill/>
            <a:ln w="38100">
              <a:solidFill>
                <a:srgbClr val="86940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2093" name="Line 13"/>
            <p:cNvSpPr>
              <a:spLocks noChangeShapeType="1"/>
            </p:cNvSpPr>
            <p:nvPr/>
          </p:nvSpPr>
          <p:spPr bwMode="auto">
            <a:xfrm>
              <a:off x="3456" y="1728"/>
              <a:ext cx="0" cy="768"/>
            </a:xfrm>
            <a:prstGeom prst="line">
              <a:avLst/>
            </a:prstGeom>
            <a:noFill/>
            <a:ln w="19050">
              <a:solidFill>
                <a:srgbClr val="869406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638800" y="2743200"/>
            <a:ext cx="1708150" cy="1905000"/>
            <a:chOff x="3552" y="1728"/>
            <a:chExt cx="1076" cy="1200"/>
          </a:xfrm>
        </p:grpSpPr>
        <p:sp>
          <p:nvSpPr>
            <p:cNvPr id="1582095" name="Text Box 15"/>
            <p:cNvSpPr txBox="1">
              <a:spLocks noChangeArrowheads="1"/>
            </p:cNvSpPr>
            <p:nvPr/>
          </p:nvSpPr>
          <p:spPr bwMode="auto">
            <a:xfrm>
              <a:off x="4120" y="1728"/>
              <a:ext cx="5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OEM</a:t>
              </a:r>
            </a:p>
          </p:txBody>
        </p:sp>
        <p:sp>
          <p:nvSpPr>
            <p:cNvPr id="1582096" name="Oval 16"/>
            <p:cNvSpPr>
              <a:spLocks noChangeArrowheads="1"/>
            </p:cNvSpPr>
            <p:nvPr/>
          </p:nvSpPr>
          <p:spPr bwMode="auto">
            <a:xfrm>
              <a:off x="3552" y="2688"/>
              <a:ext cx="327" cy="240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2097" name="Line 17"/>
            <p:cNvSpPr>
              <a:spLocks noChangeShapeType="1"/>
            </p:cNvSpPr>
            <p:nvPr/>
          </p:nvSpPr>
          <p:spPr bwMode="auto">
            <a:xfrm flipH="1">
              <a:off x="3734" y="1968"/>
              <a:ext cx="346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014788" y="1981200"/>
            <a:ext cx="1912937" cy="2667000"/>
            <a:chOff x="2529" y="1248"/>
            <a:chExt cx="1205" cy="1680"/>
          </a:xfrm>
        </p:grpSpPr>
        <p:sp>
          <p:nvSpPr>
            <p:cNvPr id="1582099" name="Text Box 19"/>
            <p:cNvSpPr txBox="1">
              <a:spLocks noChangeArrowheads="1"/>
            </p:cNvSpPr>
            <p:nvPr/>
          </p:nvSpPr>
          <p:spPr bwMode="auto">
            <a:xfrm>
              <a:off x="2529" y="1248"/>
              <a:ext cx="12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chemeClr val="hlink"/>
                  </a:solidFill>
                </a:rPr>
                <a:t>Discontinued</a:t>
              </a:r>
            </a:p>
          </p:txBody>
        </p:sp>
        <p:sp>
          <p:nvSpPr>
            <p:cNvPr id="1582100" name="Line 20"/>
            <p:cNvSpPr>
              <a:spLocks noChangeShapeType="1"/>
            </p:cNvSpPr>
            <p:nvPr/>
          </p:nvSpPr>
          <p:spPr bwMode="auto">
            <a:xfrm>
              <a:off x="2736" y="1536"/>
              <a:ext cx="0" cy="115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82101" name="Oval 21"/>
            <p:cNvSpPr>
              <a:spLocks noChangeArrowheads="1"/>
            </p:cNvSpPr>
            <p:nvPr/>
          </p:nvSpPr>
          <p:spPr bwMode="auto">
            <a:xfrm>
              <a:off x="2640" y="2688"/>
              <a:ext cx="327" cy="240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85200" cy="914400"/>
          </a:xfrm>
        </p:spPr>
        <p:txBody>
          <a:bodyPr/>
          <a:lstStyle/>
          <a:p>
            <a:r>
              <a:rPr lang="en-US"/>
              <a:t>Bell-LaPadula Confidentiality Model</a:t>
            </a:r>
          </a:p>
        </p:txBody>
      </p:sp>
      <p:sp>
        <p:nvSpPr>
          <p:cNvPr id="1583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is it OK to release information?</a:t>
            </a:r>
          </a:p>
          <a:p>
            <a:r>
              <a:rPr lang="en-US"/>
              <a:t>Two Properties </a:t>
            </a:r>
            <a:r>
              <a:rPr lang="en-US" sz="2000"/>
              <a:t>(with silly names)</a:t>
            </a:r>
          </a:p>
          <a:p>
            <a:pPr lvl="1"/>
            <a:r>
              <a:rPr lang="en-US"/>
              <a:t>Simple security property</a:t>
            </a:r>
          </a:p>
          <a:p>
            <a:pPr lvl="2"/>
            <a:r>
              <a:rPr lang="en-US"/>
              <a:t>A subject S may read object O only if C(O) </a:t>
            </a:r>
            <a:r>
              <a:rPr lang="en-US">
                <a:sym typeface="Symbol" pitchFamily="18" charset="2"/>
              </a:rPr>
              <a:t> C(S)</a:t>
            </a:r>
          </a:p>
          <a:p>
            <a:pPr lvl="1"/>
            <a:r>
              <a:rPr lang="en-US">
                <a:sym typeface="Symbol" pitchFamily="18" charset="2"/>
              </a:rPr>
              <a:t>*-Property</a:t>
            </a:r>
          </a:p>
          <a:p>
            <a:pPr lvl="2"/>
            <a:r>
              <a:rPr lang="en-US">
                <a:sym typeface="Symbol" pitchFamily="18" charset="2"/>
              </a:rPr>
              <a:t>A subject S with read access to O may write object P only if C(O)  C(P)</a:t>
            </a:r>
          </a:p>
          <a:p>
            <a:pPr lvl="2"/>
            <a:endParaRPr lang="en-US">
              <a:sym typeface="Symbol" pitchFamily="18" charset="2"/>
            </a:endParaRPr>
          </a:p>
          <a:p>
            <a:r>
              <a:rPr lang="en-US">
                <a:sym typeface="Symbol" pitchFamily="18" charset="2"/>
              </a:rPr>
              <a:t>In words,</a:t>
            </a:r>
          </a:p>
          <a:p>
            <a:pPr lvl="1"/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You may only </a:t>
            </a:r>
            <a:r>
              <a:rPr lang="en-US" sz="2000" i="1">
                <a:solidFill>
                  <a:schemeClr val="hlink"/>
                </a:solidFill>
                <a:sym typeface="Symbol" pitchFamily="18" charset="2"/>
              </a:rPr>
              <a:t>read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000" i="1">
                <a:solidFill>
                  <a:schemeClr val="hlink"/>
                </a:solidFill>
                <a:sym typeface="Symbol" pitchFamily="18" charset="2"/>
              </a:rPr>
              <a:t>below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 your classification and </a:t>
            </a:r>
          </a:p>
          <a:p>
            <a:pPr lvl="1">
              <a:buFont typeface="Wingdings" pitchFamily="2" charset="2"/>
              <a:buNone/>
            </a:pP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                only </a:t>
            </a:r>
            <a:r>
              <a:rPr lang="en-US" sz="2000" i="1">
                <a:solidFill>
                  <a:schemeClr val="hlink"/>
                </a:solidFill>
                <a:sym typeface="Symbol" pitchFamily="18" charset="2"/>
              </a:rPr>
              <a:t>write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000" i="1">
                <a:solidFill>
                  <a:schemeClr val="hlink"/>
                </a:solidFill>
                <a:sym typeface="Symbol" pitchFamily="18" charset="2"/>
              </a:rPr>
              <a:t>above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 your classification</a:t>
            </a:r>
          </a:p>
          <a:p>
            <a:pPr lvl="2"/>
            <a:endParaRPr lang="en-US" sz="1800">
              <a:solidFill>
                <a:schemeClr val="hlink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Picture: Confidentiality </a:t>
            </a:r>
          </a:p>
        </p:txBody>
      </p:sp>
      <p:sp>
        <p:nvSpPr>
          <p:cNvPr id="1584131" name="Rectangle 3"/>
          <p:cNvSpPr>
            <a:spLocks noChangeArrowheads="1"/>
          </p:cNvSpPr>
          <p:nvPr/>
        </p:nvSpPr>
        <p:spPr bwMode="auto">
          <a:xfrm>
            <a:off x="762000" y="3886200"/>
            <a:ext cx="914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800">
                <a:solidFill>
                  <a:schemeClr val="bg2"/>
                </a:solidFill>
              </a:rPr>
              <a:t>S</a:t>
            </a:r>
          </a:p>
        </p:txBody>
      </p:sp>
      <p:sp>
        <p:nvSpPr>
          <p:cNvPr id="1584132" name="Oval 4"/>
          <p:cNvSpPr>
            <a:spLocks noChangeArrowheads="1"/>
          </p:cNvSpPr>
          <p:nvPr/>
        </p:nvSpPr>
        <p:spPr bwMode="auto">
          <a:xfrm>
            <a:off x="1524000" y="5105400"/>
            <a:ext cx="2133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hlink"/>
                </a:solidFill>
              </a:rPr>
              <a:t>Public</a:t>
            </a:r>
          </a:p>
        </p:txBody>
      </p:sp>
      <p:sp>
        <p:nvSpPr>
          <p:cNvPr id="1584133" name="Oval 5"/>
          <p:cNvSpPr>
            <a:spLocks noChangeArrowheads="1"/>
          </p:cNvSpPr>
          <p:nvPr/>
        </p:nvSpPr>
        <p:spPr bwMode="auto">
          <a:xfrm>
            <a:off x="1524000" y="2667000"/>
            <a:ext cx="2133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hlink"/>
                </a:solidFill>
              </a:rPr>
              <a:t>Proprietary</a:t>
            </a:r>
          </a:p>
        </p:txBody>
      </p:sp>
      <p:sp>
        <p:nvSpPr>
          <p:cNvPr id="1584134" name="Line 6"/>
          <p:cNvSpPr>
            <a:spLocks noChangeShapeType="1"/>
          </p:cNvSpPr>
          <p:nvPr/>
        </p:nvSpPr>
        <p:spPr bwMode="auto">
          <a:xfrm flipH="1" flipV="1">
            <a:off x="1371600" y="45720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584135" name="Line 7"/>
          <p:cNvSpPr>
            <a:spLocks noChangeShapeType="1"/>
          </p:cNvSpPr>
          <p:nvPr/>
        </p:nvSpPr>
        <p:spPr bwMode="auto">
          <a:xfrm flipV="1">
            <a:off x="1371600" y="32766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584136" name="Text Box 8"/>
          <p:cNvSpPr txBox="1">
            <a:spLocks noChangeArrowheads="1"/>
          </p:cNvSpPr>
          <p:nvPr/>
        </p:nvSpPr>
        <p:spPr bwMode="auto">
          <a:xfrm>
            <a:off x="342900" y="1633538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hlink"/>
                </a:solidFill>
              </a:rPr>
              <a:t>Read below, write above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60875" y="1633538"/>
            <a:ext cx="3505200" cy="4157662"/>
            <a:chOff x="2810" y="1029"/>
            <a:chExt cx="2208" cy="2619"/>
          </a:xfrm>
        </p:grpSpPr>
        <p:sp>
          <p:nvSpPr>
            <p:cNvPr id="1584138" name="Rectangle 10"/>
            <p:cNvSpPr>
              <a:spLocks noChangeArrowheads="1"/>
            </p:cNvSpPr>
            <p:nvPr/>
          </p:nvSpPr>
          <p:spPr bwMode="auto">
            <a:xfrm>
              <a:off x="3075" y="2448"/>
              <a:ext cx="576" cy="4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800">
                  <a:solidFill>
                    <a:schemeClr val="bg2"/>
                  </a:solidFill>
                </a:rPr>
                <a:t>S</a:t>
              </a:r>
            </a:p>
          </p:txBody>
        </p:sp>
        <p:sp>
          <p:nvSpPr>
            <p:cNvPr id="1584139" name="Oval 11"/>
            <p:cNvSpPr>
              <a:spLocks noChangeArrowheads="1"/>
            </p:cNvSpPr>
            <p:nvPr/>
          </p:nvSpPr>
          <p:spPr bwMode="auto">
            <a:xfrm>
              <a:off x="3555" y="3216"/>
              <a:ext cx="1344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chemeClr val="hlink"/>
                  </a:solidFill>
                </a:rPr>
                <a:t>Public</a:t>
              </a:r>
            </a:p>
          </p:txBody>
        </p:sp>
        <p:sp>
          <p:nvSpPr>
            <p:cNvPr id="1584140" name="Oval 12"/>
            <p:cNvSpPr>
              <a:spLocks noChangeArrowheads="1"/>
            </p:cNvSpPr>
            <p:nvPr/>
          </p:nvSpPr>
          <p:spPr bwMode="auto">
            <a:xfrm>
              <a:off x="3555" y="1680"/>
              <a:ext cx="1344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chemeClr val="hlink"/>
                  </a:solidFill>
                </a:rPr>
                <a:t>Proprietary</a:t>
              </a:r>
            </a:p>
          </p:txBody>
        </p:sp>
        <p:sp>
          <p:nvSpPr>
            <p:cNvPr id="1584141" name="Line 13"/>
            <p:cNvSpPr>
              <a:spLocks noChangeShapeType="1"/>
            </p:cNvSpPr>
            <p:nvPr/>
          </p:nvSpPr>
          <p:spPr bwMode="auto">
            <a:xfrm flipH="1" flipV="1">
              <a:off x="3459" y="288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84142" name="Line 14"/>
            <p:cNvSpPr>
              <a:spLocks noChangeShapeType="1"/>
            </p:cNvSpPr>
            <p:nvPr/>
          </p:nvSpPr>
          <p:spPr bwMode="auto">
            <a:xfrm flipV="1">
              <a:off x="3459" y="2064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84143" name="Text Box 15"/>
            <p:cNvSpPr txBox="1">
              <a:spLocks noChangeArrowheads="1"/>
            </p:cNvSpPr>
            <p:nvPr/>
          </p:nvSpPr>
          <p:spPr bwMode="auto">
            <a:xfrm>
              <a:off x="2810" y="1029"/>
              <a:ext cx="2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chemeClr val="hlink"/>
                  </a:solidFill>
                </a:rPr>
                <a:t>Read above, write below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876800" y="1666875"/>
            <a:ext cx="3128963" cy="4505325"/>
            <a:chOff x="3024" y="1056"/>
            <a:chExt cx="1971" cy="2838"/>
          </a:xfrm>
        </p:grpSpPr>
        <p:sp>
          <p:nvSpPr>
            <p:cNvPr id="1584145" name="Line 17"/>
            <p:cNvSpPr>
              <a:spLocks noChangeShapeType="1"/>
            </p:cNvSpPr>
            <p:nvPr/>
          </p:nvSpPr>
          <p:spPr bwMode="auto">
            <a:xfrm flipH="1">
              <a:off x="3024" y="1083"/>
              <a:ext cx="1923" cy="2811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84146" name="Line 18"/>
            <p:cNvSpPr>
              <a:spLocks noChangeShapeType="1"/>
            </p:cNvSpPr>
            <p:nvPr/>
          </p:nvSpPr>
          <p:spPr bwMode="auto">
            <a:xfrm>
              <a:off x="3072" y="1056"/>
              <a:ext cx="1923" cy="2811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Biba Integrity Model</a:t>
            </a:r>
          </a:p>
        </p:txBody>
      </p:sp>
      <p:sp>
        <p:nvSpPr>
          <p:cNvPr id="1585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Rules that preserve integrity of information</a:t>
            </a:r>
          </a:p>
          <a:p>
            <a:r>
              <a:rPr lang="en-US"/>
              <a:t>Two Properties </a:t>
            </a:r>
            <a:r>
              <a:rPr lang="en-US" sz="2000"/>
              <a:t>(with silly names)</a:t>
            </a:r>
          </a:p>
          <a:p>
            <a:pPr lvl="1"/>
            <a:r>
              <a:rPr lang="en-US"/>
              <a:t>Simple integrity property</a:t>
            </a:r>
          </a:p>
          <a:p>
            <a:pPr lvl="2"/>
            <a:r>
              <a:rPr lang="en-US"/>
              <a:t>A subject S may write object O only if C(S) </a:t>
            </a:r>
            <a:r>
              <a:rPr lang="en-US">
                <a:sym typeface="Symbol" pitchFamily="18" charset="2"/>
              </a:rPr>
              <a:t>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C(O)</a:t>
            </a:r>
          </a:p>
          <a:p>
            <a:pPr lvl="2">
              <a:buFont typeface="Wingdings" pitchFamily="2" charset="2"/>
              <a:buNone/>
            </a:pPr>
            <a:r>
              <a:rPr lang="en-US">
                <a:sym typeface="Symbol" pitchFamily="18" charset="2"/>
              </a:rPr>
              <a:t>  </a:t>
            </a:r>
            <a:r>
              <a:rPr lang="en-US">
                <a:solidFill>
                  <a:schemeClr val="hlink"/>
                </a:solidFill>
                <a:sym typeface="Symbol" pitchFamily="18" charset="2"/>
              </a:rPr>
              <a:t>(Only trust S to modify O if S has higher rank …)</a:t>
            </a:r>
          </a:p>
          <a:p>
            <a:pPr lvl="1"/>
            <a:r>
              <a:rPr lang="en-US">
                <a:sym typeface="Symbol" pitchFamily="18" charset="2"/>
              </a:rPr>
              <a:t>*-Property</a:t>
            </a:r>
          </a:p>
          <a:p>
            <a:pPr lvl="2"/>
            <a:r>
              <a:rPr lang="en-US">
                <a:sym typeface="Symbol" pitchFamily="18" charset="2"/>
              </a:rPr>
              <a:t>A subject S with read access to O may write object P only if C(O)  C(P)</a:t>
            </a:r>
          </a:p>
          <a:p>
            <a:pPr lvl="2">
              <a:buFont typeface="Wingdings" pitchFamily="2" charset="2"/>
              <a:buNone/>
            </a:pPr>
            <a:r>
              <a:rPr lang="en-US">
                <a:solidFill>
                  <a:schemeClr val="hlink"/>
                </a:solidFill>
                <a:sym typeface="Symbol" pitchFamily="18" charset="2"/>
              </a:rPr>
              <a:t>  (Only move info from O to P if O is more trusted than P)</a:t>
            </a:r>
            <a:endParaRPr lang="en-US">
              <a:sym typeface="Symbol" pitchFamily="18" charset="2"/>
            </a:endParaRPr>
          </a:p>
          <a:p>
            <a:r>
              <a:rPr lang="en-US">
                <a:sym typeface="Symbol" pitchFamily="18" charset="2"/>
              </a:rPr>
              <a:t>In words,</a:t>
            </a:r>
          </a:p>
          <a:p>
            <a:pPr lvl="1"/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You may only </a:t>
            </a:r>
            <a:r>
              <a:rPr lang="en-US" sz="2000" i="1">
                <a:solidFill>
                  <a:schemeClr val="hlink"/>
                </a:solidFill>
                <a:sym typeface="Symbol" pitchFamily="18" charset="2"/>
              </a:rPr>
              <a:t>write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000" i="1">
                <a:solidFill>
                  <a:schemeClr val="hlink"/>
                </a:solidFill>
                <a:sym typeface="Symbol" pitchFamily="18" charset="2"/>
              </a:rPr>
              <a:t>below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 your classification and </a:t>
            </a:r>
          </a:p>
          <a:p>
            <a:pPr lvl="1">
              <a:buFont typeface="Wingdings" pitchFamily="2" charset="2"/>
              <a:buNone/>
            </a:pP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                only </a:t>
            </a:r>
            <a:r>
              <a:rPr lang="en-US" sz="2000" i="1">
                <a:solidFill>
                  <a:schemeClr val="hlink"/>
                </a:solidFill>
                <a:sym typeface="Symbol" pitchFamily="18" charset="2"/>
              </a:rPr>
              <a:t>read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000" i="1">
                <a:solidFill>
                  <a:schemeClr val="hlink"/>
                </a:solidFill>
                <a:sym typeface="Symbol" pitchFamily="18" charset="2"/>
              </a:rPr>
              <a:t>above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 your 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914400"/>
          </a:xfrm>
        </p:spPr>
        <p:txBody>
          <a:bodyPr/>
          <a:lstStyle/>
          <a:p>
            <a:pPr algn="r"/>
            <a:r>
              <a:rPr lang="en-US" sz="2800" dirty="0" smtClean="0"/>
              <a:t>Lecture goal: Cover background and concepts used in Android security model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55700"/>
            <a:ext cx="6953250" cy="524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lg" len="med"/>
          </a:ln>
        </p:spPr>
      </p:pic>
      <p:sp>
        <p:nvSpPr>
          <p:cNvPr id="6" name="TextBox 5"/>
          <p:cNvSpPr txBox="1"/>
          <p:nvPr/>
        </p:nvSpPr>
        <p:spPr>
          <a:xfrm>
            <a:off x="4451334" y="6381690"/>
            <a:ext cx="4006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IEEE Security and Privacy, </a:t>
            </a:r>
            <a:r>
              <a:rPr lang="en-US" sz="1600" dirty="0"/>
              <a:t>Jan.-Feb. 2009</a:t>
            </a:r>
            <a:r>
              <a:rPr lang="en-U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Picture: Integrity </a:t>
            </a:r>
          </a:p>
        </p:txBody>
      </p:sp>
      <p:sp>
        <p:nvSpPr>
          <p:cNvPr id="1586179" name="Rectangle 3"/>
          <p:cNvSpPr>
            <a:spLocks noChangeArrowheads="1"/>
          </p:cNvSpPr>
          <p:nvPr/>
        </p:nvSpPr>
        <p:spPr bwMode="auto">
          <a:xfrm>
            <a:off x="762000" y="3886200"/>
            <a:ext cx="914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800">
                <a:solidFill>
                  <a:schemeClr val="bg2"/>
                </a:solidFill>
              </a:rPr>
              <a:t>S</a:t>
            </a:r>
          </a:p>
        </p:txBody>
      </p:sp>
      <p:sp>
        <p:nvSpPr>
          <p:cNvPr id="1586180" name="Oval 4"/>
          <p:cNvSpPr>
            <a:spLocks noChangeArrowheads="1"/>
          </p:cNvSpPr>
          <p:nvPr/>
        </p:nvSpPr>
        <p:spPr bwMode="auto">
          <a:xfrm>
            <a:off x="1524000" y="5105400"/>
            <a:ext cx="2133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hlink"/>
                </a:solidFill>
              </a:rPr>
              <a:t>Public</a:t>
            </a:r>
          </a:p>
        </p:txBody>
      </p:sp>
      <p:sp>
        <p:nvSpPr>
          <p:cNvPr id="1586181" name="Oval 5"/>
          <p:cNvSpPr>
            <a:spLocks noChangeArrowheads="1"/>
          </p:cNvSpPr>
          <p:nvPr/>
        </p:nvSpPr>
        <p:spPr bwMode="auto">
          <a:xfrm>
            <a:off x="1524000" y="2667000"/>
            <a:ext cx="2133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hlink"/>
                </a:solidFill>
              </a:rPr>
              <a:t>Proprietary</a:t>
            </a:r>
          </a:p>
        </p:txBody>
      </p:sp>
      <p:sp>
        <p:nvSpPr>
          <p:cNvPr id="1586182" name="Line 6"/>
          <p:cNvSpPr>
            <a:spLocks noChangeShapeType="1"/>
          </p:cNvSpPr>
          <p:nvPr/>
        </p:nvSpPr>
        <p:spPr bwMode="auto">
          <a:xfrm flipH="1" flipV="1">
            <a:off x="1371600" y="45720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586183" name="Line 7"/>
          <p:cNvSpPr>
            <a:spLocks noChangeShapeType="1"/>
          </p:cNvSpPr>
          <p:nvPr/>
        </p:nvSpPr>
        <p:spPr bwMode="auto">
          <a:xfrm flipV="1">
            <a:off x="1371600" y="32766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586184" name="Text Box 8"/>
          <p:cNvSpPr txBox="1">
            <a:spLocks noChangeArrowheads="1"/>
          </p:cNvSpPr>
          <p:nvPr/>
        </p:nvSpPr>
        <p:spPr bwMode="auto">
          <a:xfrm>
            <a:off x="341313" y="1633538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hlink"/>
                </a:solidFill>
              </a:rPr>
              <a:t>Read above, write below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60875" y="1633538"/>
            <a:ext cx="3505200" cy="4157662"/>
            <a:chOff x="2810" y="1029"/>
            <a:chExt cx="2208" cy="2619"/>
          </a:xfrm>
        </p:grpSpPr>
        <p:sp>
          <p:nvSpPr>
            <p:cNvPr id="1586186" name="Rectangle 10"/>
            <p:cNvSpPr>
              <a:spLocks noChangeArrowheads="1"/>
            </p:cNvSpPr>
            <p:nvPr/>
          </p:nvSpPr>
          <p:spPr bwMode="auto">
            <a:xfrm>
              <a:off x="3075" y="2448"/>
              <a:ext cx="576" cy="4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800">
                  <a:solidFill>
                    <a:schemeClr val="bg2"/>
                  </a:solidFill>
                </a:rPr>
                <a:t>S</a:t>
              </a:r>
            </a:p>
          </p:txBody>
        </p:sp>
        <p:sp>
          <p:nvSpPr>
            <p:cNvPr id="1586187" name="Oval 11"/>
            <p:cNvSpPr>
              <a:spLocks noChangeArrowheads="1"/>
            </p:cNvSpPr>
            <p:nvPr/>
          </p:nvSpPr>
          <p:spPr bwMode="auto">
            <a:xfrm>
              <a:off x="3555" y="3216"/>
              <a:ext cx="1344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chemeClr val="hlink"/>
                  </a:solidFill>
                </a:rPr>
                <a:t>Public</a:t>
              </a:r>
            </a:p>
          </p:txBody>
        </p:sp>
        <p:sp>
          <p:nvSpPr>
            <p:cNvPr id="1586188" name="Oval 12"/>
            <p:cNvSpPr>
              <a:spLocks noChangeArrowheads="1"/>
            </p:cNvSpPr>
            <p:nvPr/>
          </p:nvSpPr>
          <p:spPr bwMode="auto">
            <a:xfrm>
              <a:off x="3555" y="1680"/>
              <a:ext cx="1344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chemeClr val="hlink"/>
                  </a:solidFill>
                </a:rPr>
                <a:t>Proprietary</a:t>
              </a:r>
            </a:p>
          </p:txBody>
        </p:sp>
        <p:sp>
          <p:nvSpPr>
            <p:cNvPr id="1586189" name="Line 13"/>
            <p:cNvSpPr>
              <a:spLocks noChangeShapeType="1"/>
            </p:cNvSpPr>
            <p:nvPr/>
          </p:nvSpPr>
          <p:spPr bwMode="auto">
            <a:xfrm flipH="1" flipV="1">
              <a:off x="3459" y="288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86190" name="Line 14"/>
            <p:cNvSpPr>
              <a:spLocks noChangeShapeType="1"/>
            </p:cNvSpPr>
            <p:nvPr/>
          </p:nvSpPr>
          <p:spPr bwMode="auto">
            <a:xfrm flipV="1">
              <a:off x="3459" y="2064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86191" name="Text Box 15"/>
            <p:cNvSpPr txBox="1">
              <a:spLocks noChangeArrowheads="1"/>
            </p:cNvSpPr>
            <p:nvPr/>
          </p:nvSpPr>
          <p:spPr bwMode="auto">
            <a:xfrm>
              <a:off x="2810" y="1029"/>
              <a:ext cx="2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chemeClr val="hlink"/>
                  </a:solidFill>
                </a:rPr>
                <a:t>Read below, write above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881563" y="1581150"/>
            <a:ext cx="3128962" cy="4505325"/>
            <a:chOff x="3024" y="1056"/>
            <a:chExt cx="1971" cy="2838"/>
          </a:xfrm>
        </p:grpSpPr>
        <p:sp>
          <p:nvSpPr>
            <p:cNvPr id="1586193" name="Line 17"/>
            <p:cNvSpPr>
              <a:spLocks noChangeShapeType="1"/>
            </p:cNvSpPr>
            <p:nvPr/>
          </p:nvSpPr>
          <p:spPr bwMode="auto">
            <a:xfrm flipH="1">
              <a:off x="3024" y="1083"/>
              <a:ext cx="1923" cy="2811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86194" name="Line 18"/>
            <p:cNvSpPr>
              <a:spLocks noChangeShapeType="1"/>
            </p:cNvSpPr>
            <p:nvPr/>
          </p:nvSpPr>
          <p:spPr bwMode="auto">
            <a:xfrm>
              <a:off x="3072" y="1056"/>
              <a:ext cx="1923" cy="2811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policy concepts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Separation of duty</a:t>
            </a:r>
          </a:p>
          <a:p>
            <a:pPr lvl="1" eaLnBrk="1" hangingPunct="1"/>
            <a:r>
              <a:rPr lang="en-US" smtClean="0"/>
              <a:t>If amount is over $10,000, check is only valid if signed by two authorized people</a:t>
            </a:r>
          </a:p>
          <a:p>
            <a:pPr lvl="1" eaLnBrk="1" hangingPunct="1"/>
            <a:r>
              <a:rPr lang="en-US" smtClean="0"/>
              <a:t>Two people must be </a:t>
            </a:r>
            <a:r>
              <a:rPr lang="en-US" i="1" smtClean="0"/>
              <a:t>different</a:t>
            </a:r>
          </a:p>
          <a:p>
            <a:pPr lvl="1" eaLnBrk="1" hangingPunct="1"/>
            <a:r>
              <a:rPr lang="en-US" smtClean="0"/>
              <a:t>Policy involves role membership and </a:t>
            </a:r>
            <a:r>
              <a:rPr lang="en-US" smtClean="0">
                <a:sym typeface="Symbol" pitchFamily="18" charset="2"/>
              </a:rPr>
              <a:t></a:t>
            </a:r>
            <a:endParaRPr lang="en-US" smtClean="0"/>
          </a:p>
          <a:p>
            <a:pPr eaLnBrk="1" hangingPunct="1"/>
            <a:r>
              <a:rPr lang="en-US" smtClean="0"/>
              <a:t>Chinese Wall Policy</a:t>
            </a:r>
          </a:p>
          <a:p>
            <a:pPr lvl="1" eaLnBrk="1" hangingPunct="1"/>
            <a:r>
              <a:rPr lang="en-US" smtClean="0"/>
              <a:t>Lawyers L1, L2 in same firm</a:t>
            </a:r>
          </a:p>
          <a:p>
            <a:pPr lvl="1" eaLnBrk="1" hangingPunct="1"/>
            <a:r>
              <a:rPr lang="en-US" smtClean="0"/>
              <a:t>If company C1 sues C2,</a:t>
            </a:r>
          </a:p>
          <a:p>
            <a:pPr lvl="2" eaLnBrk="1" hangingPunct="1"/>
            <a:r>
              <a:rPr lang="en-US" smtClean="0"/>
              <a:t>L1 and L2 can each work for either C1 or C2</a:t>
            </a:r>
          </a:p>
          <a:p>
            <a:pPr lvl="2" eaLnBrk="1" hangingPunct="1"/>
            <a:r>
              <a:rPr lang="en-US" smtClean="0"/>
              <a:t>No lawyer can work for opposite sides in any case</a:t>
            </a:r>
          </a:p>
          <a:p>
            <a:pPr lvl="1" eaLnBrk="1" hangingPunct="1"/>
            <a:r>
              <a:rPr lang="en-US" smtClean="0"/>
              <a:t>Permission depends on use of other permissions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09600" y="6324600"/>
            <a:ext cx="662146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kumimoji="1" lang="en-US">
                <a:solidFill>
                  <a:schemeClr val="hlink"/>
                </a:solidFill>
              </a:rPr>
              <a:t>These policies cannot be represented using access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OS Mechanisms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Multics</a:t>
            </a:r>
          </a:p>
          <a:p>
            <a:pPr eaLnBrk="1" hangingPunct="1"/>
            <a:r>
              <a:rPr lang="en-US" smtClean="0"/>
              <a:t>Amoeba</a:t>
            </a:r>
          </a:p>
          <a:p>
            <a:pPr eaLnBrk="1" hangingPunct="1"/>
            <a:r>
              <a:rPr lang="en-US" smtClean="0"/>
              <a:t>Unix</a:t>
            </a:r>
          </a:p>
          <a:p>
            <a:pPr eaLnBrk="1" hangingPunct="1"/>
            <a:r>
              <a:rPr lang="en-US" smtClean="0"/>
              <a:t>Windows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Multics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Operating System</a:t>
            </a:r>
          </a:p>
          <a:p>
            <a:pPr lvl="1" eaLnBrk="1" hangingPunct="1"/>
            <a:r>
              <a:rPr lang="en-US" smtClean="0"/>
              <a:t>Designed 1964-1967</a:t>
            </a:r>
          </a:p>
          <a:p>
            <a:pPr lvl="2" eaLnBrk="1" hangingPunct="1"/>
            <a:r>
              <a:rPr lang="en-US" smtClean="0"/>
              <a:t>MIT Project MAC, Bell Labs, GE</a:t>
            </a:r>
          </a:p>
          <a:p>
            <a:pPr lvl="1" eaLnBrk="1" hangingPunct="1"/>
            <a:r>
              <a:rPr lang="en-US" smtClean="0"/>
              <a:t>At peak, ~100 Multics sites</a:t>
            </a:r>
          </a:p>
          <a:p>
            <a:pPr lvl="1" eaLnBrk="1" hangingPunct="1"/>
            <a:r>
              <a:rPr lang="en-US" smtClean="0"/>
              <a:t>Last system, Canadian Department of Defense, Nova Scotia, shut down October, 2000</a:t>
            </a:r>
          </a:p>
          <a:p>
            <a:pPr eaLnBrk="1" hangingPunct="1"/>
            <a:r>
              <a:rPr lang="en-US" smtClean="0"/>
              <a:t> Extensive Security Mechanisms</a:t>
            </a:r>
          </a:p>
          <a:p>
            <a:pPr lvl="1" eaLnBrk="1" hangingPunct="1"/>
            <a:r>
              <a:rPr lang="en-US" smtClean="0"/>
              <a:t>Influenced many subsequent systems</a:t>
            </a:r>
            <a:endParaRPr lang="en-US" sz="200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283200" y="685800"/>
            <a:ext cx="28956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7" name="Picture 5" descr="mult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8600"/>
            <a:ext cx="30861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-422275" y="6022975"/>
            <a:ext cx="93376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1" lang="en-US">
                <a:solidFill>
                  <a:schemeClr val="hlink"/>
                </a:solidFill>
              </a:rPr>
              <a:t>http://www.multicians.org/security.html</a:t>
            </a:r>
            <a:endParaRPr kumimoji="1" lang="en-US" sz="2400">
              <a:solidFill>
                <a:schemeClr val="hlink"/>
              </a:solidFill>
            </a:endParaRPr>
          </a:p>
          <a:p>
            <a:pPr lvl="1"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1" lang="en-US" altLang="ja-JP" sz="1800">
                <a:solidFill>
                  <a:schemeClr val="hlink"/>
                </a:solidFill>
                <a:ea typeface="ＭＳ Ｐゴシック" pitchFamily="34" charset="-128"/>
              </a:rPr>
              <a:t>E.I. Organick, The Multics System: An Examination of Its Structure, MIT Press, 1972</a:t>
            </a:r>
            <a:r>
              <a:rPr kumimoji="1" lang="en-US" altLang="ja-JP" sz="2400">
                <a:solidFill>
                  <a:schemeClr val="hlink"/>
                </a:solidFill>
                <a:ea typeface="ＭＳ Ｐゴシック" pitchFamily="34" charset="-128"/>
              </a:rPr>
              <a:t> </a:t>
            </a:r>
            <a:r>
              <a:rPr kumimoji="1" lang="en-US" sz="2400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438400" y="2667000"/>
            <a:ext cx="3733800" cy="3886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Multics time period</a:t>
            </a:r>
          </a:p>
        </p:txBody>
      </p:sp>
      <p:sp>
        <p:nvSpPr>
          <p:cNvPr id="2458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Timesharing was new concept</a:t>
            </a:r>
          </a:p>
          <a:p>
            <a:pPr lvl="1" eaLnBrk="1" hangingPunct="1"/>
            <a:r>
              <a:rPr lang="en-US" smtClean="0"/>
              <a:t>Serve Boston area with one 386-based PC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17475" y="180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582" name="Picture 6" descr="block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0"/>
            <a:ext cx="2697163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corba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5300" y="2286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713538" y="1627188"/>
            <a:ext cx="15335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F.J. Corbato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Multics Innovations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Segmented, Virtual memory</a:t>
            </a:r>
          </a:p>
          <a:p>
            <a:pPr lvl="1" eaLnBrk="1" hangingPunct="1"/>
            <a:r>
              <a:rPr lang="en-US" sz="2000" smtClean="0"/>
              <a:t>Hardware translates virtual address to real address</a:t>
            </a:r>
          </a:p>
          <a:p>
            <a:pPr eaLnBrk="1" hangingPunct="1"/>
            <a:r>
              <a:rPr lang="en-US" sz="2400" smtClean="0"/>
              <a:t>High-level language implementation</a:t>
            </a:r>
          </a:p>
          <a:p>
            <a:pPr lvl="1" eaLnBrk="1" hangingPunct="1"/>
            <a:r>
              <a:rPr lang="en-US" sz="2000" smtClean="0"/>
              <a:t>Written in PL/1, only small part in assembly lang</a:t>
            </a:r>
          </a:p>
          <a:p>
            <a:pPr eaLnBrk="1" hangingPunct="1"/>
            <a:r>
              <a:rPr lang="en-US" sz="2400" smtClean="0"/>
              <a:t>Shared memory multiprocessor</a:t>
            </a:r>
          </a:p>
          <a:p>
            <a:pPr lvl="1" eaLnBrk="1" hangingPunct="1"/>
            <a:r>
              <a:rPr lang="en-US" sz="2000" smtClean="0"/>
              <a:t>Multiple CPUs share same physical memory</a:t>
            </a:r>
          </a:p>
          <a:p>
            <a:pPr eaLnBrk="1" hangingPunct="1"/>
            <a:r>
              <a:rPr lang="en-US" sz="2400" smtClean="0"/>
              <a:t>Relational database</a:t>
            </a:r>
          </a:p>
          <a:p>
            <a:pPr lvl="1" eaLnBrk="1" hangingPunct="1"/>
            <a:r>
              <a:rPr lang="en-US" sz="2000" smtClean="0"/>
              <a:t>Multics Relational Data Store (MRDS) in 1978</a:t>
            </a:r>
          </a:p>
          <a:p>
            <a:pPr eaLnBrk="1" hangingPunct="1"/>
            <a:r>
              <a:rPr lang="en-US" sz="2400" smtClean="0"/>
              <a:t>Security</a:t>
            </a:r>
          </a:p>
          <a:p>
            <a:pPr lvl="1" eaLnBrk="1" hangingPunct="1"/>
            <a:r>
              <a:rPr lang="en-US" sz="2000" smtClean="0"/>
              <a:t>Designed to be secure from the beginning</a:t>
            </a:r>
          </a:p>
          <a:p>
            <a:pPr lvl="1" eaLnBrk="1" hangingPunct="1"/>
            <a:r>
              <a:rPr lang="en-US" sz="2000" smtClean="0"/>
              <a:t>First B2 security rating (1980s), only one for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Multics Access Model</a:t>
            </a: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Ring structure</a:t>
            </a:r>
          </a:p>
          <a:p>
            <a:pPr lvl="1" eaLnBrk="1" hangingPunct="1"/>
            <a:r>
              <a:rPr lang="en-US" smtClean="0"/>
              <a:t>A ring is a domain in which a process executes</a:t>
            </a:r>
          </a:p>
          <a:p>
            <a:pPr lvl="1" eaLnBrk="1" hangingPunct="1"/>
            <a:r>
              <a:rPr lang="en-US" smtClean="0"/>
              <a:t>Numbered 0, 1, 2, … ; Kernel is ring 0</a:t>
            </a:r>
          </a:p>
          <a:p>
            <a:pPr lvl="1" eaLnBrk="1" hangingPunct="1"/>
            <a:r>
              <a:rPr lang="en-US" smtClean="0"/>
              <a:t>Graduated privileges</a:t>
            </a:r>
          </a:p>
          <a:p>
            <a:pPr lvl="2" eaLnBrk="1" hangingPunct="1"/>
            <a:r>
              <a:rPr lang="en-US" smtClean="0"/>
              <a:t>Processes at ring i have privileges of every ring j &gt; i</a:t>
            </a:r>
          </a:p>
          <a:p>
            <a:pPr eaLnBrk="1" hangingPunct="1"/>
            <a:r>
              <a:rPr lang="en-US" smtClean="0"/>
              <a:t>Segments</a:t>
            </a:r>
          </a:p>
          <a:p>
            <a:pPr lvl="1" eaLnBrk="1" hangingPunct="1"/>
            <a:r>
              <a:rPr lang="en-US" smtClean="0"/>
              <a:t>Each data area or procedure is called a segment</a:t>
            </a:r>
          </a:p>
          <a:p>
            <a:pPr lvl="1" eaLnBrk="1" hangingPunct="1"/>
            <a:r>
              <a:rPr lang="en-US" smtClean="0"/>
              <a:t>Segment protection </a:t>
            </a:r>
            <a:r>
              <a:rPr lang="en-US" smtClean="0">
                <a:sym typeface="Symbol" pitchFamily="18" charset="2"/>
              </a:rPr>
              <a:t>b1, b2, b3 with b1  b2  b3</a:t>
            </a:r>
          </a:p>
          <a:p>
            <a:pPr lvl="2" eaLnBrk="1" hangingPunct="1"/>
            <a:r>
              <a:rPr lang="en-US" smtClean="0"/>
              <a:t>Process/data can be accessed from rings b1 … b2</a:t>
            </a:r>
          </a:p>
          <a:p>
            <a:pPr lvl="2" eaLnBrk="1" hangingPunct="1"/>
            <a:r>
              <a:rPr lang="en-US" smtClean="0"/>
              <a:t>A process from rings b2 … b3 can only call segment at restricted entry points</a:t>
            </a:r>
          </a:p>
        </p:txBody>
      </p:sp>
      <p:pic>
        <p:nvPicPr>
          <p:cNvPr id="26628" name="Picture 4" descr="mult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20574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Multics process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848600" cy="4876800"/>
          </a:xfrm>
        </p:spPr>
        <p:txBody>
          <a:bodyPr/>
          <a:lstStyle/>
          <a:p>
            <a:pPr eaLnBrk="1" hangingPunct="1"/>
            <a:r>
              <a:rPr lang="en-US" sz="2400" smtClean="0"/>
              <a:t>Multiple segments</a:t>
            </a:r>
          </a:p>
          <a:p>
            <a:pPr lvl="1" eaLnBrk="1" hangingPunct="1"/>
            <a:r>
              <a:rPr lang="en-US" sz="2000" smtClean="0"/>
              <a:t>Segments are dynamically linked</a:t>
            </a:r>
          </a:p>
          <a:p>
            <a:pPr lvl="1" eaLnBrk="1" hangingPunct="1"/>
            <a:r>
              <a:rPr lang="en-US" sz="2000" smtClean="0"/>
              <a:t>Linking process uses file system to find segment</a:t>
            </a:r>
          </a:p>
          <a:p>
            <a:pPr lvl="1" eaLnBrk="1" hangingPunct="1"/>
            <a:r>
              <a:rPr lang="en-US" sz="2000" smtClean="0"/>
              <a:t>A segment may be shared by several processes</a:t>
            </a:r>
          </a:p>
          <a:p>
            <a:pPr eaLnBrk="1" hangingPunct="1"/>
            <a:r>
              <a:rPr lang="en-US" sz="2400" smtClean="0"/>
              <a:t>Multiple rings</a:t>
            </a:r>
          </a:p>
          <a:p>
            <a:pPr lvl="1" eaLnBrk="1" hangingPunct="1"/>
            <a:r>
              <a:rPr lang="en-US" sz="2000" smtClean="0"/>
              <a:t>Procedure, data segments each in specific ring</a:t>
            </a:r>
          </a:p>
          <a:p>
            <a:pPr lvl="1" eaLnBrk="1" hangingPunct="1"/>
            <a:r>
              <a:rPr lang="en-US" sz="2000" smtClean="0"/>
              <a:t>Access depends on two mechanisms</a:t>
            </a:r>
          </a:p>
          <a:p>
            <a:pPr lvl="2" eaLnBrk="1" hangingPunct="1"/>
            <a:r>
              <a:rPr lang="en-US" sz="1800" smtClean="0"/>
              <a:t>Per-Segment Access Control</a:t>
            </a:r>
          </a:p>
          <a:p>
            <a:pPr lvl="3" eaLnBrk="1" hangingPunct="1"/>
            <a:r>
              <a:rPr lang="en-US" altLang="ja-JP" sz="1600" smtClean="0">
                <a:ea typeface="ＭＳ Ｐゴシック" pitchFamily="34" charset="-128"/>
              </a:rPr>
              <a:t>File author specifies the users that have access to it </a:t>
            </a:r>
            <a:endParaRPr lang="en-US" sz="1600" smtClean="0"/>
          </a:p>
          <a:p>
            <a:pPr lvl="2" eaLnBrk="1" hangingPunct="1"/>
            <a:r>
              <a:rPr lang="en-US" sz="1800" smtClean="0"/>
              <a:t>Concentric Rings of Protection</a:t>
            </a:r>
          </a:p>
          <a:p>
            <a:pPr lvl="3" eaLnBrk="1" hangingPunct="1"/>
            <a:r>
              <a:rPr lang="en-US" sz="1600" smtClean="0"/>
              <a:t>Call or read/write segments in outer rings</a:t>
            </a:r>
          </a:p>
          <a:p>
            <a:pPr lvl="3" eaLnBrk="1" hangingPunct="1"/>
            <a:r>
              <a:rPr lang="en-US" sz="1600" smtClean="0"/>
              <a:t>To access inner ring, go through a “gatekeeper”</a:t>
            </a:r>
          </a:p>
          <a:p>
            <a:pPr eaLnBrk="1" hangingPunct="1"/>
            <a:r>
              <a:rPr lang="en-US" sz="2400" smtClean="0"/>
              <a:t>Interprocess communication through “channels”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Amoeba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848600" cy="4724400"/>
          </a:xfrm>
        </p:spPr>
        <p:txBody>
          <a:bodyPr/>
          <a:lstStyle/>
          <a:p>
            <a:pPr eaLnBrk="1" hangingPunct="1"/>
            <a:r>
              <a:rPr lang="en-US" smtClean="0"/>
              <a:t>Distributed system</a:t>
            </a:r>
          </a:p>
          <a:p>
            <a:pPr lvl="1" eaLnBrk="1" hangingPunct="1"/>
            <a:r>
              <a:rPr lang="en-US" smtClean="0"/>
              <a:t>Multiple processors, connected by network</a:t>
            </a:r>
          </a:p>
          <a:p>
            <a:pPr lvl="1" eaLnBrk="1" hangingPunct="1"/>
            <a:r>
              <a:rPr lang="en-US" smtClean="0"/>
              <a:t>Process on A can start a new process on B</a:t>
            </a:r>
          </a:p>
          <a:p>
            <a:pPr lvl="1" eaLnBrk="1" hangingPunct="1"/>
            <a:r>
              <a:rPr lang="en-US" smtClean="0"/>
              <a:t>Location of processes designed to be transparent</a:t>
            </a:r>
          </a:p>
          <a:p>
            <a:pPr eaLnBrk="1" hangingPunct="1"/>
            <a:r>
              <a:rPr lang="en-US" smtClean="0"/>
              <a:t>Capability-based system</a:t>
            </a:r>
          </a:p>
          <a:p>
            <a:pPr lvl="1" eaLnBrk="1" hangingPunct="1"/>
            <a:r>
              <a:rPr lang="en-US" smtClean="0"/>
              <a:t>Each object resides on server</a:t>
            </a:r>
          </a:p>
          <a:p>
            <a:pPr lvl="1" eaLnBrk="1" hangingPunct="1"/>
            <a:r>
              <a:rPr lang="en-US" smtClean="0"/>
              <a:t>Invoke operation through message to server</a:t>
            </a:r>
          </a:p>
          <a:p>
            <a:pPr lvl="2" eaLnBrk="1" hangingPunct="1"/>
            <a:r>
              <a:rPr lang="en-US" smtClean="0"/>
              <a:t>Send message with capability and parameters</a:t>
            </a:r>
          </a:p>
          <a:p>
            <a:pPr lvl="2" eaLnBrk="1" hangingPunct="1"/>
            <a:r>
              <a:rPr lang="en-US" smtClean="0"/>
              <a:t>Sever uses object # to indentify object</a:t>
            </a:r>
          </a:p>
          <a:p>
            <a:pPr lvl="2" eaLnBrk="1" hangingPunct="1"/>
            <a:r>
              <a:rPr lang="en-US" smtClean="0"/>
              <a:t>Sever checks rights field to see if operation is allowed</a:t>
            </a:r>
          </a:p>
          <a:p>
            <a:pPr lvl="2" eaLnBrk="1" hangingPunct="1"/>
            <a:r>
              <a:rPr lang="en-US" smtClean="0"/>
              <a:t>Check field prevents processes from forging capabilities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124200" y="601663"/>
            <a:ext cx="1741488" cy="39528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>
                <a:solidFill>
                  <a:schemeClr val="hlink"/>
                </a:solidFill>
              </a:rPr>
              <a:t>Server port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705600" y="601663"/>
            <a:ext cx="1312863" cy="39528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>
                <a:solidFill>
                  <a:schemeClr val="hlink"/>
                </a:solidFill>
              </a:rPr>
              <a:t>Check field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876800" y="600075"/>
            <a:ext cx="914400" cy="39528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>
                <a:solidFill>
                  <a:schemeClr val="hlink"/>
                </a:solidFill>
              </a:rPr>
              <a:t>Obj #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791200" y="601663"/>
            <a:ext cx="914400" cy="39528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>
                <a:solidFill>
                  <a:schemeClr val="hlink"/>
                </a:solidFill>
              </a:rPr>
              <a:t>Rights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Capabilities</a:t>
            </a:r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Owner capability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When server creates object, returns owner cap.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All rights bits are set to 1  (= allow operation)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Check field contains 48-bit rand number stored by server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Derived capability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Owner can set some rights bits to 0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Calculate new check field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XOR rights field with random number from check field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Apply one-way function to calculate new check field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Server can verify rights and check field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Without owner capability, cannot forge derived capability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640138" y="611188"/>
            <a:ext cx="1741487" cy="39528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>
                <a:solidFill>
                  <a:schemeClr val="hlink"/>
                </a:solidFill>
              </a:rPr>
              <a:t>Server port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221538" y="611188"/>
            <a:ext cx="1312862" cy="39528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>
                <a:solidFill>
                  <a:schemeClr val="hlink"/>
                </a:solidFill>
              </a:rPr>
              <a:t>Check field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392738" y="609600"/>
            <a:ext cx="914400" cy="39528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>
                <a:solidFill>
                  <a:schemeClr val="hlink"/>
                </a:solidFill>
              </a:rPr>
              <a:t>Obj #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307138" y="611188"/>
            <a:ext cx="914400" cy="39528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>
                <a:solidFill>
                  <a:schemeClr val="hlink"/>
                </a:solidFill>
              </a:rPr>
              <a:t>Rights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20725" y="6019800"/>
            <a:ext cx="77374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Protection by user-process at server; no special OS support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Outline         </a:t>
            </a:r>
            <a:endParaRPr lang="en-US" sz="3600" smtClean="0"/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5961063" cy="4648200"/>
          </a:xfrm>
        </p:spPr>
        <p:txBody>
          <a:bodyPr/>
          <a:lstStyle/>
          <a:p>
            <a:pPr eaLnBrk="1" hangingPunct="1"/>
            <a:r>
              <a:rPr lang="en-US" sz="2400" smtClean="0"/>
              <a:t>Access Control Concepts</a:t>
            </a:r>
          </a:p>
          <a:p>
            <a:pPr lvl="1" eaLnBrk="1" hangingPunct="1"/>
            <a:r>
              <a:rPr lang="en-US" sz="2000" smtClean="0"/>
              <a:t>Matrix, ACL, Capabilities</a:t>
            </a:r>
          </a:p>
          <a:p>
            <a:pPr eaLnBrk="1" hangingPunct="1"/>
            <a:r>
              <a:rPr lang="en-US" sz="2400" smtClean="0"/>
              <a:t>OS Mechanisms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Multics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Ring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Amoeba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Distributed, capabilities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Unix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File system, Setuid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Windows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File system, Tokens, EFS</a:t>
            </a:r>
          </a:p>
        </p:txBody>
      </p:sp>
      <p:sp>
        <p:nvSpPr>
          <p:cNvPr id="819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Web browser (briefly)</a:t>
            </a:r>
          </a:p>
          <a:p>
            <a:pPr lvl="1" eaLnBrk="1" hangingPunct="1"/>
            <a:r>
              <a:rPr lang="en-US" sz="2000" dirty="0" smtClean="0"/>
              <a:t>“OS of the future”</a:t>
            </a:r>
          </a:p>
          <a:p>
            <a:pPr lvl="1" eaLnBrk="1" hangingPunct="1"/>
            <a:r>
              <a:rPr lang="en-US" sz="2000" dirty="0" smtClean="0"/>
              <a:t>Protect content based on origins instead of user id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Android security model</a:t>
            </a:r>
          </a:p>
          <a:p>
            <a:pPr lvl="1" eaLnBrk="1" hangingPunct="1"/>
            <a:r>
              <a:rPr lang="en-US" sz="2000" dirty="0" smtClean="0"/>
              <a:t>OS user-isolation applied to applications</a:t>
            </a:r>
          </a:p>
          <a:p>
            <a:pPr lvl="1" eaLnBrk="1" hangingPunct="1"/>
            <a:r>
              <a:rPr lang="en-US" sz="2000" dirty="0" smtClean="0"/>
              <a:t>Reference monitor for inter-component communications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Unix file security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570788" cy="4648200"/>
          </a:xfrm>
        </p:spPr>
        <p:txBody>
          <a:bodyPr/>
          <a:lstStyle/>
          <a:p>
            <a:pPr eaLnBrk="1" hangingPunct="1"/>
            <a:r>
              <a:rPr lang="en-US" smtClean="0"/>
              <a:t>Each file has owner and group</a:t>
            </a:r>
          </a:p>
          <a:p>
            <a:pPr eaLnBrk="1" hangingPunct="1"/>
            <a:r>
              <a:rPr lang="en-US" smtClean="0"/>
              <a:t>Permissions set by owner</a:t>
            </a:r>
          </a:p>
          <a:p>
            <a:pPr lvl="1" eaLnBrk="1" hangingPunct="1"/>
            <a:r>
              <a:rPr lang="en-US" smtClean="0"/>
              <a:t>Read, write, execute</a:t>
            </a:r>
          </a:p>
          <a:p>
            <a:pPr lvl="1" eaLnBrk="1" hangingPunct="1"/>
            <a:r>
              <a:rPr lang="en-US" smtClean="0"/>
              <a:t>Owner, group, other</a:t>
            </a:r>
          </a:p>
          <a:p>
            <a:pPr lvl="1" eaLnBrk="1" hangingPunct="1"/>
            <a:r>
              <a:rPr lang="en-US" smtClean="0"/>
              <a:t>Represented by vector of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   four octal values</a:t>
            </a:r>
          </a:p>
          <a:p>
            <a:pPr eaLnBrk="1" hangingPunct="1"/>
            <a:r>
              <a:rPr lang="en-US" smtClean="0"/>
              <a:t>Only owner, root can change permissions</a:t>
            </a:r>
          </a:p>
          <a:p>
            <a:pPr lvl="1" eaLnBrk="1" hangingPunct="1"/>
            <a:r>
              <a:rPr lang="en-US" smtClean="0"/>
              <a:t>This privilege cannot be delegated or shared</a:t>
            </a:r>
          </a:p>
          <a:p>
            <a:pPr eaLnBrk="1" hangingPunct="1"/>
            <a:r>
              <a:rPr lang="en-US" smtClean="0"/>
              <a:t>Setid bits – Discuss in a few slides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035675" y="2759075"/>
            <a:ext cx="671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rwx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481888" y="2759075"/>
            <a:ext cx="671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rwx</a:t>
            </a:r>
          </a:p>
        </p:txBody>
      </p:sp>
      <p:sp>
        <p:nvSpPr>
          <p:cNvPr id="30726" name="AutoShape 6"/>
          <p:cNvSpPr>
            <a:spLocks/>
          </p:cNvSpPr>
          <p:nvPr/>
        </p:nvSpPr>
        <p:spPr bwMode="auto">
          <a:xfrm rot="5400000">
            <a:off x="6256337" y="2979738"/>
            <a:ext cx="288925" cy="609600"/>
          </a:xfrm>
          <a:prstGeom prst="rightBrace">
            <a:avLst>
              <a:gd name="adj1" fmla="val 175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757988" y="2759075"/>
            <a:ext cx="671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rwx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715000" y="2759075"/>
            <a:ext cx="29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056313" y="3352800"/>
            <a:ext cx="744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tx2"/>
                </a:solidFill>
              </a:rPr>
              <a:t>ownr</a:t>
            </a:r>
          </a:p>
        </p:txBody>
      </p:sp>
      <p:sp>
        <p:nvSpPr>
          <p:cNvPr id="30730" name="AutoShape 10"/>
          <p:cNvSpPr>
            <a:spLocks/>
          </p:cNvSpPr>
          <p:nvPr/>
        </p:nvSpPr>
        <p:spPr bwMode="auto">
          <a:xfrm rot="5400000">
            <a:off x="6964362" y="2979738"/>
            <a:ext cx="288925" cy="609600"/>
          </a:xfrm>
          <a:prstGeom prst="rightBrace">
            <a:avLst>
              <a:gd name="adj1" fmla="val 175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858000" y="3352800"/>
            <a:ext cx="55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tx2"/>
                </a:solidFill>
              </a:rPr>
              <a:t>grp</a:t>
            </a:r>
          </a:p>
        </p:txBody>
      </p:sp>
      <p:sp>
        <p:nvSpPr>
          <p:cNvPr id="30732" name="AutoShape 12"/>
          <p:cNvSpPr>
            <a:spLocks/>
          </p:cNvSpPr>
          <p:nvPr/>
        </p:nvSpPr>
        <p:spPr bwMode="auto">
          <a:xfrm rot="5400000">
            <a:off x="7650162" y="2979738"/>
            <a:ext cx="288925" cy="609600"/>
          </a:xfrm>
          <a:prstGeom prst="rightBrace">
            <a:avLst>
              <a:gd name="adj1" fmla="val 175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500938" y="3352800"/>
            <a:ext cx="64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tx2"/>
                </a:solidFill>
              </a:rPr>
              <a:t>othr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534025" y="2133600"/>
            <a:ext cx="71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tx2"/>
                </a:solidFill>
              </a:rPr>
              <a:t>setid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5867400" y="2606675"/>
            <a:ext cx="0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924050"/>
          </a:xfrm>
        </p:spPr>
        <p:txBody>
          <a:bodyPr/>
          <a:lstStyle/>
          <a:p>
            <a:pPr eaLnBrk="1" hangingPunct="1"/>
            <a:r>
              <a:rPr lang="en-US" smtClean="0"/>
              <a:t>Owner can have fewer privileges than other</a:t>
            </a:r>
          </a:p>
          <a:p>
            <a:pPr lvl="1" eaLnBrk="1" hangingPunct="1"/>
            <a:r>
              <a:rPr lang="en-US" smtClean="0"/>
              <a:t>What happens?</a:t>
            </a:r>
          </a:p>
          <a:p>
            <a:pPr lvl="2" eaLnBrk="1" hangingPunct="1"/>
            <a:r>
              <a:rPr lang="en-US" smtClean="0"/>
              <a:t>Owner gets access?</a:t>
            </a:r>
          </a:p>
          <a:p>
            <a:pPr lvl="2" eaLnBrk="1" hangingPunct="1"/>
            <a:r>
              <a:rPr lang="en-US" smtClean="0"/>
              <a:t>Owner does not?</a:t>
            </a:r>
          </a:p>
        </p:txBody>
      </p:sp>
      <p:sp>
        <p:nvSpPr>
          <p:cNvPr id="1598468" name="Rectangle 4"/>
          <p:cNvSpPr>
            <a:spLocks noChangeArrowheads="1"/>
          </p:cNvSpPr>
          <p:nvPr/>
        </p:nvSpPr>
        <p:spPr bwMode="auto">
          <a:xfrm>
            <a:off x="609600" y="3733800"/>
            <a:ext cx="784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800"/>
              <a:t>Prioritized resolution of differences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2400"/>
              <a:t>if user = owner then </a:t>
            </a:r>
            <a:r>
              <a:rPr lang="en-US" sz="2400" i="1"/>
              <a:t>owner</a:t>
            </a:r>
            <a:r>
              <a:rPr lang="en-US" sz="2400"/>
              <a:t>  permission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2400"/>
              <a:t>       else if user in group then </a:t>
            </a:r>
            <a:r>
              <a:rPr lang="en-US" sz="2400" i="1"/>
              <a:t>group</a:t>
            </a:r>
            <a:r>
              <a:rPr lang="en-US" sz="2400"/>
              <a:t>  permission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2400"/>
              <a:t>              else </a:t>
            </a:r>
            <a:r>
              <a:rPr lang="en-US" sz="2400" i="1"/>
              <a:t>other</a:t>
            </a:r>
            <a:r>
              <a:rPr lang="en-US" sz="2400"/>
              <a:t>  permission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46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Effective user id (EUID)</a:t>
            </a:r>
          </a:p>
        </p:txBody>
      </p:sp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4419600"/>
          </a:xfrm>
        </p:spPr>
        <p:txBody>
          <a:bodyPr/>
          <a:lstStyle/>
          <a:p>
            <a:pPr eaLnBrk="1" hangingPunct="1"/>
            <a:r>
              <a:rPr lang="en-US" smtClean="0"/>
              <a:t>Each process has three Ids  </a:t>
            </a:r>
            <a:r>
              <a:rPr lang="en-US" sz="2400" smtClean="0"/>
              <a:t>(+ more under Linux)</a:t>
            </a:r>
          </a:p>
          <a:p>
            <a:pPr lvl="1" eaLnBrk="1" hangingPunct="1"/>
            <a:r>
              <a:rPr lang="en-US" smtClean="0"/>
              <a:t>Real user ID       </a:t>
            </a:r>
            <a:r>
              <a:rPr lang="en-US" sz="2000" smtClean="0"/>
              <a:t>(RUID)</a:t>
            </a:r>
          </a:p>
          <a:p>
            <a:pPr lvl="2" eaLnBrk="1" hangingPunct="1"/>
            <a:r>
              <a:rPr lang="en-US" smtClean="0"/>
              <a:t>same as the user ID of parent (unless changed)</a:t>
            </a:r>
          </a:p>
          <a:p>
            <a:pPr lvl="2" eaLnBrk="1" hangingPunct="1"/>
            <a:r>
              <a:rPr lang="en-US" smtClean="0"/>
              <a:t>used to determine which user started the process </a:t>
            </a:r>
          </a:p>
          <a:p>
            <a:pPr lvl="1" eaLnBrk="1" hangingPunct="1"/>
            <a:r>
              <a:rPr lang="en-US" smtClean="0"/>
              <a:t>Effective user ID  </a:t>
            </a:r>
            <a:r>
              <a:rPr lang="en-US" sz="2000" smtClean="0"/>
              <a:t>(EUID)</a:t>
            </a:r>
          </a:p>
          <a:p>
            <a:pPr lvl="2" eaLnBrk="1" hangingPunct="1"/>
            <a:r>
              <a:rPr lang="en-US" smtClean="0"/>
              <a:t>from set user ID bit on the file being executed, or sys call</a:t>
            </a:r>
          </a:p>
          <a:p>
            <a:pPr lvl="2" eaLnBrk="1" hangingPunct="1"/>
            <a:r>
              <a:rPr lang="en-US" smtClean="0"/>
              <a:t>determines the permissions for process</a:t>
            </a:r>
          </a:p>
          <a:p>
            <a:pPr lvl="3" eaLnBrk="1" hangingPunct="1"/>
            <a:r>
              <a:rPr lang="en-US" smtClean="0"/>
              <a:t>file access and port binding</a:t>
            </a:r>
          </a:p>
          <a:p>
            <a:pPr lvl="1" eaLnBrk="1" hangingPunct="1"/>
            <a:r>
              <a:rPr lang="en-US" smtClean="0"/>
              <a:t>Saved user ID     </a:t>
            </a:r>
            <a:r>
              <a:rPr lang="en-US" sz="2000" smtClean="0"/>
              <a:t>(SUID)</a:t>
            </a:r>
          </a:p>
          <a:p>
            <a:pPr lvl="2" eaLnBrk="1" hangingPunct="1"/>
            <a:r>
              <a:rPr lang="en-US" smtClean="0"/>
              <a:t>So previous EUID can be restored</a:t>
            </a:r>
          </a:p>
          <a:p>
            <a:pPr eaLnBrk="1" hangingPunct="1"/>
            <a:r>
              <a:rPr lang="en-US" smtClean="0"/>
              <a:t>Real group ID, effective group ID, used similarly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Operations and IDs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Root</a:t>
            </a:r>
          </a:p>
          <a:p>
            <a:pPr lvl="1" eaLnBrk="1" hangingPunct="1"/>
            <a:r>
              <a:rPr lang="en-US" sz="2000" smtClean="0"/>
              <a:t>ID=0 for superuser root; can access any file</a:t>
            </a:r>
          </a:p>
          <a:p>
            <a:pPr eaLnBrk="1" hangingPunct="1"/>
            <a:r>
              <a:rPr lang="en-US" sz="2400" smtClean="0"/>
              <a:t>Fork and Exec</a:t>
            </a:r>
          </a:p>
          <a:p>
            <a:pPr lvl="1" eaLnBrk="1" hangingPunct="1"/>
            <a:r>
              <a:rPr lang="en-US" sz="2000" smtClean="0"/>
              <a:t>Inherit three IDs, except exec of file with setuid bit</a:t>
            </a:r>
          </a:p>
          <a:p>
            <a:pPr eaLnBrk="1" hangingPunct="1"/>
            <a:r>
              <a:rPr lang="en-US" sz="2400" smtClean="0"/>
              <a:t>Setuid system calls  </a:t>
            </a:r>
          </a:p>
          <a:p>
            <a:pPr lvl="1" eaLnBrk="1" hangingPunct="1"/>
            <a:r>
              <a:rPr lang="en-US" sz="2000" smtClean="0"/>
              <a:t>seteuid(newid) can set EUID to</a:t>
            </a:r>
          </a:p>
          <a:p>
            <a:pPr lvl="2" eaLnBrk="1" hangingPunct="1"/>
            <a:r>
              <a:rPr lang="en-US" sz="1800" smtClean="0"/>
              <a:t>Real ID or saved ID, regardless of current EUID</a:t>
            </a:r>
          </a:p>
          <a:p>
            <a:pPr lvl="2" eaLnBrk="1" hangingPunct="1"/>
            <a:r>
              <a:rPr lang="en-US" sz="1800" smtClean="0"/>
              <a:t>Any ID, if EUID=0</a:t>
            </a:r>
          </a:p>
          <a:p>
            <a:pPr lvl="2" eaLnBrk="1" hangingPunct="1"/>
            <a:endParaRPr lang="en-US" sz="1800" smtClean="0"/>
          </a:p>
          <a:p>
            <a:pPr eaLnBrk="1" hangingPunct="1"/>
            <a:r>
              <a:rPr lang="en-US" sz="2400" smtClean="0"/>
              <a:t>Details are actually more complicated</a:t>
            </a:r>
          </a:p>
          <a:p>
            <a:pPr lvl="1" eaLnBrk="1" hangingPunct="1"/>
            <a:r>
              <a:rPr lang="en-US" sz="2000" smtClean="0"/>
              <a:t>Several different calls: setuid, seteuid, setreuid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Setid bits on executable Unix file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setid bits</a:t>
            </a:r>
          </a:p>
          <a:p>
            <a:pPr lvl="1" eaLnBrk="1" hangingPunct="1"/>
            <a:r>
              <a:rPr lang="en-US" smtClean="0"/>
              <a:t>Setuid – set EUID of process to ID of file owner</a:t>
            </a:r>
          </a:p>
          <a:p>
            <a:pPr lvl="1" eaLnBrk="1" hangingPunct="1"/>
            <a:r>
              <a:rPr lang="en-US" smtClean="0"/>
              <a:t>Setgid – set EGID of process to GID of file</a:t>
            </a:r>
          </a:p>
          <a:p>
            <a:pPr lvl="1" eaLnBrk="1" hangingPunct="1"/>
            <a:r>
              <a:rPr lang="en-US" smtClean="0"/>
              <a:t>Sticky</a:t>
            </a:r>
          </a:p>
          <a:p>
            <a:pPr lvl="2" eaLnBrk="1" hangingPunct="1"/>
            <a:r>
              <a:rPr lang="en-US" smtClean="0"/>
              <a:t>Off: if user has write permission on directory, can rename or remove files, even if not owner</a:t>
            </a:r>
          </a:p>
          <a:p>
            <a:pPr lvl="2" eaLnBrk="1" hangingPunct="1"/>
            <a:r>
              <a:rPr lang="en-US" smtClean="0"/>
              <a:t>On: only file owner, directory owner, and root can rename or remove file in the directory</a:t>
            </a:r>
          </a:p>
          <a:p>
            <a:pPr lvl="2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838200" y="1981200"/>
            <a:ext cx="12954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…;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…;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exec(  );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838200" y="1676400"/>
            <a:ext cx="12954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bg1"/>
                </a:solidFill>
              </a:rPr>
              <a:t>RUID 25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726113" y="1752600"/>
            <a:ext cx="12954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bg1"/>
                </a:solidFill>
              </a:rPr>
              <a:t>SetUID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726113" y="2057400"/>
            <a:ext cx="12954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program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726113" y="3581400"/>
            <a:ext cx="12954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…;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…;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i=getruid()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setuid(i);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…;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…;</a:t>
            </a:r>
          </a:p>
        </p:txBody>
      </p:sp>
      <p:sp>
        <p:nvSpPr>
          <p:cNvPr id="35848" name="Freeform 8"/>
          <p:cNvSpPr>
            <a:spLocks/>
          </p:cNvSpPr>
          <p:nvPr/>
        </p:nvSpPr>
        <p:spPr bwMode="auto">
          <a:xfrm>
            <a:off x="1628775" y="2036763"/>
            <a:ext cx="4057650" cy="1335087"/>
          </a:xfrm>
          <a:custGeom>
            <a:avLst/>
            <a:gdLst>
              <a:gd name="T0" fmla="*/ 0 w 2556"/>
              <a:gd name="T1" fmla="*/ 2147483647 h 841"/>
              <a:gd name="T2" fmla="*/ 2147483647 w 2556"/>
              <a:gd name="T3" fmla="*/ 2147483647 h 841"/>
              <a:gd name="T4" fmla="*/ 2147483647 w 2556"/>
              <a:gd name="T5" fmla="*/ 2147483647 h 841"/>
              <a:gd name="T6" fmla="*/ 2147483647 w 2556"/>
              <a:gd name="T7" fmla="*/ 2147483647 h 841"/>
              <a:gd name="T8" fmla="*/ 0 60000 65536"/>
              <a:gd name="T9" fmla="*/ 0 60000 65536"/>
              <a:gd name="T10" fmla="*/ 0 60000 65536"/>
              <a:gd name="T11" fmla="*/ 0 60000 65536"/>
              <a:gd name="T12" fmla="*/ 0 w 2556"/>
              <a:gd name="T13" fmla="*/ 0 h 841"/>
              <a:gd name="T14" fmla="*/ 2556 w 2556"/>
              <a:gd name="T15" fmla="*/ 841 h 8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6" h="841">
                <a:moveTo>
                  <a:pt x="0" y="841"/>
                </a:moveTo>
                <a:cubicBezTo>
                  <a:pt x="42" y="758"/>
                  <a:pt x="0" y="474"/>
                  <a:pt x="252" y="343"/>
                </a:cubicBezTo>
                <a:cubicBezTo>
                  <a:pt x="504" y="212"/>
                  <a:pt x="1128" y="110"/>
                  <a:pt x="1512" y="55"/>
                </a:cubicBezTo>
                <a:cubicBezTo>
                  <a:pt x="1896" y="0"/>
                  <a:pt x="2339" y="22"/>
                  <a:pt x="2556" y="1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6259513" y="30480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7478713" y="3733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478713" y="51816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7489825" y="3946525"/>
            <a:ext cx="11318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RUID 25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7496175" y="4251325"/>
            <a:ext cx="1117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EUID 18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7554913" y="5394325"/>
            <a:ext cx="11318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RUID 25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7561263" y="5699125"/>
            <a:ext cx="1117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EUID 25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3200400" y="3733800"/>
            <a:ext cx="12954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bg1"/>
                </a:solidFill>
              </a:rPr>
              <a:t>-rw-r--r--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3200400" y="4038600"/>
            <a:ext cx="1295400" cy="609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file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200400" y="5410200"/>
            <a:ext cx="12954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bg1"/>
                </a:solidFill>
              </a:rPr>
              <a:t>-rw-r--r--</a:t>
            </a: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200400" y="5715000"/>
            <a:ext cx="1295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file</a:t>
            </a: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726113" y="1447800"/>
            <a:ext cx="12954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bg1"/>
                </a:solidFill>
              </a:rPr>
              <a:t>Owner 18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200400" y="5105400"/>
            <a:ext cx="12954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bg1"/>
                </a:solidFill>
              </a:rPr>
              <a:t>Owner 25</a:t>
            </a:r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4495800" y="4495800"/>
            <a:ext cx="1230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510088" y="4038600"/>
            <a:ext cx="1223962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>
                <a:solidFill>
                  <a:schemeClr val="hlink"/>
                </a:solidFill>
              </a:rPr>
              <a:t>read/write</a:t>
            </a:r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4476750" y="5943600"/>
            <a:ext cx="1230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491038" y="5441950"/>
            <a:ext cx="1223962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>
                <a:solidFill>
                  <a:schemeClr val="hlink"/>
                </a:solidFill>
              </a:rPr>
              <a:t>read/write</a:t>
            </a: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3200400" y="3429000"/>
            <a:ext cx="12954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bg1"/>
                </a:solidFill>
              </a:rPr>
              <a:t>Owner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Setuid programming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 Careful!</a:t>
            </a:r>
          </a:p>
          <a:p>
            <a:pPr lvl="1" eaLnBrk="1" hangingPunct="1"/>
            <a:r>
              <a:rPr lang="en-US" smtClean="0"/>
              <a:t>Root can do anything; don’ t get tricked</a:t>
            </a:r>
          </a:p>
          <a:p>
            <a:pPr lvl="1" eaLnBrk="1" hangingPunct="1"/>
            <a:r>
              <a:rPr lang="en-US" smtClean="0"/>
              <a:t>Principle of least privilege – change EUID when root privileges no longer needed</a:t>
            </a:r>
          </a:p>
          <a:p>
            <a:pPr eaLnBrk="1" hangingPunct="1"/>
            <a:r>
              <a:rPr lang="en-US" smtClean="0"/>
              <a:t>Setuid scripts</a:t>
            </a:r>
          </a:p>
          <a:p>
            <a:pPr lvl="1" eaLnBrk="1" hangingPunct="1"/>
            <a:r>
              <a:rPr lang="en-US" smtClean="0"/>
              <a:t>This is a bad idea</a:t>
            </a:r>
          </a:p>
          <a:p>
            <a:pPr lvl="1" eaLnBrk="1" hangingPunct="1"/>
            <a:r>
              <a:rPr lang="en-US" smtClean="0"/>
              <a:t>Historically, race conditions</a:t>
            </a:r>
          </a:p>
          <a:p>
            <a:pPr lvl="2" eaLnBrk="1" hangingPunct="1"/>
            <a:r>
              <a:rPr lang="en-US" smtClean="0"/>
              <a:t>Begin executing setuid program; change contents of program before it loads and is executed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Unix summary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Good things</a:t>
            </a:r>
          </a:p>
          <a:p>
            <a:pPr lvl="1" eaLnBrk="1" hangingPunct="1"/>
            <a:r>
              <a:rPr lang="en-US" dirty="0" smtClean="0"/>
              <a:t>Some protection from most users</a:t>
            </a:r>
          </a:p>
          <a:p>
            <a:pPr lvl="1" eaLnBrk="1" hangingPunct="1"/>
            <a:r>
              <a:rPr lang="en-US" dirty="0" smtClean="0"/>
              <a:t>Flexible enough to make things possible</a:t>
            </a:r>
          </a:p>
          <a:p>
            <a:pPr eaLnBrk="1" hangingPunct="1"/>
            <a:r>
              <a:rPr lang="en-US" dirty="0" smtClean="0"/>
              <a:t>Main bad thing</a:t>
            </a:r>
          </a:p>
          <a:p>
            <a:pPr lvl="1" eaLnBrk="1" hangingPunct="1"/>
            <a:r>
              <a:rPr lang="en-US" dirty="0" smtClean="0"/>
              <a:t>Too tempting to use root privileges</a:t>
            </a:r>
          </a:p>
          <a:p>
            <a:pPr lvl="1" eaLnBrk="1" hangingPunct="1"/>
            <a:r>
              <a:rPr lang="en-US" dirty="0" smtClean="0"/>
              <a:t>No way to assume some root privileges without all root privileges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 control in Windows </a:t>
            </a:r>
            <a:r>
              <a:rPr lang="en-US" sz="3200" smtClean="0"/>
              <a:t>(NTFS)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basic functionality similar to Unix</a:t>
            </a:r>
          </a:p>
          <a:p>
            <a:pPr lvl="1" eaLnBrk="1" hangingPunct="1"/>
            <a:r>
              <a:rPr lang="en-US" smtClean="0"/>
              <a:t>Specify access for groups and users</a:t>
            </a:r>
          </a:p>
          <a:p>
            <a:pPr lvl="2" eaLnBrk="1" hangingPunct="1"/>
            <a:r>
              <a:rPr lang="en-US" smtClean="0">
                <a:latin typeface="Verdana" pitchFamily="34" charset="0"/>
              </a:rPr>
              <a:t>Read, modify, change owner, delete </a:t>
            </a:r>
            <a:endParaRPr lang="en-US" smtClean="0"/>
          </a:p>
          <a:p>
            <a:pPr eaLnBrk="1" hangingPunct="1"/>
            <a:r>
              <a:rPr lang="en-US" smtClean="0"/>
              <a:t>Some additional concepts</a:t>
            </a:r>
          </a:p>
          <a:p>
            <a:pPr lvl="1" eaLnBrk="1" hangingPunct="1"/>
            <a:r>
              <a:rPr lang="en-US" smtClean="0"/>
              <a:t>Tokens</a:t>
            </a:r>
          </a:p>
          <a:p>
            <a:pPr lvl="1" eaLnBrk="1" hangingPunct="1"/>
            <a:r>
              <a:rPr lang="en-US" smtClean="0"/>
              <a:t>Security attributes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Generally	</a:t>
            </a:r>
          </a:p>
          <a:p>
            <a:pPr lvl="1" eaLnBrk="1" hangingPunct="1"/>
            <a:r>
              <a:rPr lang="en-US" smtClean="0"/>
              <a:t>More flexibility than Unix</a:t>
            </a:r>
          </a:p>
          <a:p>
            <a:pPr lvl="2" eaLnBrk="1" hangingPunct="1"/>
            <a:r>
              <a:rPr lang="en-US" smtClean="0"/>
              <a:t>Can define new permissions</a:t>
            </a:r>
          </a:p>
          <a:p>
            <a:pPr lvl="2" eaLnBrk="1" hangingPunct="1"/>
            <a:r>
              <a:rPr lang="en-US" smtClean="0"/>
              <a:t>Can give some but not all administrator privileges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Sample permission options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114800" cy="4419600"/>
          </a:xfrm>
        </p:spPr>
        <p:txBody>
          <a:bodyPr/>
          <a:lstStyle/>
          <a:p>
            <a:pPr eaLnBrk="1" hangingPunct="1"/>
            <a:r>
              <a:rPr lang="en-US" smtClean="0"/>
              <a:t>Security ID (SID)</a:t>
            </a:r>
          </a:p>
          <a:p>
            <a:pPr lvl="1" eaLnBrk="1" hangingPunct="1"/>
            <a:r>
              <a:rPr lang="en-US" smtClean="0"/>
              <a:t>Identity (replaces UID)</a:t>
            </a:r>
          </a:p>
          <a:p>
            <a:pPr lvl="2" eaLnBrk="1" hangingPunct="1"/>
            <a:r>
              <a:rPr lang="en-US" smtClean="0"/>
              <a:t>SID revision number</a:t>
            </a:r>
          </a:p>
          <a:p>
            <a:pPr lvl="2" eaLnBrk="1" hangingPunct="1"/>
            <a:r>
              <a:rPr lang="en-US" smtClean="0"/>
              <a:t> 48-bit authority value</a:t>
            </a:r>
          </a:p>
          <a:p>
            <a:pPr lvl="2" eaLnBrk="1" hangingPunct="1"/>
            <a:r>
              <a:rPr lang="en-US" smtClean="0"/>
              <a:t>variable number of Relative Identifiers (RIDs), for uniqueness</a:t>
            </a:r>
          </a:p>
          <a:p>
            <a:pPr lvl="1" eaLnBrk="1" hangingPunct="1"/>
            <a:r>
              <a:rPr lang="en-US" smtClean="0"/>
              <a:t>Users, groups, computers, domains, domain members all have SIDs</a:t>
            </a:r>
          </a:p>
        </p:txBody>
      </p:sp>
      <p:pic>
        <p:nvPicPr>
          <p:cNvPr id="40964" name="Picture 4" descr="a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17195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 control </a:t>
            </a:r>
          </a:p>
        </p:txBody>
      </p:sp>
      <p:sp>
        <p:nvSpPr>
          <p:cNvPr id="9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7848600" cy="2057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Assumptions</a:t>
            </a:r>
          </a:p>
          <a:p>
            <a:pPr lvl="1" eaLnBrk="1" hangingPunct="1"/>
            <a:r>
              <a:rPr lang="en-US" sz="2000" dirty="0" smtClean="0"/>
              <a:t>System knows who the user is</a:t>
            </a:r>
          </a:p>
          <a:p>
            <a:pPr lvl="2" eaLnBrk="1" hangingPunct="1"/>
            <a:r>
              <a:rPr lang="en-US" sz="1800" dirty="0" smtClean="0"/>
              <a:t>Authentication via name and password, other credential </a:t>
            </a:r>
          </a:p>
          <a:p>
            <a:pPr lvl="1" eaLnBrk="1" hangingPunct="1"/>
            <a:r>
              <a:rPr lang="en-US" sz="2000" dirty="0" smtClean="0"/>
              <a:t>Access requests pass through gatekeeper (reference monitor)</a:t>
            </a:r>
          </a:p>
          <a:p>
            <a:pPr lvl="2" eaLnBrk="1" hangingPunct="1"/>
            <a:r>
              <a:rPr lang="en-US" sz="1800" dirty="0" smtClean="0"/>
              <a:t>System must not allow monitor to be bypassed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705600" y="3932238"/>
            <a:ext cx="1371600" cy="1752600"/>
          </a:xfrm>
          <a:prstGeom prst="can">
            <a:avLst>
              <a:gd name="adj" fmla="val 319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Resource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685800" y="4237038"/>
            <a:ext cx="18288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User process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514600" y="4846638"/>
            <a:ext cx="171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5791200" y="484663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505200" y="3887788"/>
            <a:ext cx="13065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Reference</a:t>
            </a:r>
          </a:p>
          <a:p>
            <a:pPr algn="ctr" eaLnBrk="0" hangingPunct="0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monitor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438400" y="4846638"/>
            <a:ext cx="22637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>
            <a:spAutoFit/>
          </a:bodyPr>
          <a:lstStyle/>
          <a:p>
            <a:r>
              <a:rPr lang="en-US"/>
              <a:t>access request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899025" y="6080125"/>
            <a:ext cx="22637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>
            <a:spAutoFit/>
          </a:bodyPr>
          <a:lstStyle/>
          <a:p>
            <a:r>
              <a:rPr lang="en-US"/>
              <a:t>policy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4267200" y="3970338"/>
            <a:ext cx="1752600" cy="1752600"/>
          </a:xfrm>
          <a:prstGeom prst="diamond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151438" y="5770563"/>
            <a:ext cx="0" cy="357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Permission Inheritance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419600"/>
          </a:xfrm>
        </p:spPr>
        <p:txBody>
          <a:bodyPr/>
          <a:lstStyle/>
          <a:p>
            <a:pPr eaLnBrk="1" hangingPunct="1"/>
            <a:r>
              <a:rPr lang="en-US" smtClean="0"/>
              <a:t>Static permission inheritance (Win NT)</a:t>
            </a:r>
          </a:p>
          <a:p>
            <a:pPr lvl="1" eaLnBrk="1" hangingPunct="1"/>
            <a:r>
              <a:rPr lang="en-US" smtClean="0"/>
              <a:t>Initially, subfolders inherit permissions of folder</a:t>
            </a:r>
          </a:p>
          <a:p>
            <a:pPr lvl="1" eaLnBrk="1" hangingPunct="1"/>
            <a:r>
              <a:rPr lang="en-US" smtClean="0"/>
              <a:t>Folder, subfolder changed independently</a:t>
            </a:r>
          </a:p>
          <a:p>
            <a:pPr lvl="1" eaLnBrk="1" hangingPunct="1"/>
            <a:r>
              <a:rPr lang="en-US" i="1" smtClean="0"/>
              <a:t>Replace Permissions on Subdirectories</a:t>
            </a:r>
            <a:r>
              <a:rPr lang="en-US" smtClean="0"/>
              <a:t> command</a:t>
            </a:r>
          </a:p>
          <a:p>
            <a:pPr lvl="2" eaLnBrk="1" hangingPunct="1"/>
            <a:r>
              <a:rPr lang="en-US" smtClean="0"/>
              <a:t>Eliminates any differences in permissions</a:t>
            </a:r>
          </a:p>
          <a:p>
            <a:pPr eaLnBrk="1" hangingPunct="1"/>
            <a:r>
              <a:rPr lang="en-US" smtClean="0"/>
              <a:t>Dynamic permission inheritance  (Win 2000)</a:t>
            </a:r>
          </a:p>
          <a:p>
            <a:pPr lvl="1" eaLnBrk="1" hangingPunct="1"/>
            <a:r>
              <a:rPr lang="en-US" smtClean="0"/>
              <a:t>Child inherits parent permission, remains linked</a:t>
            </a:r>
          </a:p>
          <a:p>
            <a:pPr lvl="1" eaLnBrk="1" hangingPunct="1"/>
            <a:r>
              <a:rPr lang="en-US" smtClean="0"/>
              <a:t>Parent changes are inherited, except explicit settings</a:t>
            </a:r>
          </a:p>
          <a:p>
            <a:pPr lvl="1" eaLnBrk="1" hangingPunct="1"/>
            <a:r>
              <a:rPr lang="en-US" smtClean="0"/>
              <a:t>Inherited and explicitly-set permissions may conflict</a:t>
            </a:r>
          </a:p>
          <a:p>
            <a:pPr lvl="2" eaLnBrk="1" hangingPunct="1"/>
            <a:r>
              <a:rPr lang="en-US" smtClean="0"/>
              <a:t> Resolution rules</a:t>
            </a:r>
          </a:p>
          <a:p>
            <a:pPr lvl="3" eaLnBrk="1" hangingPunct="1"/>
            <a:r>
              <a:rPr lang="en-US" smtClean="0"/>
              <a:t>Positive permissions are additive</a:t>
            </a:r>
          </a:p>
          <a:p>
            <a:pPr lvl="3" eaLnBrk="1" hangingPunct="1"/>
            <a:r>
              <a:rPr lang="en-US" smtClean="0"/>
              <a:t>Negative permission (deny access) takes priority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Tokens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Reference Monitor </a:t>
            </a:r>
          </a:p>
          <a:p>
            <a:pPr lvl="1" eaLnBrk="1" hangingPunct="1"/>
            <a:r>
              <a:rPr lang="en-US" smtClean="0"/>
              <a:t>uses tokens to identify the security context of a process or thread</a:t>
            </a:r>
          </a:p>
          <a:p>
            <a:pPr eaLnBrk="1" hangingPunct="1"/>
            <a:r>
              <a:rPr lang="en-US" smtClean="0"/>
              <a:t>Security context</a:t>
            </a:r>
          </a:p>
          <a:p>
            <a:pPr lvl="1" eaLnBrk="1" hangingPunct="1"/>
            <a:r>
              <a:rPr lang="en-US" smtClean="0"/>
              <a:t>privileges, accounts, and groups associated with the process or thread</a:t>
            </a:r>
          </a:p>
          <a:p>
            <a:pPr eaLnBrk="1" hangingPunct="1"/>
            <a:r>
              <a:rPr lang="en-US" smtClean="0"/>
              <a:t>Impersonation token </a:t>
            </a:r>
          </a:p>
          <a:p>
            <a:pPr lvl="1" eaLnBrk="1" hangingPunct="1"/>
            <a:r>
              <a:rPr lang="en-US" smtClean="0"/>
              <a:t>thread uses temporarily to adopt a different security context, usually of another 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Descriptor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419600"/>
          </a:xfrm>
        </p:spPr>
        <p:txBody>
          <a:bodyPr/>
          <a:lstStyle/>
          <a:p>
            <a:pPr eaLnBrk="1" hangingPunct="1"/>
            <a:r>
              <a:rPr lang="en-US" smtClean="0"/>
              <a:t>Information associated with an object</a:t>
            </a:r>
          </a:p>
          <a:p>
            <a:pPr lvl="1" eaLnBrk="1" hangingPunct="1"/>
            <a:r>
              <a:rPr lang="en-US" smtClean="0"/>
              <a:t>who can perform what actions on the object</a:t>
            </a:r>
          </a:p>
          <a:p>
            <a:pPr eaLnBrk="1" hangingPunct="1"/>
            <a:r>
              <a:rPr lang="en-US" smtClean="0"/>
              <a:t>Several fields</a:t>
            </a:r>
          </a:p>
          <a:p>
            <a:pPr lvl="1" eaLnBrk="1" hangingPunct="1"/>
            <a:r>
              <a:rPr lang="en-US" smtClean="0"/>
              <a:t>Header </a:t>
            </a:r>
          </a:p>
          <a:p>
            <a:pPr lvl="2" eaLnBrk="1" hangingPunct="1"/>
            <a:r>
              <a:rPr lang="en-US" smtClean="0"/>
              <a:t>Descriptor revision number </a:t>
            </a:r>
          </a:p>
          <a:p>
            <a:pPr lvl="2" eaLnBrk="1" hangingPunct="1"/>
            <a:r>
              <a:rPr lang="en-US" smtClean="0"/>
              <a:t>Control flags, attributes of the descriptor</a:t>
            </a:r>
          </a:p>
          <a:p>
            <a:pPr lvl="3" eaLnBrk="1" hangingPunct="1"/>
            <a:r>
              <a:rPr lang="en-US" smtClean="0"/>
              <a:t>E.g., memory layout of the descriptor</a:t>
            </a:r>
          </a:p>
          <a:p>
            <a:pPr lvl="1" eaLnBrk="1" hangingPunct="1"/>
            <a:r>
              <a:rPr lang="en-US" smtClean="0"/>
              <a:t>SID of the object's owner</a:t>
            </a:r>
          </a:p>
          <a:p>
            <a:pPr lvl="1" eaLnBrk="1" hangingPunct="1"/>
            <a:r>
              <a:rPr lang="en-US" smtClean="0"/>
              <a:t>SID of the primary group of the object </a:t>
            </a:r>
          </a:p>
          <a:p>
            <a:pPr lvl="1" eaLnBrk="1" hangingPunct="1"/>
            <a:r>
              <a:rPr lang="en-US" smtClean="0"/>
              <a:t>Two attached optional lists: </a:t>
            </a:r>
          </a:p>
          <a:p>
            <a:pPr lvl="2" eaLnBrk="1" hangingPunct="1"/>
            <a:r>
              <a:rPr lang="en-US" smtClean="0"/>
              <a:t>Discretionary Access Control List (DACL) – users, groups, …</a:t>
            </a:r>
          </a:p>
          <a:p>
            <a:pPr lvl="2" eaLnBrk="1" hangingPunct="1"/>
            <a:r>
              <a:rPr lang="en-US" smtClean="0"/>
              <a:t>System Access Control List (SACL) – system logs, 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access request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733550" y="1600200"/>
            <a:ext cx="2819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User:    Mark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733550" y="1905000"/>
            <a:ext cx="2819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Group1: Administrators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733550" y="2209800"/>
            <a:ext cx="2819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Group2: Writers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020888" y="3276600"/>
            <a:ext cx="2311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Control flags	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2020888" y="3886200"/>
            <a:ext cx="2311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Group SID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020888" y="4191000"/>
            <a:ext cx="2311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DACL Pointer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2020888" y="4495800"/>
            <a:ext cx="2311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SACL Pointer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2020888" y="4800600"/>
            <a:ext cx="23114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     Deny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2020888" y="5105400"/>
            <a:ext cx="23114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     Writers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2020888" y="5410200"/>
            <a:ext cx="23114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     Read, Write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2020888" y="5715000"/>
            <a:ext cx="23114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     Allow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2020888" y="6019800"/>
            <a:ext cx="23114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     Mark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2020888" y="6324600"/>
            <a:ext cx="23114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     Read, Write</a:t>
            </a: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2020888" y="3581400"/>
            <a:ext cx="2311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Owner SID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020888" y="2971800"/>
            <a:ext cx="2311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Revision Number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152400" y="1692275"/>
            <a:ext cx="1125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hlink"/>
                </a:solidFill>
              </a:rPr>
              <a:t>Access token</a:t>
            </a:r>
          </a:p>
        </p:txBody>
      </p:sp>
      <p:sp>
        <p:nvSpPr>
          <p:cNvPr id="45075" name="AutoShape 19"/>
          <p:cNvSpPr>
            <a:spLocks/>
          </p:cNvSpPr>
          <p:nvPr/>
        </p:nvSpPr>
        <p:spPr bwMode="auto">
          <a:xfrm>
            <a:off x="1639888" y="2971800"/>
            <a:ext cx="228600" cy="3657600"/>
          </a:xfrm>
          <a:prstGeom prst="leftBrace">
            <a:avLst>
              <a:gd name="adj1" fmla="val 1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76200" y="4343400"/>
            <a:ext cx="1639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hlink"/>
                </a:solidFill>
              </a:rPr>
              <a:t>Security descriptor</a:t>
            </a:r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4840288" y="1692275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5078" name="AutoShape 22"/>
          <p:cNvSpPr>
            <a:spLocks noChangeArrowheads="1"/>
          </p:cNvSpPr>
          <p:nvPr/>
        </p:nvSpPr>
        <p:spPr bwMode="auto">
          <a:xfrm>
            <a:off x="4687888" y="2971800"/>
            <a:ext cx="381000" cy="304800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H="1">
            <a:off x="4332288" y="312420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4953000" y="2457450"/>
            <a:ext cx="3219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hlink"/>
                </a:solidFill>
              </a:rPr>
              <a:t>Access request: write</a:t>
            </a: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hlink"/>
                </a:solidFill>
              </a:rPr>
              <a:t>Action: denied</a:t>
            </a:r>
          </a:p>
        </p:txBody>
      </p:sp>
      <p:sp>
        <p:nvSpPr>
          <p:cNvPr id="45081" name="AutoShape 25"/>
          <p:cNvSpPr>
            <a:spLocks/>
          </p:cNvSpPr>
          <p:nvPr/>
        </p:nvSpPr>
        <p:spPr bwMode="auto">
          <a:xfrm>
            <a:off x="1371600" y="1600200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4648200" y="3659188"/>
            <a:ext cx="449580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>
                <a:latin typeface="Arial" charset="0"/>
                <a:cs typeface="Arial" charset="0"/>
              </a:rPr>
              <a:t> User Mark requests write permission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>
                <a:latin typeface="Arial" charset="0"/>
                <a:cs typeface="Arial" charset="0"/>
              </a:rPr>
              <a:t> Descriptor denies permission to group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>
                <a:latin typeface="Arial" charset="0"/>
                <a:cs typeface="Arial" charset="0"/>
              </a:rPr>
              <a:t> Reference Monitor denies request</a:t>
            </a:r>
            <a:endParaRPr lang="en-US" sz="1800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4552950" y="1692275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Impersonation Tokens   (=setuid?)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uses security attributes of another</a:t>
            </a:r>
          </a:p>
          <a:p>
            <a:pPr lvl="1" eaLnBrk="1" hangingPunct="1"/>
            <a:r>
              <a:rPr lang="en-US" smtClean="0"/>
              <a:t>Client passes impersonation token to server</a:t>
            </a:r>
          </a:p>
          <a:p>
            <a:pPr eaLnBrk="1" hangingPunct="1"/>
            <a:r>
              <a:rPr lang="en-US" smtClean="0"/>
              <a:t>Client specifies impersonation level of server</a:t>
            </a:r>
          </a:p>
          <a:p>
            <a:pPr lvl="1" eaLnBrk="1" hangingPunct="1"/>
            <a:r>
              <a:rPr lang="en-US" smtClean="0"/>
              <a:t>Anonymous</a:t>
            </a:r>
          </a:p>
          <a:p>
            <a:pPr lvl="2" eaLnBrk="1" hangingPunct="1"/>
            <a:r>
              <a:rPr lang="en-US" smtClean="0"/>
              <a:t>Token </a:t>
            </a:r>
            <a:r>
              <a:rPr lang="en-US" smtClean="0">
                <a:latin typeface="Verdana" pitchFamily="34" charset="0"/>
              </a:rPr>
              <a:t>has no information about the client</a:t>
            </a:r>
            <a:endParaRPr lang="en-US" smtClean="0"/>
          </a:p>
          <a:p>
            <a:pPr lvl="1" eaLnBrk="1" hangingPunct="1"/>
            <a:r>
              <a:rPr lang="en-US" smtClean="0"/>
              <a:t>Identification</a:t>
            </a:r>
          </a:p>
          <a:p>
            <a:pPr lvl="2" eaLnBrk="1" hangingPunct="1"/>
            <a:r>
              <a:rPr lang="en-US" smtClean="0"/>
              <a:t>server obtain the SIDs of client and client's privileges, but server cannot impersonate the client</a:t>
            </a:r>
          </a:p>
          <a:p>
            <a:pPr lvl="1" eaLnBrk="1" hangingPunct="1"/>
            <a:r>
              <a:rPr lang="en-US" smtClean="0"/>
              <a:t>Impersonation</a:t>
            </a:r>
          </a:p>
          <a:p>
            <a:pPr lvl="2" eaLnBrk="1" hangingPunct="1"/>
            <a:r>
              <a:rPr lang="en-US" smtClean="0"/>
              <a:t>server identify and impersonate the client</a:t>
            </a:r>
          </a:p>
          <a:p>
            <a:pPr lvl="1" eaLnBrk="1" hangingPunct="1"/>
            <a:r>
              <a:rPr lang="en-US" smtClean="0"/>
              <a:t>Delegation</a:t>
            </a:r>
          </a:p>
          <a:p>
            <a:pPr lvl="2" eaLnBrk="1" hangingPunct="1"/>
            <a:r>
              <a:rPr lang="en-US" smtClean="0"/>
              <a:t>lets server impersonate client on local, remote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56600" cy="914400"/>
          </a:xfrm>
        </p:spPr>
        <p:txBody>
          <a:bodyPr/>
          <a:lstStyle/>
          <a:p>
            <a:r>
              <a:rPr lang="en-US"/>
              <a:t>SELinux Security Policy Abstractions</a:t>
            </a:r>
          </a:p>
        </p:txBody>
      </p:sp>
      <p:sp>
        <p:nvSpPr>
          <p:cNvPr id="1613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Type enforcement</a:t>
            </a:r>
          </a:p>
          <a:p>
            <a:pPr lvl="1"/>
            <a:r>
              <a:rPr lang="en-US"/>
              <a:t>Each process has an associated domain</a:t>
            </a:r>
          </a:p>
          <a:p>
            <a:pPr lvl="1"/>
            <a:r>
              <a:rPr lang="en-US"/>
              <a:t>Each object has an associated type</a:t>
            </a:r>
          </a:p>
          <a:p>
            <a:pPr lvl="1"/>
            <a:r>
              <a:rPr lang="en-US"/>
              <a:t>Configuration files specify </a:t>
            </a:r>
          </a:p>
          <a:p>
            <a:pPr lvl="2"/>
            <a:r>
              <a:rPr lang="en-US"/>
              <a:t>How domains are allowed to access types </a:t>
            </a:r>
          </a:p>
          <a:p>
            <a:pPr lvl="2"/>
            <a:r>
              <a:rPr lang="en-US"/>
              <a:t>Allowable interactions and transitions between domains </a:t>
            </a:r>
          </a:p>
          <a:p>
            <a:r>
              <a:rPr lang="en-US"/>
              <a:t>Role-based access control</a:t>
            </a:r>
          </a:p>
          <a:p>
            <a:pPr lvl="1"/>
            <a:r>
              <a:rPr lang="en-US"/>
              <a:t>Each process has an associated role</a:t>
            </a:r>
          </a:p>
          <a:p>
            <a:pPr lvl="2"/>
            <a:r>
              <a:rPr lang="en-US"/>
              <a:t>Separate system and user processes</a:t>
            </a:r>
          </a:p>
          <a:p>
            <a:pPr lvl="1"/>
            <a:r>
              <a:rPr lang="en-US"/>
              <a:t>Configuration files specify </a:t>
            </a:r>
          </a:p>
          <a:p>
            <a:pPr lvl="2"/>
            <a:r>
              <a:rPr lang="en-US"/>
              <a:t>Set of domains that may be entered by each role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/>
          <a:lstStyle/>
          <a:p>
            <a:pPr eaLnBrk="1" hangingPunct="1"/>
            <a:r>
              <a:rPr lang="en-US" smtClean="0"/>
              <a:t>An Analogy</a:t>
            </a:r>
          </a:p>
        </p:txBody>
      </p:sp>
      <p:sp>
        <p:nvSpPr>
          <p:cNvPr id="47107" name="Text Placeholder 6" descr="Rectangle: Click to edit Master text styles&#10;Second level&#10;Third level&#10;Fourth level&#10;Fifth level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4040188" cy="639763"/>
          </a:xfrm>
        </p:spPr>
        <p:txBody>
          <a:bodyPr/>
          <a:lstStyle/>
          <a:p>
            <a:pPr eaLnBrk="1" hangingPunct="1"/>
            <a:r>
              <a:rPr lang="en-US" smtClean="0"/>
              <a:t>Operating system</a:t>
            </a:r>
          </a:p>
        </p:txBody>
      </p:sp>
      <p:sp>
        <p:nvSpPr>
          <p:cNvPr id="47108" name="Content Placeholder 4" descr="Rectangle: Click to edit Master text styles&#10;Second level&#10;Third level&#10;Fourth level&#10;Fifth level"/>
          <p:cNvSpPr>
            <a:spLocks noGrp="1"/>
          </p:cNvSpPr>
          <p:nvPr>
            <p:ph sz="half" idx="2"/>
          </p:nvPr>
        </p:nvSpPr>
        <p:spPr>
          <a:xfrm>
            <a:off x="609600" y="2011363"/>
            <a:ext cx="4040188" cy="3951287"/>
          </a:xfrm>
        </p:spPr>
        <p:txBody>
          <a:bodyPr/>
          <a:lstStyle/>
          <a:p>
            <a:pPr eaLnBrk="1" hangingPunct="1"/>
            <a:r>
              <a:rPr lang="en-US" smtClean="0"/>
              <a:t>Primitives</a:t>
            </a:r>
          </a:p>
          <a:p>
            <a:pPr lvl="1" eaLnBrk="1" hangingPunct="1"/>
            <a:r>
              <a:rPr lang="en-US" smtClean="0"/>
              <a:t>System calls</a:t>
            </a:r>
          </a:p>
          <a:p>
            <a:pPr lvl="1" eaLnBrk="1" hangingPunct="1"/>
            <a:r>
              <a:rPr lang="en-US" smtClean="0"/>
              <a:t>Processes</a:t>
            </a:r>
          </a:p>
          <a:p>
            <a:pPr lvl="1" eaLnBrk="1" hangingPunct="1"/>
            <a:r>
              <a:rPr lang="en-US" smtClean="0"/>
              <a:t>Disk</a:t>
            </a:r>
          </a:p>
          <a:p>
            <a:pPr eaLnBrk="1" hangingPunct="1"/>
            <a:r>
              <a:rPr lang="en-US" smtClean="0"/>
              <a:t>Principals: Users</a:t>
            </a:r>
          </a:p>
          <a:p>
            <a:pPr lvl="1" eaLnBrk="1" hangingPunct="1"/>
            <a:r>
              <a:rPr lang="en-US" smtClean="0"/>
              <a:t>Discretionary access control</a:t>
            </a:r>
          </a:p>
          <a:p>
            <a:pPr eaLnBrk="1" hangingPunct="1"/>
            <a:r>
              <a:rPr lang="en-US" smtClean="0"/>
              <a:t>Vulnerabilities</a:t>
            </a:r>
          </a:p>
          <a:p>
            <a:pPr lvl="1" eaLnBrk="1" hangingPunct="1"/>
            <a:r>
              <a:rPr lang="en-US" smtClean="0"/>
              <a:t>Buffer overflow</a:t>
            </a:r>
          </a:p>
          <a:p>
            <a:pPr lvl="1" eaLnBrk="1" hangingPunct="1"/>
            <a:r>
              <a:rPr lang="en-US" smtClean="0"/>
              <a:t>Root exploit</a:t>
            </a:r>
          </a:p>
        </p:txBody>
      </p:sp>
      <p:sp>
        <p:nvSpPr>
          <p:cNvPr id="47109" name="Text Placeholder 7" descr="Rectangle: Click to edit Master text styles&#10;Second level&#10;Third level&#10;Fourth level&#10;Fifth level"/>
          <p:cNvSpPr>
            <a:spLocks noGrp="1"/>
          </p:cNvSpPr>
          <p:nvPr>
            <p:ph type="body" sz="quarter" idx="3"/>
          </p:nvPr>
        </p:nvSpPr>
        <p:spPr>
          <a:xfrm>
            <a:off x="4797425" y="1371600"/>
            <a:ext cx="4041775" cy="639763"/>
          </a:xfrm>
        </p:spPr>
        <p:txBody>
          <a:bodyPr/>
          <a:lstStyle/>
          <a:p>
            <a:pPr eaLnBrk="1" hangingPunct="1"/>
            <a:r>
              <a:rPr lang="en-US" smtClean="0"/>
              <a:t>Web browser</a:t>
            </a:r>
          </a:p>
        </p:txBody>
      </p:sp>
      <p:sp>
        <p:nvSpPr>
          <p:cNvPr id="47110" name="Content Placeholder 5" descr="Rectangle: Click to edit Master text styles&#10;Second level&#10;Third level&#10;Fourth level&#10;Fifth level"/>
          <p:cNvSpPr>
            <a:spLocks noGrp="1"/>
          </p:cNvSpPr>
          <p:nvPr>
            <p:ph sz="quarter" idx="4"/>
          </p:nvPr>
        </p:nvSpPr>
        <p:spPr>
          <a:xfrm>
            <a:off x="4797425" y="2011363"/>
            <a:ext cx="4041775" cy="3951287"/>
          </a:xfrm>
        </p:spPr>
        <p:txBody>
          <a:bodyPr/>
          <a:lstStyle/>
          <a:p>
            <a:pPr eaLnBrk="1" hangingPunct="1"/>
            <a:r>
              <a:rPr lang="en-US" smtClean="0"/>
              <a:t>Primitives</a:t>
            </a:r>
          </a:p>
          <a:p>
            <a:pPr lvl="1" eaLnBrk="1" hangingPunct="1"/>
            <a:r>
              <a:rPr lang="en-US" smtClean="0"/>
              <a:t>Document object model</a:t>
            </a:r>
          </a:p>
          <a:p>
            <a:pPr lvl="1" eaLnBrk="1" hangingPunct="1"/>
            <a:r>
              <a:rPr lang="en-US" smtClean="0"/>
              <a:t>Frames</a:t>
            </a:r>
          </a:p>
          <a:p>
            <a:pPr lvl="1" eaLnBrk="1" hangingPunct="1"/>
            <a:r>
              <a:rPr lang="en-US" smtClean="0"/>
              <a:t>Cookies / localStorage</a:t>
            </a:r>
          </a:p>
          <a:p>
            <a:pPr eaLnBrk="1" hangingPunct="1"/>
            <a:r>
              <a:rPr lang="en-US" smtClean="0"/>
              <a:t>Principals: “Origins”</a:t>
            </a:r>
          </a:p>
          <a:p>
            <a:pPr lvl="1" eaLnBrk="1" hangingPunct="1"/>
            <a:r>
              <a:rPr lang="en-US" smtClean="0"/>
              <a:t>Mandatory access control</a:t>
            </a:r>
          </a:p>
          <a:p>
            <a:pPr eaLnBrk="1" hangingPunct="1"/>
            <a:r>
              <a:rPr lang="en-US" smtClean="0"/>
              <a:t>Vulnerabilities</a:t>
            </a:r>
          </a:p>
          <a:p>
            <a:pPr lvl="1" eaLnBrk="1" hangingPunct="1"/>
            <a:r>
              <a:rPr lang="en-US" smtClean="0"/>
              <a:t>Cross-site scripting</a:t>
            </a:r>
          </a:p>
          <a:p>
            <a:pPr lvl="1" eaLnBrk="1" hangingPunct="1"/>
            <a:r>
              <a:rPr lang="en-US" smtClean="0"/>
              <a:t>Universal scripting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Components of browser security policy</a:t>
            </a:r>
          </a:p>
        </p:txBody>
      </p:sp>
      <p:sp>
        <p:nvSpPr>
          <p:cNvPr id="4813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Frame-Frame relationships</a:t>
            </a:r>
          </a:p>
          <a:p>
            <a:pPr lvl="1" eaLnBrk="1" hangingPunct="1"/>
            <a:r>
              <a:rPr lang="en-US" smtClean="0"/>
              <a:t>canScript(A,B)</a:t>
            </a:r>
          </a:p>
          <a:p>
            <a:pPr lvl="2" eaLnBrk="1" hangingPunct="1"/>
            <a:r>
              <a:rPr lang="en-US" smtClean="0"/>
              <a:t>Can Frame A execute a script that manipulates arbitrary/nontrivial DOM elements of Frame B?</a:t>
            </a:r>
          </a:p>
          <a:p>
            <a:pPr lvl="1" eaLnBrk="1" hangingPunct="1"/>
            <a:r>
              <a:rPr lang="en-US" smtClean="0"/>
              <a:t>canNavigate(A,B)</a:t>
            </a:r>
          </a:p>
          <a:p>
            <a:pPr lvl="2" eaLnBrk="1" hangingPunct="1"/>
            <a:r>
              <a:rPr lang="en-US" smtClean="0"/>
              <a:t>Can Frame A change the origin of content for Frame B?</a:t>
            </a:r>
          </a:p>
          <a:p>
            <a:pPr eaLnBrk="1" hangingPunct="1"/>
            <a:r>
              <a:rPr lang="en-US" smtClean="0"/>
              <a:t>Frame-principal relationships</a:t>
            </a:r>
          </a:p>
          <a:p>
            <a:pPr lvl="1" eaLnBrk="1" hangingPunct="1"/>
            <a:r>
              <a:rPr lang="en-US" smtClean="0"/>
              <a:t>readCookie(A,S), writeCookie(A,S)</a:t>
            </a:r>
          </a:p>
          <a:p>
            <a:pPr lvl="2" eaLnBrk="1" hangingPunct="1"/>
            <a:r>
              <a:rPr lang="en-US" smtClean="0"/>
              <a:t>Can Frame A read/write cookies from site S?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Principles of secure design</a:t>
            </a:r>
          </a:p>
        </p:txBody>
      </p:sp>
      <p:sp>
        <p:nvSpPr>
          <p:cNvPr id="49155" name="Rectangle 1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848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Compartmentalization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Principle of least privilege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Minimize trust relationships</a:t>
            </a:r>
          </a:p>
          <a:p>
            <a:pPr>
              <a:lnSpc>
                <a:spcPct val="90000"/>
              </a:lnSpc>
            </a:pPr>
            <a:r>
              <a:rPr lang="en-US" smtClean="0"/>
              <a:t>Defense in depth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Use more than one security mechanism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Secure the weakest link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Fail securely</a:t>
            </a:r>
          </a:p>
          <a:p>
            <a:pPr>
              <a:lnSpc>
                <a:spcPct val="90000"/>
              </a:lnSpc>
            </a:pPr>
            <a:r>
              <a:rPr lang="en-US" smtClean="0"/>
              <a:t>Keep it simple</a:t>
            </a:r>
          </a:p>
          <a:p>
            <a:pPr>
              <a:lnSpc>
                <a:spcPct val="90000"/>
              </a:lnSpc>
            </a:pPr>
            <a:r>
              <a:rPr lang="en-US" smtClean="0"/>
              <a:t>Consult experts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Don’t build what you can easily borrow/steal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Open review is effective and informative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Compartmentalization</a:t>
            </a:r>
          </a:p>
        </p:txBody>
      </p:sp>
      <p:sp>
        <p:nvSpPr>
          <p:cNvPr id="50179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Divide system into modules</a:t>
            </a:r>
          </a:p>
          <a:p>
            <a:pPr lvl="1"/>
            <a:r>
              <a:rPr lang="en-US" smtClean="0"/>
              <a:t>Each module serves a specific purpose</a:t>
            </a:r>
          </a:p>
          <a:p>
            <a:pPr lvl="1"/>
            <a:r>
              <a:rPr lang="en-US" smtClean="0"/>
              <a:t>Assign different access rights to different modules</a:t>
            </a:r>
          </a:p>
          <a:p>
            <a:pPr lvl="2"/>
            <a:r>
              <a:rPr lang="en-US" smtClean="0"/>
              <a:t>Read/write access to files</a:t>
            </a:r>
          </a:p>
          <a:p>
            <a:pPr lvl="2"/>
            <a:r>
              <a:rPr lang="en-US" smtClean="0"/>
              <a:t>Read user or network input</a:t>
            </a:r>
          </a:p>
          <a:p>
            <a:pPr lvl="2"/>
            <a:r>
              <a:rPr lang="en-US" smtClean="0"/>
              <a:t>Execute privileged instructions (e.g., Unix root)</a:t>
            </a:r>
          </a:p>
          <a:p>
            <a:r>
              <a:rPr lang="en-US" smtClean="0"/>
              <a:t>Principle of least privilege</a:t>
            </a:r>
          </a:p>
          <a:p>
            <a:pPr lvl="1"/>
            <a:r>
              <a:rPr lang="en-US" smtClean="0"/>
              <a:t>Give each module only the rights it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 control matrix    </a:t>
            </a:r>
            <a:r>
              <a:rPr lang="en-US" sz="3200" smtClean="0"/>
              <a:t>[Lampson]</a:t>
            </a:r>
          </a:p>
        </p:txBody>
      </p:sp>
      <p:graphicFrame>
        <p:nvGraphicFramePr>
          <p:cNvPr id="1570819" name="Group 3"/>
          <p:cNvGraphicFramePr>
            <a:graphicFrameLocks noGrp="1"/>
          </p:cNvGraphicFramePr>
          <p:nvPr/>
        </p:nvGraphicFramePr>
        <p:xfrm>
          <a:off x="1524000" y="2184400"/>
          <a:ext cx="6324600" cy="4064002"/>
        </p:xfrm>
        <a:graphic>
          <a:graphicData uri="http://schemas.openxmlformats.org/drawingml/2006/table">
            <a:tbl>
              <a:tblPr/>
              <a:tblGrid>
                <a:gridCol w="1143000"/>
                <a:gridCol w="1066800"/>
                <a:gridCol w="1066800"/>
                <a:gridCol w="1066800"/>
                <a:gridCol w="990600"/>
                <a:gridCol w="9906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63513" y="1446213"/>
            <a:ext cx="7685087" cy="4802187"/>
            <a:chOff x="103" y="911"/>
            <a:chExt cx="4841" cy="3025"/>
          </a:xfrm>
        </p:grpSpPr>
        <p:sp>
          <p:nvSpPr>
            <p:cNvPr id="10295" name="Text Box 55"/>
            <p:cNvSpPr txBox="1">
              <a:spLocks noChangeArrowheads="1"/>
            </p:cNvSpPr>
            <p:nvPr/>
          </p:nvSpPr>
          <p:spPr bwMode="auto">
            <a:xfrm rot="-5400000">
              <a:off x="275" y="2345"/>
              <a:ext cx="308" cy="6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>
                  <a:solidFill>
                    <a:schemeClr val="tx2"/>
                  </a:solidFill>
                </a:rPr>
                <a:t>Subjects</a:t>
              </a:r>
            </a:p>
          </p:txBody>
        </p:sp>
        <p:sp>
          <p:nvSpPr>
            <p:cNvPr id="10296" name="AutoShape 56"/>
            <p:cNvSpPr>
              <a:spLocks/>
            </p:cNvSpPr>
            <p:nvPr/>
          </p:nvSpPr>
          <p:spPr bwMode="auto">
            <a:xfrm>
              <a:off x="816" y="1376"/>
              <a:ext cx="96" cy="2560"/>
            </a:xfrm>
            <a:prstGeom prst="leftBrace">
              <a:avLst>
                <a:gd name="adj1" fmla="val 22222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97" name="AutoShape 57"/>
            <p:cNvSpPr>
              <a:spLocks/>
            </p:cNvSpPr>
            <p:nvPr/>
          </p:nvSpPr>
          <p:spPr bwMode="auto">
            <a:xfrm rot="5400000">
              <a:off x="2904" y="-696"/>
              <a:ext cx="96" cy="3984"/>
            </a:xfrm>
            <a:prstGeom prst="leftBrace">
              <a:avLst>
                <a:gd name="adj1" fmla="val 3458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98" name="Text Box 58"/>
            <p:cNvSpPr txBox="1">
              <a:spLocks noChangeArrowheads="1"/>
            </p:cNvSpPr>
            <p:nvPr/>
          </p:nvSpPr>
          <p:spPr bwMode="auto">
            <a:xfrm rot="-5400000">
              <a:off x="2832" y="771"/>
              <a:ext cx="308" cy="5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>
                  <a:solidFill>
                    <a:schemeClr val="tx2"/>
                  </a:solidFill>
                </a:rPr>
                <a:t>Objects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5811" y="428625"/>
            <a:ext cx="7602378" cy="1098709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  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0539" y="1275874"/>
            <a:ext cx="4310539" cy="36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4423" y="1185864"/>
            <a:ext cx="2178843" cy="39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50223"/>
            <a:ext cx="6543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CCC00"/>
                </a:solidFill>
              </a:rPr>
              <a:t>This slide borrowed from </a:t>
            </a:r>
            <a:r>
              <a:rPr lang="en-US" sz="1400" dirty="0" err="1" smtClean="0">
                <a:solidFill>
                  <a:srgbClr val="CCCC00"/>
                </a:solidFill>
              </a:rPr>
              <a:t>Selley</a:t>
            </a:r>
            <a:r>
              <a:rPr lang="en-US" sz="1400" dirty="0" smtClean="0">
                <a:solidFill>
                  <a:srgbClr val="CCCC00"/>
                </a:solidFill>
              </a:rPr>
              <a:t>, </a:t>
            </a:r>
            <a:r>
              <a:rPr lang="en-US" sz="1400" dirty="0" err="1" smtClean="0">
                <a:solidFill>
                  <a:srgbClr val="CCCC00"/>
                </a:solidFill>
              </a:rPr>
              <a:t>Shinde</a:t>
            </a:r>
            <a:r>
              <a:rPr lang="en-US" sz="1400" dirty="0" smtClean="0">
                <a:solidFill>
                  <a:srgbClr val="CCCC00"/>
                </a:solidFill>
              </a:rPr>
              <a:t>,  et al., </a:t>
            </a:r>
            <a:r>
              <a:rPr lang="en-US" sz="1400" dirty="0" smtClean="0">
                <a:solidFill>
                  <a:srgbClr val="CCCC00"/>
                </a:solidFill>
                <a:latin typeface="Arial" pitchFamily="34" charset="0"/>
              </a:rPr>
              <a:t>Vulnerability Study of the Android</a:t>
            </a:r>
            <a:endParaRPr lang="en-US" sz="1400" dirty="0">
              <a:solidFill>
                <a:srgbClr val="CC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security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Cannings</a:t>
            </a:r>
            <a:r>
              <a:rPr lang="en-US" dirty="0" smtClean="0"/>
              <a:t> talk (Android team)</a:t>
            </a:r>
          </a:p>
          <a:p>
            <a:pPr lvl="1"/>
            <a:r>
              <a:rPr lang="en-US" sz="2000" dirty="0" smtClean="0">
                <a:hlinkClick r:id="rId2"/>
              </a:rPr>
              <a:t>http://www.usenix.org/events/sec09/tech/</a:t>
            </a:r>
            <a:endParaRPr lang="en-US" sz="2000" dirty="0" smtClean="0"/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Understanding Android Security (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PennState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</a:t>
            </a:r>
          </a:p>
          <a:p>
            <a:pPr lvl="1"/>
            <a:r>
              <a:rPr lang="en-US" sz="20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http://ieeexplore.ieee.org/search/srchabstract.jsp?tp=&amp;arnumber=4768655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(posted on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CourseWare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Stanford-only)</a:t>
            </a:r>
          </a:p>
          <a:p>
            <a:r>
              <a:rPr lang="en-US" dirty="0" smtClean="0"/>
              <a:t>Earlier tutorial at CCS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PennState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 smtClean="0"/>
          </a:p>
          <a:p>
            <a:pPr lvl="1"/>
            <a:r>
              <a:rPr lang="en-US" sz="20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http://siis.cse.psu.edu/android_sec_tutorial.html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Unlock flaw</a:t>
            </a:r>
          </a:p>
          <a:p>
            <a:pPr lvl="1"/>
            <a:r>
              <a:rPr lang="en-US" dirty="0" smtClean="0"/>
              <a:t>Can unlock phone using back button, when called</a:t>
            </a:r>
          </a:p>
          <a:p>
            <a:pPr lvl="1"/>
            <a:r>
              <a:rPr lang="en-US" sz="2000" dirty="0" smtClean="0">
                <a:hlinkClick r:id="rId5"/>
              </a:rPr>
              <a:t>http://www.youtube.com/watch?v=CcQz1yZ5cj8</a:t>
            </a:r>
            <a:endParaRPr lang="en-US" sz="20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Open-source platform (Open Handset Alliance)</a:t>
            </a:r>
          </a:p>
          <a:p>
            <a:r>
              <a:rPr lang="en-US" dirty="0" smtClean="0"/>
              <a:t>Native development, Java development</a:t>
            </a:r>
          </a:p>
          <a:p>
            <a:r>
              <a:rPr lang="en-US" dirty="0" smtClean="0"/>
              <a:t>Phones carried by 32+ carriers, 20+ countries</a:t>
            </a:r>
          </a:p>
          <a:p>
            <a:r>
              <a:rPr lang="en-US" dirty="0" smtClean="0"/>
              <a:t>Platform outline:</a:t>
            </a:r>
          </a:p>
          <a:p>
            <a:pPr lvl="1"/>
            <a:r>
              <a:rPr lang="en-US" dirty="0" smtClean="0"/>
              <a:t>Linux kernel</a:t>
            </a:r>
          </a:p>
          <a:p>
            <a:pPr lvl="1"/>
            <a:r>
              <a:rPr lang="en-US" dirty="0" err="1" smtClean="0"/>
              <a:t>Webkit</a:t>
            </a:r>
            <a:r>
              <a:rPr lang="en-US" dirty="0" smtClean="0"/>
              <a:t>- based browser</a:t>
            </a:r>
          </a:p>
          <a:p>
            <a:pPr lvl="1"/>
            <a:r>
              <a:rPr lang="en-US" dirty="0" smtClean="0"/>
              <a:t>SQL-</a:t>
            </a:r>
            <a:r>
              <a:rPr lang="en-US" dirty="0" err="1" smtClean="0"/>
              <a:t>lite</a:t>
            </a:r>
            <a:endParaRPr lang="en-US" dirty="0" smtClean="0"/>
          </a:p>
          <a:p>
            <a:pPr lvl="1"/>
            <a:r>
              <a:rPr lang="en-US" dirty="0" smtClean="0"/>
              <a:t>Open SSL, Bouncy Castle crypto API and Java library </a:t>
            </a:r>
          </a:p>
          <a:p>
            <a:pPr lvl="1"/>
            <a:r>
              <a:rPr lang="en-US" dirty="0" smtClean="0"/>
              <a:t>Bionic </a:t>
            </a:r>
            <a:r>
              <a:rPr lang="en-US" dirty="0" err="1" smtClean="0"/>
              <a:t>LibC</a:t>
            </a:r>
            <a:r>
              <a:rPr lang="en-US" dirty="0" smtClean="0"/>
              <a:t> (small code, good performance, no GPL) </a:t>
            </a:r>
          </a:p>
          <a:p>
            <a:pPr lvl="1"/>
            <a:r>
              <a:rPr lang="en-US" dirty="0" smtClean="0"/>
              <a:t>Apache Harmony libraries (open source Java </a:t>
            </a:r>
            <a:r>
              <a:rPr lang="en-US" dirty="0" err="1" smtClean="0"/>
              <a:t>impl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Many others: video stuff, Bluetooth, vibrate phone, etc.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" y="152400"/>
            <a:ext cx="9021763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Battery life</a:t>
            </a:r>
          </a:p>
          <a:p>
            <a:pPr lvl="1"/>
            <a:r>
              <a:rPr lang="en-US" dirty="0" smtClean="0"/>
              <a:t>Developers must conserve power</a:t>
            </a:r>
          </a:p>
          <a:p>
            <a:pPr lvl="1"/>
            <a:r>
              <a:rPr lang="en-US" dirty="0" smtClean="0"/>
              <a:t>Applications store state so they can be stopped (to save power) and restarted – helps with </a:t>
            </a:r>
            <a:r>
              <a:rPr lang="en-US" dirty="0" err="1" smtClean="0"/>
              <a:t>DoS</a:t>
            </a:r>
            <a:endParaRPr lang="en-US" dirty="0" smtClean="0"/>
          </a:p>
          <a:p>
            <a:pPr lvl="1"/>
            <a:r>
              <a:rPr lang="en-US" dirty="0" smtClean="0"/>
              <a:t>Most foreground activity is never killed</a:t>
            </a:r>
          </a:p>
          <a:p>
            <a:r>
              <a:rPr lang="en-US" dirty="0" smtClean="0"/>
              <a:t>Android market</a:t>
            </a:r>
          </a:p>
          <a:p>
            <a:pPr lvl="1"/>
            <a:r>
              <a:rPr lang="en-US" dirty="0" smtClean="0"/>
              <a:t>Not reviewed by Google (diff from Apple)	</a:t>
            </a:r>
          </a:p>
          <a:p>
            <a:pPr lvl="1"/>
            <a:r>
              <a:rPr lang="en-US" dirty="0" smtClean="0"/>
              <a:t>No way of stopping bad applications from showing up on market</a:t>
            </a:r>
          </a:p>
          <a:p>
            <a:pPr lvl="1"/>
            <a:r>
              <a:rPr lang="en-US" dirty="0" smtClean="0"/>
              <a:t>Malware writers may be able to get code onto platform: shifts focus from remote exploit to privilege escalation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914400"/>
          </a:xfrm>
        </p:spPr>
        <p:txBody>
          <a:bodyPr/>
          <a:lstStyle/>
          <a:p>
            <a:r>
              <a:rPr lang="en-US" dirty="0" smtClean="0"/>
              <a:t>Application development concepts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Activity – one-user task</a:t>
            </a:r>
          </a:p>
          <a:p>
            <a:pPr lvl="1"/>
            <a:r>
              <a:rPr lang="en-US" dirty="0" smtClean="0"/>
              <a:t>Example: scroll through your inbox</a:t>
            </a:r>
          </a:p>
          <a:p>
            <a:pPr lvl="1"/>
            <a:r>
              <a:rPr lang="en-US" dirty="0" smtClean="0"/>
              <a:t>Email client comprises many activities</a:t>
            </a:r>
          </a:p>
          <a:p>
            <a:r>
              <a:rPr lang="en-US" dirty="0" smtClean="0"/>
              <a:t>Service – Java daemon that runs in background</a:t>
            </a:r>
          </a:p>
          <a:p>
            <a:pPr lvl="1"/>
            <a:r>
              <a:rPr lang="en-US" dirty="0" smtClean="0"/>
              <a:t>Example: application that streams an mp3 in background</a:t>
            </a:r>
          </a:p>
          <a:p>
            <a:r>
              <a:rPr lang="en-US" dirty="0" smtClean="0"/>
              <a:t>Intents – asynchronous messaging system</a:t>
            </a:r>
          </a:p>
          <a:p>
            <a:pPr lvl="1"/>
            <a:r>
              <a:rPr lang="en-US" dirty="0" smtClean="0"/>
              <a:t>Fire an intent to switch from one activity to another</a:t>
            </a:r>
          </a:p>
          <a:p>
            <a:pPr lvl="1"/>
            <a:r>
              <a:rPr lang="en-US" dirty="0" smtClean="0"/>
              <a:t>Example: email app has inbox, compose activity, viewer activity</a:t>
            </a:r>
          </a:p>
          <a:p>
            <a:pPr lvl="2"/>
            <a:r>
              <a:rPr lang="en-US" dirty="0" smtClean="0"/>
              <a:t>User click on inbox entry fires an intent to the viewer activity, which then allows user to view that email</a:t>
            </a:r>
          </a:p>
          <a:p>
            <a:r>
              <a:rPr lang="en-US" dirty="0" smtClean="0"/>
              <a:t>Content provider</a:t>
            </a:r>
          </a:p>
          <a:p>
            <a:pPr lvl="1"/>
            <a:r>
              <a:rPr lang="en-US" dirty="0" smtClean="0">
                <a:ea typeface="+mn-ea"/>
                <a:cs typeface="+mn-cs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tore and share data using a relational database interface</a:t>
            </a:r>
            <a:endParaRPr lang="en-US" dirty="0" smtClean="0"/>
          </a:p>
          <a:p>
            <a:r>
              <a:rPr lang="en-US" dirty="0" smtClean="0"/>
              <a:t>Broadcast receiver</a:t>
            </a:r>
          </a:p>
          <a:p>
            <a:pPr lvl="1"/>
            <a:r>
              <a:rPr lang="en-US" dirty="0" smtClean="0"/>
              <a:t> “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mailboxes” for messages from other 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1933575"/>
            <a:ext cx="7048500" cy="43148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lg" len="med"/>
          </a:ln>
        </p:spPr>
      </p:pic>
      <p:sp>
        <p:nvSpPr>
          <p:cNvPr id="5" name="TextBox 4"/>
          <p:cNvSpPr txBox="1"/>
          <p:nvPr/>
        </p:nvSpPr>
        <p:spPr>
          <a:xfrm>
            <a:off x="4114800" y="6397823"/>
            <a:ext cx="4207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Penn State group, Android security tutorial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Developers sign applications</a:t>
            </a:r>
          </a:p>
          <a:p>
            <a:pPr lvl="1"/>
            <a:r>
              <a:rPr lang="en-US" dirty="0" smtClean="0"/>
              <a:t>Self-signed certificates</a:t>
            </a:r>
          </a:p>
          <a:p>
            <a:pPr lvl="2"/>
            <a:r>
              <a:rPr lang="en-US" dirty="0" smtClean="0"/>
              <a:t>Not form of identity</a:t>
            </a:r>
          </a:p>
          <a:p>
            <a:pPr lvl="2"/>
            <a:r>
              <a:rPr lang="en-US" dirty="0" smtClean="0"/>
              <a:t>Used to allow developer who built application to update application</a:t>
            </a:r>
          </a:p>
          <a:p>
            <a:pPr lvl="2"/>
            <a:r>
              <a:rPr lang="en-US" dirty="0" smtClean="0"/>
              <a:t>Based on Java key tools and jar signer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100 open source libraries + 500 million lines new code</a:t>
            </a:r>
          </a:p>
          <a:p>
            <a:pPr lvl="1"/>
            <a:r>
              <a:rPr lang="en-US" dirty="0" smtClean="0"/>
              <a:t>Open source -&gt; no obscurity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Prevent remote attacks</a:t>
            </a:r>
          </a:p>
          <a:p>
            <a:pPr lvl="1"/>
            <a:r>
              <a:rPr lang="en-US" dirty="0" smtClean="0"/>
              <a:t>Secure drivers, media </a:t>
            </a:r>
            <a:r>
              <a:rPr lang="en-US" dirty="0" err="1" smtClean="0"/>
              <a:t>codecs</a:t>
            </a:r>
            <a:r>
              <a:rPr lang="en-US" dirty="0" smtClean="0"/>
              <a:t>, new and custom features</a:t>
            </a:r>
          </a:p>
          <a:p>
            <a:r>
              <a:rPr lang="en-US" dirty="0" smtClean="0"/>
              <a:t>Overflow prevention</a:t>
            </a:r>
          </a:p>
          <a:p>
            <a:pPr lvl="1"/>
            <a:r>
              <a:rPr lang="en-US" dirty="0" err="1" smtClean="0"/>
              <a:t>ProPolice</a:t>
            </a:r>
            <a:r>
              <a:rPr lang="en-US" dirty="0" smtClean="0"/>
              <a:t> stack protection (like Dan’s last lecture)</a:t>
            </a:r>
          </a:p>
          <a:p>
            <a:pPr lvl="2"/>
            <a:r>
              <a:rPr lang="en-US" dirty="0" smtClean="0"/>
              <a:t>First on the ARM architecture; some nasty </a:t>
            </a:r>
            <a:r>
              <a:rPr lang="en-US" dirty="0" err="1" smtClean="0"/>
              <a:t>gcc</a:t>
            </a:r>
            <a:r>
              <a:rPr lang="en-US" dirty="0" smtClean="0"/>
              <a:t> bugs …</a:t>
            </a:r>
          </a:p>
          <a:p>
            <a:pPr lvl="1"/>
            <a:r>
              <a:rPr lang="en-US" dirty="0" smtClean="0"/>
              <a:t>Some heap overflow protections</a:t>
            </a:r>
          </a:p>
          <a:p>
            <a:pPr lvl="2"/>
            <a:r>
              <a:rPr lang="en-US" dirty="0" smtClean="0"/>
              <a:t>Chunk consolidation in DL </a:t>
            </a:r>
            <a:r>
              <a:rPr lang="en-US" dirty="0" err="1" smtClean="0"/>
              <a:t>malloc</a:t>
            </a:r>
            <a:r>
              <a:rPr lang="en-US" dirty="0" smtClean="0"/>
              <a:t> (from </a:t>
            </a:r>
            <a:r>
              <a:rPr lang="en-US" dirty="0" err="1" smtClean="0"/>
              <a:t>OpenBSD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Decided against (in initial release)</a:t>
            </a:r>
          </a:p>
          <a:p>
            <a:pPr lvl="1"/>
            <a:r>
              <a:rPr lang="en-US" dirty="0" smtClean="0"/>
              <a:t>stack and heap non-execute protections (time-to-market, battery life)</a:t>
            </a:r>
          </a:p>
          <a:p>
            <a:pPr lvl="1"/>
            <a:r>
              <a:rPr lang="en-US" dirty="0" smtClean="0"/>
              <a:t>ASLR – performance impact</a:t>
            </a:r>
          </a:p>
          <a:p>
            <a:pPr lvl="2"/>
            <a:r>
              <a:rPr lang="en-US" dirty="0" smtClean="0"/>
              <a:t>Many pre-linked images for performance </a:t>
            </a:r>
          </a:p>
          <a:p>
            <a:pPr lvl="2"/>
            <a:r>
              <a:rPr lang="en-US" dirty="0" smtClean="0"/>
              <a:t>Can’t install different images on different devices in the factory</a:t>
            </a:r>
          </a:p>
          <a:p>
            <a:pPr lvl="2"/>
            <a:r>
              <a:rPr lang="en-US" dirty="0" smtClean="0"/>
              <a:t>Later developed and contributed by Bojinov, Boneh (Stanford)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dlmalloc</a:t>
            </a:r>
            <a:r>
              <a:rPr lang="en-US" dirty="0" smtClean="0"/>
              <a:t> (Doug Lea)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Stores meta data in band </a:t>
            </a:r>
          </a:p>
          <a:p>
            <a:r>
              <a:rPr lang="en-US" dirty="0" smtClean="0"/>
              <a:t>Heap consolidation attack</a:t>
            </a:r>
          </a:p>
          <a:p>
            <a:pPr lvl="1"/>
            <a:r>
              <a:rPr lang="en-US" dirty="0" smtClean="0"/>
              <a:t>Heap overflow can overwrite pointers to previous and next unconsolidated chunks</a:t>
            </a:r>
          </a:p>
          <a:p>
            <a:pPr lvl="1"/>
            <a:r>
              <a:rPr lang="en-US" dirty="0" smtClean="0"/>
              <a:t>Overwriting these pointers allows remote code execution</a:t>
            </a:r>
          </a:p>
          <a:p>
            <a:r>
              <a:rPr lang="en-US" dirty="0" smtClean="0"/>
              <a:t>Change to improve security</a:t>
            </a:r>
          </a:p>
          <a:p>
            <a:pPr lvl="1"/>
            <a:r>
              <a:rPr lang="en-US" dirty="0" smtClean="0"/>
              <a:t>Check integrity of forward and backward pointers</a:t>
            </a:r>
          </a:p>
          <a:p>
            <a:pPr lvl="2"/>
            <a:r>
              <a:rPr lang="en-US" dirty="0" smtClean="0"/>
              <a:t>Simply check that back-forward-back = back,  f-b-f=f</a:t>
            </a:r>
          </a:p>
          <a:p>
            <a:pPr lvl="1"/>
            <a:r>
              <a:rPr lang="en-US" dirty="0" smtClean="0"/>
              <a:t>Team believes this increases the difficulty of heap overflow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implementation concepts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6867525" cy="3606800"/>
          </a:xfrm>
        </p:spPr>
        <p:txBody>
          <a:bodyPr/>
          <a:lstStyle/>
          <a:p>
            <a:pPr eaLnBrk="1" hangingPunct="1"/>
            <a:r>
              <a:rPr lang="en-US" smtClean="0"/>
              <a:t>Access control list (ACL)</a:t>
            </a:r>
          </a:p>
          <a:p>
            <a:pPr lvl="1" eaLnBrk="1" hangingPunct="1"/>
            <a:r>
              <a:rPr lang="en-US" smtClean="0"/>
              <a:t>Store column of matrix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   with the resource</a:t>
            </a:r>
          </a:p>
          <a:p>
            <a:pPr eaLnBrk="1" hangingPunct="1"/>
            <a:r>
              <a:rPr lang="en-US" smtClean="0"/>
              <a:t>Capability</a:t>
            </a:r>
          </a:p>
          <a:p>
            <a:pPr lvl="1" eaLnBrk="1" hangingPunct="1"/>
            <a:r>
              <a:rPr lang="en-US" smtClean="0"/>
              <a:t>User holds a “ticket” for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   each resource</a:t>
            </a:r>
          </a:p>
          <a:p>
            <a:pPr lvl="1" eaLnBrk="1" hangingPunct="1"/>
            <a:r>
              <a:rPr lang="en-US" smtClean="0"/>
              <a:t>Two variations</a:t>
            </a:r>
          </a:p>
          <a:p>
            <a:pPr lvl="2" eaLnBrk="1" hangingPunct="1"/>
            <a:r>
              <a:rPr lang="en-US" smtClean="0"/>
              <a:t>store row of matrix with user, under OS control</a:t>
            </a:r>
          </a:p>
          <a:p>
            <a:pPr lvl="2" eaLnBrk="1" hangingPunct="1"/>
            <a:r>
              <a:rPr lang="en-US" smtClean="0"/>
              <a:t>unforgeable ticket in user space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graphicFrame>
        <p:nvGraphicFramePr>
          <p:cNvPr id="1571844" name="Group 4"/>
          <p:cNvGraphicFramePr>
            <a:graphicFrameLocks noGrp="1"/>
          </p:cNvGraphicFramePr>
          <p:nvPr/>
        </p:nvGraphicFramePr>
        <p:xfrm>
          <a:off x="5105400" y="1689100"/>
          <a:ext cx="3429000" cy="2882902"/>
        </p:xfrm>
        <a:graphic>
          <a:graphicData uri="http://schemas.openxmlformats.org/drawingml/2006/table">
            <a:tbl>
              <a:tblPr/>
              <a:tblGrid>
                <a:gridCol w="919163"/>
                <a:gridCol w="857250"/>
                <a:gridCol w="857250"/>
                <a:gridCol w="795337"/>
              </a:tblGrid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381000" y="5743575"/>
            <a:ext cx="8610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Access control lists are widely used, often with groups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>
                <a:solidFill>
                  <a:schemeClr val="hlink"/>
                </a:solidFill>
              </a:rPr>
              <a:t>Some aspects of capability concept are used in Kerberos,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sandbox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sandbox</a:t>
            </a:r>
          </a:p>
          <a:p>
            <a:pPr lvl="1"/>
            <a:r>
              <a:rPr lang="en-US" dirty="0" smtClean="0"/>
              <a:t>Each application runs with its UID in its own </a:t>
            </a:r>
            <a:r>
              <a:rPr lang="en-US" dirty="0" err="1" smtClean="0"/>
              <a:t>Dalvik</a:t>
            </a:r>
            <a:r>
              <a:rPr lang="en-US" dirty="0" smtClean="0"/>
              <a:t> virtual machine</a:t>
            </a:r>
          </a:p>
          <a:p>
            <a:pPr lvl="2"/>
            <a:r>
              <a:rPr lang="en-US" dirty="0" smtClean="0"/>
              <a:t>Provides CPU protection, memory protection</a:t>
            </a:r>
          </a:p>
          <a:p>
            <a:pPr lvl="2"/>
            <a:r>
              <a:rPr lang="en-US" dirty="0" smtClean="0"/>
              <a:t>Authenticated communication protection using Unix domain sockets</a:t>
            </a:r>
          </a:p>
          <a:p>
            <a:pPr lvl="2"/>
            <a:r>
              <a:rPr lang="en-US" dirty="0" smtClean="0"/>
              <a:t>Only ping, zygote (spawn another process) run as root</a:t>
            </a:r>
          </a:p>
          <a:p>
            <a:pPr lvl="1"/>
            <a:r>
              <a:rPr lang="en-US" dirty="0" smtClean="0"/>
              <a:t>Applications announces permission requirement</a:t>
            </a:r>
          </a:p>
          <a:p>
            <a:pPr lvl="2"/>
            <a:r>
              <a:rPr lang="en-US" dirty="0" smtClean="0"/>
              <a:t>Create a </a:t>
            </a:r>
            <a:r>
              <a:rPr lang="en-US" dirty="0" err="1" smtClean="0"/>
              <a:t>whitelist</a:t>
            </a:r>
            <a:r>
              <a:rPr lang="en-US" dirty="0" smtClean="0"/>
              <a:t> model – user grants access</a:t>
            </a:r>
          </a:p>
          <a:p>
            <a:pPr lvl="3"/>
            <a:r>
              <a:rPr lang="en-US" dirty="0" smtClean="0"/>
              <a:t>But don’t want to ask user often – all questions asked as install time</a:t>
            </a:r>
          </a:p>
          <a:p>
            <a:pPr lvl="2"/>
            <a:r>
              <a:rPr lang="en-US" dirty="0" smtClean="0"/>
              <a:t>Inter-component communication reference monitor checks permissions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8999"/>
            <a:ext cx="8153400" cy="3045023"/>
          </a:xfrm>
        </p:spPr>
        <p:txBody>
          <a:bodyPr/>
          <a:lstStyle/>
          <a:p>
            <a:r>
              <a:rPr lang="en-US" dirty="0" smtClean="0"/>
              <a:t>Two forms of 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ecurity enforcement </a:t>
            </a:r>
          </a:p>
          <a:p>
            <a:pPr lvl="1"/>
            <a:r>
              <a:rPr lang="en-US" dirty="0" smtClean="0">
                <a:ea typeface="+mn-ea"/>
                <a:cs typeface="+mn-cs"/>
              </a:rPr>
              <a:t>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 application executes as its own user identity</a:t>
            </a:r>
            <a:endParaRPr lang="en-US" dirty="0" smtClean="0">
              <a:ea typeface="+mn-ea"/>
              <a:cs typeface="+mn-cs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 middleware has reference monitor that mediates the establishment of inter-component communication (ICC) </a:t>
            </a:r>
          </a:p>
          <a:p>
            <a:pPr lvl="1"/>
            <a:r>
              <a:rPr lang="en-US" dirty="0" smtClean="0">
                <a:ea typeface="+mn-ea"/>
                <a:cs typeface="+mn-cs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irst is straightforward to implement, second requires careful consideration of mechanism, policy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304800"/>
            <a:ext cx="8763000" cy="3057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lg" len="med"/>
          </a:ln>
        </p:spPr>
      </p:pic>
      <p:sp>
        <p:nvSpPr>
          <p:cNvPr id="5" name="TextBox 4"/>
          <p:cNvSpPr txBox="1"/>
          <p:nvPr/>
        </p:nvSpPr>
        <p:spPr>
          <a:xfrm>
            <a:off x="4789565" y="6474023"/>
            <a:ext cx="4049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Penn State group Android security paper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457200"/>
            <a:ext cx="9172575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14800" y="6397823"/>
            <a:ext cx="4207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Penn State group, Android security tutorial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52400" y="4114800"/>
            <a:ext cx="11430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manifest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Manifest files describing the contents of an application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package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Android application has AndroidManifest.xml file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describes the contained components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Components cannot execute unless they are listed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specifies rules for “auto-resolution”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specifies access rules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describes runtime dependencies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optional runtime libraries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system permissions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Permission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Permissions can be:</a:t>
            </a:r>
          </a:p>
          <a:p>
            <a:pPr lvl="1"/>
            <a:r>
              <a:rPr lang="en-US" dirty="0" smtClean="0"/>
              <a:t>normal - always granted</a:t>
            </a:r>
          </a:p>
          <a:p>
            <a:pPr lvl="1"/>
            <a:r>
              <a:rPr lang="en-US" dirty="0" smtClean="0"/>
              <a:t>dangerous - requires user approval</a:t>
            </a:r>
          </a:p>
          <a:p>
            <a:pPr lvl="1"/>
            <a:r>
              <a:rPr lang="en-US" dirty="0" smtClean="0"/>
              <a:t>signature - matching signature key</a:t>
            </a:r>
          </a:p>
          <a:p>
            <a:pPr lvl="1"/>
            <a:r>
              <a:rPr lang="en-US" dirty="0" smtClean="0"/>
              <a:t>signature or system - same as signature, but also system apps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Users are always careful about downloads</a:t>
            </a:r>
            <a:endParaRPr lang="en-US" sz="3200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 l="4134" t="4781" r="2842"/>
          <a:stretch>
            <a:fillRect/>
          </a:stretch>
        </p:blipFill>
        <p:spPr bwMode="auto">
          <a:xfrm>
            <a:off x="838200" y="1600200"/>
            <a:ext cx="3429000" cy="45529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lg" len="med"/>
          </a:ln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3714750" cy="4800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lg" len="med"/>
          </a:ln>
        </p:spPr>
      </p:pic>
      <p:sp>
        <p:nvSpPr>
          <p:cNvPr id="7" name="TextBox 6"/>
          <p:cNvSpPr txBox="1"/>
          <p:nvPr/>
        </p:nvSpPr>
        <p:spPr>
          <a:xfrm>
            <a:off x="4125400" y="6324600"/>
            <a:ext cx="4104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Jon </a:t>
            </a:r>
            <a:r>
              <a:rPr lang="en-US" sz="1400" dirty="0" err="1" smtClean="0"/>
              <a:t>Oberheide</a:t>
            </a:r>
            <a:r>
              <a:rPr lang="en-US" sz="1400" dirty="0" smtClean="0"/>
              <a:t>, </a:t>
            </a:r>
            <a:r>
              <a:rPr lang="en-US" sz="1400" dirty="0" err="1" smtClean="0"/>
              <a:t>CanSecWest</a:t>
            </a:r>
            <a:r>
              <a:rPr lang="en-US" sz="1400" dirty="0" smtClean="0"/>
              <a:t> presentation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Permission granularity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600200"/>
            <a:ext cx="5398770" cy="1828800"/>
          </a:xfrm>
        </p:spPr>
        <p:txBody>
          <a:bodyPr/>
          <a:lstStyle/>
          <a:p>
            <a:r>
              <a:rPr lang="en-US" sz="2400" dirty="0" err="1" smtClean="0"/>
              <a:t>fBook</a:t>
            </a:r>
            <a:r>
              <a:rPr lang="en-US" sz="2400" dirty="0" smtClean="0"/>
              <a:t> app example</a:t>
            </a:r>
          </a:p>
          <a:p>
            <a:pPr lvl="1"/>
            <a:r>
              <a:rPr lang="en-US" sz="2000" dirty="0" smtClean="0"/>
              <a:t>Asks for permission to access network</a:t>
            </a:r>
          </a:p>
          <a:p>
            <a:pPr lvl="1"/>
            <a:r>
              <a:rPr lang="en-US" sz="2000" dirty="0" smtClean="0"/>
              <a:t>User grants this assuming network is used to reach </a:t>
            </a:r>
            <a:r>
              <a:rPr lang="en-US" sz="2000" dirty="0" err="1" smtClean="0"/>
              <a:t>Facebook</a:t>
            </a:r>
            <a:endParaRPr lang="en-US" sz="2000" dirty="0" smtClean="0"/>
          </a:p>
          <a:p>
            <a:pPr lvl="1"/>
            <a:r>
              <a:rPr lang="en-US" sz="2000" dirty="0" smtClean="0"/>
              <a:t>Also “phones home” to another site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b="2395"/>
          <a:stretch>
            <a:fillRect/>
          </a:stretch>
        </p:blipFill>
        <p:spPr bwMode="auto">
          <a:xfrm>
            <a:off x="6084570" y="152400"/>
            <a:ext cx="302514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4343400"/>
            <a:ext cx="7741920" cy="22174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lg" len="med"/>
          </a:ln>
        </p:spPr>
      </p:pic>
      <p:sp>
        <p:nvSpPr>
          <p:cNvPr id="5" name="TextBox 4"/>
          <p:cNvSpPr txBox="1"/>
          <p:nvPr/>
        </p:nvSpPr>
        <p:spPr>
          <a:xfrm>
            <a:off x="4648200" y="6406931"/>
            <a:ext cx="4104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Jon </a:t>
            </a:r>
            <a:r>
              <a:rPr lang="en-US" sz="1400" dirty="0" err="1" smtClean="0"/>
              <a:t>Oberheide</a:t>
            </a:r>
            <a:r>
              <a:rPr lang="en-US" sz="1400" dirty="0" smtClean="0"/>
              <a:t>, </a:t>
            </a:r>
            <a:r>
              <a:rPr lang="en-US" sz="1400" dirty="0" err="1" smtClean="0"/>
              <a:t>CanSecWest</a:t>
            </a:r>
            <a:r>
              <a:rPr lang="en-US" sz="1400" dirty="0" smtClean="0"/>
              <a:t> presentation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Intent Broadcast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 to basic model</a:t>
            </a:r>
          </a:p>
          <a:p>
            <a:pPr lvl="1"/>
            <a:r>
              <a:rPr lang="en-US" dirty="0" smtClean="0"/>
              <a:t>Code broadcasting Intent set access permission restricting Broadcast Receivers access the Intent</a:t>
            </a:r>
          </a:p>
          <a:p>
            <a:r>
              <a:rPr lang="en-US" dirty="0" smtClean="0"/>
              <a:t>Why: Define applications to read broadcasts</a:t>
            </a:r>
          </a:p>
          <a:p>
            <a:pPr lvl="1"/>
            <a:r>
              <a:rPr lang="en-US" dirty="0" smtClean="0"/>
              <a:t>e.g., FRIEND_NEAR </a:t>
            </a:r>
            <a:r>
              <a:rPr lang="en-US" dirty="0" err="1" smtClean="0"/>
              <a:t>msg</a:t>
            </a:r>
            <a:r>
              <a:rPr lang="en-US" dirty="0" smtClean="0"/>
              <a:t> in </a:t>
            </a:r>
            <a:r>
              <a:rPr lang="en-US" dirty="0" err="1" smtClean="0"/>
              <a:t>PennState</a:t>
            </a:r>
            <a:r>
              <a:rPr lang="en-US" dirty="0" smtClean="0"/>
              <a:t> example</a:t>
            </a:r>
          </a:p>
          <a:p>
            <a:r>
              <a:rPr lang="en-US" dirty="0" smtClean="0"/>
              <a:t>Caution</a:t>
            </a:r>
          </a:p>
          <a:p>
            <a:pPr lvl="1"/>
            <a:r>
              <a:rPr lang="en-US" dirty="0" smtClean="0"/>
              <a:t>If no permission label is set on a broadcast, any unprivileged application can read it.</a:t>
            </a:r>
          </a:p>
          <a:p>
            <a:r>
              <a:rPr lang="en-US" dirty="0" smtClean="0"/>
              <a:t>Recommendation</a:t>
            </a:r>
          </a:p>
          <a:p>
            <a:pPr lvl="1"/>
            <a:r>
              <a:rPr lang="en-US" dirty="0" smtClean="0"/>
              <a:t>Always specify an access permission on Intent broadcasts (unless explicit destination).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76200"/>
            <a:ext cx="2060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Summary         </a:t>
            </a:r>
            <a:endParaRPr lang="en-US" sz="3600" dirty="0" smtClean="0"/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5961063" cy="4648200"/>
          </a:xfrm>
        </p:spPr>
        <p:txBody>
          <a:bodyPr/>
          <a:lstStyle/>
          <a:p>
            <a:pPr eaLnBrk="1" hangingPunct="1"/>
            <a:r>
              <a:rPr lang="en-US" sz="2400" smtClean="0"/>
              <a:t>Access Control Concepts</a:t>
            </a:r>
          </a:p>
          <a:p>
            <a:pPr lvl="1" eaLnBrk="1" hangingPunct="1"/>
            <a:r>
              <a:rPr lang="en-US" sz="2000" smtClean="0"/>
              <a:t>Matrix, ACL, Capabilities</a:t>
            </a:r>
          </a:p>
          <a:p>
            <a:pPr eaLnBrk="1" hangingPunct="1"/>
            <a:r>
              <a:rPr lang="en-US" sz="2400" smtClean="0"/>
              <a:t>OS Mechanisms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Multics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Ring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Amoeba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Distributed, capabilities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Unix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File system, Setuid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Windows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File system, Tokens, EFS</a:t>
            </a:r>
          </a:p>
        </p:txBody>
      </p:sp>
      <p:sp>
        <p:nvSpPr>
          <p:cNvPr id="819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Web browser (briefly)</a:t>
            </a:r>
          </a:p>
          <a:p>
            <a:pPr lvl="1" eaLnBrk="1" hangingPunct="1"/>
            <a:r>
              <a:rPr lang="en-US" sz="2000" dirty="0" smtClean="0"/>
              <a:t>“OS of the future”</a:t>
            </a:r>
          </a:p>
          <a:p>
            <a:pPr lvl="1" eaLnBrk="1" hangingPunct="1"/>
            <a:r>
              <a:rPr lang="en-US" sz="2000" dirty="0" smtClean="0"/>
              <a:t>Protect content based on origins instead of user id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Android security model</a:t>
            </a:r>
          </a:p>
          <a:p>
            <a:pPr lvl="1" eaLnBrk="1" hangingPunct="1"/>
            <a:r>
              <a:rPr lang="en-US" sz="2000" dirty="0" smtClean="0"/>
              <a:t>OS user-isolation applied to applications</a:t>
            </a:r>
          </a:p>
          <a:p>
            <a:pPr lvl="1" eaLnBrk="1" hangingPunct="1"/>
            <a:r>
              <a:rPr lang="en-US" sz="2000" dirty="0" smtClean="0"/>
              <a:t>Reference monitor for inter-component communications</a:t>
            </a:r>
          </a:p>
          <a:p>
            <a:pPr lvl="1" eaLnBrk="1" hangingPunct="1"/>
            <a:r>
              <a:rPr lang="en-US" sz="2000" dirty="0" smtClean="0"/>
              <a:t>Starts out seeming simple but gets more complicated…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3491" name="Content Placeholder 7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Capabilities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848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Operating system concept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“… of the future and always will be  …”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Dennis and van Horn, MIT PDP-1 Timesharing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Hydra, StarOS, Intel iAPX 432, Eros,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Amoeba: distributed, unforgeable tickets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References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Henry Levy, Capability-based Computer Systems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http://www.cs.washington.edu/homes/levy/capabook/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Tanenbaum, Amoeba papers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Realization</a:t>
            </a:r>
          </a:p>
          <a:p>
            <a:pPr lvl="1"/>
            <a:r>
              <a:rPr lang="en-US" dirty="0" smtClean="0"/>
              <a:t>Most developers and users do not understand security</a:t>
            </a:r>
          </a:p>
          <a:p>
            <a:r>
              <a:rPr lang="en-US" dirty="0" smtClean="0"/>
              <a:t>Goal </a:t>
            </a:r>
          </a:p>
          <a:p>
            <a:pPr lvl="1"/>
            <a:r>
              <a:rPr lang="en-US" dirty="0" smtClean="0"/>
              <a:t>Security model that user and developers can use</a:t>
            </a:r>
          </a:p>
          <a:p>
            <a:pPr lvl="1"/>
            <a:r>
              <a:rPr lang="en-US" dirty="0" smtClean="0"/>
              <a:t>Mandatory and transparent</a:t>
            </a:r>
          </a:p>
          <a:p>
            <a:r>
              <a:rPr lang="en-US" dirty="0" smtClean="0"/>
              <a:t>Philosophy</a:t>
            </a:r>
          </a:p>
          <a:p>
            <a:pPr lvl="1"/>
            <a:r>
              <a:rPr lang="en-US" dirty="0" smtClean="0"/>
              <a:t>Prevent breaches from occurring</a:t>
            </a:r>
          </a:p>
          <a:p>
            <a:pPr lvl="1"/>
            <a:r>
              <a:rPr lang="en-US" dirty="0" smtClean="0"/>
              <a:t>Minimize security issues/minimize impact of malware</a:t>
            </a:r>
          </a:p>
          <a:p>
            <a:pPr lvl="1"/>
            <a:r>
              <a:rPr lang="en-US" dirty="0" smtClean="0"/>
              <a:t>Detect compromise</a:t>
            </a:r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0" y="457200"/>
            <a:ext cx="822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NSA: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65507" y="104745"/>
            <a:ext cx="983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23981" y="1019145"/>
            <a:ext cx="958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defend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32312" y="1019145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hunt</a:t>
            </a:r>
            <a:endParaRPr lang="en-US" dirty="0"/>
          </a:p>
        </p:txBody>
      </p:sp>
      <p:cxnSp>
        <p:nvCxnSpPr>
          <p:cNvPr id="10" name="Straight Connector 9"/>
          <p:cNvCxnSpPr>
            <a:endCxn id="7" idx="0"/>
          </p:cNvCxnSpPr>
          <p:nvPr/>
        </p:nvCxnSpPr>
        <p:spPr bwMode="auto">
          <a:xfrm>
            <a:off x="7315200" y="504855"/>
            <a:ext cx="587791" cy="5142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8" idx="3"/>
            <a:endCxn id="7" idx="1"/>
          </p:cNvCxnSpPr>
          <p:nvPr/>
        </p:nvCxnSpPr>
        <p:spPr bwMode="auto">
          <a:xfrm>
            <a:off x="6731542" y="1219200"/>
            <a:ext cx="6924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endCxn id="8" idx="0"/>
          </p:cNvCxnSpPr>
          <p:nvPr/>
        </p:nvCxnSpPr>
        <p:spPr bwMode="auto">
          <a:xfrm rot="5400000">
            <a:off x="6299591" y="587192"/>
            <a:ext cx="514289" cy="3496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486400" y="583885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Goog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57024" y="5486400"/>
            <a:ext cx="1042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prevent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5227285">
            <a:off x="7561488" y="5981416"/>
            <a:ext cx="1182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minimize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12451" y="6400800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6536974" y="5952871"/>
            <a:ext cx="750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Failures (in spite of effort)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Android shipped with heap overflow</a:t>
            </a:r>
          </a:p>
          <a:p>
            <a:pPr lvl="1"/>
            <a:r>
              <a:rPr lang="en-US" dirty="0" smtClean="0"/>
              <a:t>Charlie Miller and John Herring: </a:t>
            </a:r>
            <a:r>
              <a:rPr lang="en-US" dirty="0" err="1" smtClean="0"/>
              <a:t>WebKit</a:t>
            </a:r>
            <a:r>
              <a:rPr lang="en-US" dirty="0" smtClean="0"/>
              <a:t> heap overflow</a:t>
            </a:r>
          </a:p>
          <a:p>
            <a:pPr lvl="1"/>
            <a:r>
              <a:rPr lang="en-US" dirty="0" smtClean="0"/>
              <a:t>How did this happen?</a:t>
            </a:r>
          </a:p>
          <a:p>
            <a:pPr lvl="2"/>
            <a:r>
              <a:rPr lang="en-US" dirty="0" smtClean="0"/>
              <a:t>Due to problems, had to rollback version before shipped</a:t>
            </a:r>
          </a:p>
          <a:p>
            <a:pPr lvl="1"/>
            <a:r>
              <a:rPr lang="en-US" dirty="0" smtClean="0"/>
              <a:t>Crash dump in IDA after </a:t>
            </a:r>
            <a:r>
              <a:rPr lang="en-US" dirty="0" err="1" smtClean="0"/>
              <a:t>fuzzing</a:t>
            </a:r>
            <a:endParaRPr lang="en-US" dirty="0" smtClean="0"/>
          </a:p>
          <a:p>
            <a:pPr lvl="2"/>
            <a:r>
              <a:rPr lang="en-US" dirty="0" smtClean="0"/>
              <a:t>Crashing on back-forward-back = back conditions</a:t>
            </a:r>
          </a:p>
          <a:p>
            <a:pPr lvl="1"/>
            <a:r>
              <a:rPr lang="en-US" dirty="0" smtClean="0"/>
              <a:t>Attacker could use heap </a:t>
            </a:r>
            <a:r>
              <a:rPr lang="en-US" dirty="0" err="1" smtClean="0"/>
              <a:t>fung</a:t>
            </a:r>
            <a:r>
              <a:rPr lang="en-US" dirty="0" smtClean="0"/>
              <a:t> </a:t>
            </a:r>
            <a:r>
              <a:rPr lang="en-US" dirty="0" err="1" smtClean="0"/>
              <a:t>xue</a:t>
            </a:r>
            <a:r>
              <a:rPr lang="en-US" dirty="0" smtClean="0"/>
              <a:t> technique (alex </a:t>
            </a:r>
            <a:r>
              <a:rPr lang="en-US" dirty="0" err="1" smtClean="0"/>
              <a:t>sodorov</a:t>
            </a:r>
            <a:r>
              <a:rPr lang="en-US" dirty="0" smtClean="0"/>
              <a:t>?) to adjust already allocated memory (bypassing DL </a:t>
            </a:r>
            <a:r>
              <a:rPr lang="en-US" dirty="0" err="1" smtClean="0"/>
              <a:t>malloc</a:t>
            </a:r>
            <a:r>
              <a:rPr lang="en-US" dirty="0" smtClean="0"/>
              <a:t> checks) and execute code</a:t>
            </a:r>
          </a:p>
          <a:p>
            <a:pPr lvl="1"/>
            <a:r>
              <a:rPr lang="en-US" dirty="0" smtClean="0"/>
              <a:t>Fixed this problem in about 8 days </a:t>
            </a:r>
          </a:p>
          <a:p>
            <a:r>
              <a:rPr lang="en-US" dirty="0" smtClean="0"/>
              <a:t>“hopefully defensive techniques sent attackers to find lower-hanging fruit on other platforms”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Assume system will have flaws (“def in depth”)</a:t>
            </a:r>
          </a:p>
          <a:p>
            <a:pPr lvl="1"/>
            <a:r>
              <a:rPr lang="en-US" dirty="0" smtClean="0"/>
              <a:t>“no such thing as full-features </a:t>
            </a:r>
            <a:r>
              <a:rPr lang="en-US" dirty="0" err="1" smtClean="0"/>
              <a:t>unbreakablke</a:t>
            </a:r>
            <a:r>
              <a:rPr lang="en-US" dirty="0" smtClean="0"/>
              <a:t> system”</a:t>
            </a:r>
          </a:p>
          <a:p>
            <a:pPr lvl="1"/>
            <a:r>
              <a:rPr lang="en-US" dirty="0" smtClean="0"/>
              <a:t>Even if system is good, users will install malware and vulnerable third-</a:t>
            </a:r>
            <a:r>
              <a:rPr lang="en-US" dirty="0" err="1" smtClean="0"/>
              <a:t>pary</a:t>
            </a:r>
            <a:r>
              <a:rPr lang="en-US" dirty="0" smtClean="0"/>
              <a:t> code</a:t>
            </a:r>
          </a:p>
          <a:p>
            <a:r>
              <a:rPr lang="en-US" dirty="0" smtClean="0"/>
              <a:t>Interesting insight</a:t>
            </a:r>
          </a:p>
          <a:p>
            <a:pPr lvl="1"/>
            <a:r>
              <a:rPr lang="en-US" dirty="0" smtClean="0"/>
              <a:t>Vulnerability in one web app (e.g., Hotmail or Gmail) does not lead to vulnerability on another web app (e.g. banking). Why can’t downloaded apps be similarly isolated?</a:t>
            </a:r>
          </a:p>
          <a:p>
            <a:pPr lvl="1"/>
            <a:r>
              <a:rPr lang="en-US" dirty="0" smtClean="0"/>
              <a:t>Why does downloaded malware have access to all info?</a:t>
            </a:r>
          </a:p>
          <a:p>
            <a:pPr lvl="1"/>
            <a:r>
              <a:rPr lang="en-US" dirty="0" smtClean="0"/>
              <a:t>Solution: (</a:t>
            </a:r>
            <a:r>
              <a:rPr lang="en-US" dirty="0" err="1" smtClean="0"/>
              <a:t>i</a:t>
            </a:r>
            <a:r>
              <a:rPr lang="en-US" dirty="0" smtClean="0"/>
              <a:t>) sandboxing, (ii) same-origin policy =&gt; extend web security model to host</a:t>
            </a:r>
          </a:p>
          <a:p>
            <a:r>
              <a:rPr lang="en-US" dirty="0" smtClean="0"/>
              <a:t>Traditional OS </a:t>
            </a:r>
            <a:r>
              <a:rPr lang="en-US" dirty="0" err="1" smtClean="0"/>
              <a:t>vs</a:t>
            </a:r>
            <a:r>
              <a:rPr lang="en-US" dirty="0" smtClean="0"/>
              <a:t> Android</a:t>
            </a:r>
          </a:p>
          <a:p>
            <a:pPr lvl="1"/>
            <a:r>
              <a:rPr lang="en-US" dirty="0" smtClean="0"/>
              <a:t>Traditional: focus on user separation (“same-user policy”)</a:t>
            </a:r>
          </a:p>
          <a:p>
            <a:pPr lvl="1"/>
            <a:r>
              <a:rPr lang="en-US" dirty="0" err="1" smtClean="0"/>
              <a:t>Andriod</a:t>
            </a:r>
            <a:r>
              <a:rPr lang="en-US" dirty="0" smtClean="0"/>
              <a:t>: application separation rather than user separation</a:t>
            </a:r>
          </a:p>
          <a:p>
            <a:pPr lvl="2"/>
            <a:r>
              <a:rPr lang="en-US" dirty="0" smtClean="0"/>
              <a:t>Privilege separation - separation (“same-application policy”)</a:t>
            </a:r>
          </a:p>
          <a:p>
            <a:pPr lvl="2"/>
            <a:r>
              <a:rPr lang="en-US" dirty="0" err="1" smtClean="0"/>
              <a:t>SolarDesigner</a:t>
            </a:r>
            <a:r>
              <a:rPr lang="en-US" dirty="0" smtClean="0"/>
              <a:t> ???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permissions</a:t>
            </a:r>
          </a:p>
          <a:p>
            <a:pPr lvl="1"/>
            <a:r>
              <a:rPr lang="en-US" dirty="0" smtClean="0"/>
              <a:t>184 permissions – from Internet to camera flash</a:t>
            </a:r>
          </a:p>
          <a:p>
            <a:r>
              <a:rPr lang="en-US" dirty="0" smtClean="0"/>
              <a:t>Example of permission checks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OpenCore</a:t>
            </a:r>
            <a:endParaRPr lang="en-US" dirty="0" smtClean="0"/>
          </a:p>
          <a:p>
            <a:pPr lvl="1"/>
            <a:r>
              <a:rPr lang="en-US" dirty="0" smtClean="0"/>
              <a:t>Media codec library</a:t>
            </a:r>
          </a:p>
          <a:p>
            <a:pPr lvl="2"/>
            <a:r>
              <a:rPr lang="en-US" dirty="0" smtClean="0"/>
              <a:t>Insecure class of </a:t>
            </a:r>
            <a:r>
              <a:rPr lang="en-US" dirty="0" err="1" smtClean="0"/>
              <a:t>sofware</a:t>
            </a:r>
            <a:r>
              <a:rPr lang="en-US" dirty="0" smtClean="0"/>
              <a:t> because of complexity and performance constraints</a:t>
            </a:r>
          </a:p>
          <a:p>
            <a:pPr lvl="1"/>
            <a:r>
              <a:rPr lang="en-US" dirty="0" smtClean="0"/>
              <a:t>Runs in separate UID</a:t>
            </a:r>
          </a:p>
          <a:p>
            <a:pPr lvl="1"/>
            <a:r>
              <a:rPr lang="en-US" dirty="0" smtClean="0"/>
              <a:t>Charlie Miller found vulnerability in mp3 parser</a:t>
            </a:r>
          </a:p>
          <a:p>
            <a:pPr lvl="2"/>
            <a:r>
              <a:rPr lang="en-US" dirty="0" smtClean="0"/>
              <a:t>Crashed media server process, therefore only access to media server UID. Browser is in separate UID</a:t>
            </a:r>
          </a:p>
          <a:p>
            <a:pPr lvl="2"/>
            <a:r>
              <a:rPr lang="en-US" dirty="0" smtClean="0"/>
              <a:t>Android team considered this a success…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2971800"/>
            <a:ext cx="2411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Canning talk: 41:00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material fit?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Refinements to MAC Model </a:t>
            </a:r>
          </a:p>
          <a:p>
            <a:pPr lvl="1"/>
            <a:r>
              <a:rPr lang="en-US" dirty="0" smtClean="0"/>
              <a:t>Delegation</a:t>
            </a:r>
          </a:p>
          <a:p>
            <a:pPr lvl="1"/>
            <a:r>
              <a:rPr lang="en-US" dirty="0" smtClean="0"/>
              <a:t>Public and Private Components</a:t>
            </a:r>
          </a:p>
          <a:p>
            <a:pPr lvl="1"/>
            <a:r>
              <a:rPr lang="en-US" dirty="0" smtClean="0"/>
              <a:t>Provision - No Security Access to Public Elements</a:t>
            </a:r>
          </a:p>
          <a:p>
            <a:pPr lvl="1"/>
            <a:r>
              <a:rPr lang="en-US" dirty="0" smtClean="0"/>
              <a:t>Permission Granting Using User's Confirmation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Secure coding ideas</a:t>
            </a:r>
          </a:p>
          <a:p>
            <a:pPr lvl="1"/>
            <a:r>
              <a:rPr lang="en-US" dirty="0" smtClean="0"/>
              <a:t>Tried to encourage developers to hack each other’s code</a:t>
            </a:r>
          </a:p>
          <a:p>
            <a:pPr lvl="1"/>
            <a:r>
              <a:rPr lang="en-US" dirty="0" smtClean="0"/>
              <a:t>Code audits</a:t>
            </a:r>
          </a:p>
          <a:p>
            <a:pPr lvl="1"/>
            <a:r>
              <a:rPr lang="en-US" dirty="0" err="1" smtClean="0"/>
              <a:t>Fuzzing</a:t>
            </a:r>
            <a:r>
              <a:rPr lang="en-US" dirty="0" smtClean="0"/>
              <a:t> by Google team, ISEC partners, 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104745"/>
            <a:ext cx="2411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Canning talk: 43:00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ACL vs Capabilities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 control list</a:t>
            </a:r>
          </a:p>
          <a:p>
            <a:pPr lvl="1" eaLnBrk="1" hangingPunct="1"/>
            <a:r>
              <a:rPr lang="en-US" smtClean="0"/>
              <a:t>Associate list with each object</a:t>
            </a:r>
          </a:p>
          <a:p>
            <a:pPr lvl="1" eaLnBrk="1" hangingPunct="1"/>
            <a:r>
              <a:rPr lang="en-US" smtClean="0"/>
              <a:t>Check user/group against list</a:t>
            </a:r>
          </a:p>
          <a:p>
            <a:pPr lvl="1" eaLnBrk="1" hangingPunct="1"/>
            <a:r>
              <a:rPr lang="en-US" smtClean="0"/>
              <a:t>Relies on authentication: need to know user</a:t>
            </a:r>
          </a:p>
          <a:p>
            <a:pPr eaLnBrk="1" hangingPunct="1"/>
            <a:r>
              <a:rPr lang="en-US" smtClean="0"/>
              <a:t>Capabilities</a:t>
            </a:r>
          </a:p>
          <a:p>
            <a:pPr lvl="1" eaLnBrk="1" hangingPunct="1"/>
            <a:r>
              <a:rPr lang="en-US" smtClean="0"/>
              <a:t>Capability is unforgeable ticket</a:t>
            </a:r>
          </a:p>
          <a:p>
            <a:pPr lvl="2" eaLnBrk="1" hangingPunct="1"/>
            <a:r>
              <a:rPr lang="en-US" smtClean="0"/>
              <a:t>Random bit sequence, or managed by OS</a:t>
            </a:r>
          </a:p>
          <a:p>
            <a:pPr lvl="2" eaLnBrk="1" hangingPunct="1"/>
            <a:r>
              <a:rPr lang="en-US" smtClean="0"/>
              <a:t>Can be passed from one process to another</a:t>
            </a:r>
          </a:p>
          <a:p>
            <a:pPr lvl="1" eaLnBrk="1" hangingPunct="1"/>
            <a:r>
              <a:rPr lang="en-US" smtClean="0"/>
              <a:t>Reference monitor checks ticket</a:t>
            </a:r>
          </a:p>
          <a:p>
            <a:pPr lvl="2" eaLnBrk="1" hangingPunct="1"/>
            <a:r>
              <a:rPr lang="en-US" smtClean="0"/>
              <a:t>Does not need to know identify of user/process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ACL vs Capabilities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09600" y="2133600"/>
            <a:ext cx="2057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sz="2400">
              <a:solidFill>
                <a:schemeClr val="tx2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Process P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133600"/>
            <a:ext cx="10668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User U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43000" y="3429000"/>
            <a:ext cx="2057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sz="2400">
              <a:solidFill>
                <a:schemeClr val="tx2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Process Q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143000" y="3429000"/>
            <a:ext cx="10668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User U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752600" y="4724400"/>
            <a:ext cx="2057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sz="2400">
              <a:solidFill>
                <a:schemeClr val="tx2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Process R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752600" y="4724400"/>
            <a:ext cx="10668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User U</a:t>
            </a:r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2667000" y="2466975"/>
            <a:ext cx="346075" cy="962025"/>
          </a:xfrm>
          <a:custGeom>
            <a:avLst/>
            <a:gdLst>
              <a:gd name="T0" fmla="*/ 0 w 218"/>
              <a:gd name="T1" fmla="*/ 2147483647 h 606"/>
              <a:gd name="T2" fmla="*/ 2147483647 w 218"/>
              <a:gd name="T3" fmla="*/ 2147483647 h 606"/>
              <a:gd name="T4" fmla="*/ 2147483647 w 218"/>
              <a:gd name="T5" fmla="*/ 2147483647 h 606"/>
              <a:gd name="T6" fmla="*/ 0 60000 65536"/>
              <a:gd name="T7" fmla="*/ 0 60000 65536"/>
              <a:gd name="T8" fmla="*/ 0 60000 65536"/>
              <a:gd name="T9" fmla="*/ 0 w 218"/>
              <a:gd name="T10" fmla="*/ 0 h 606"/>
              <a:gd name="T11" fmla="*/ 218 w 218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606">
                <a:moveTo>
                  <a:pt x="0" y="30"/>
                </a:moveTo>
                <a:cubicBezTo>
                  <a:pt x="31" y="41"/>
                  <a:pt x="154" y="0"/>
                  <a:pt x="186" y="96"/>
                </a:cubicBezTo>
                <a:cubicBezTo>
                  <a:pt x="218" y="192"/>
                  <a:pt x="191" y="500"/>
                  <a:pt x="192" y="6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3200400" y="3762375"/>
            <a:ext cx="346075" cy="962025"/>
          </a:xfrm>
          <a:custGeom>
            <a:avLst/>
            <a:gdLst>
              <a:gd name="T0" fmla="*/ 0 w 218"/>
              <a:gd name="T1" fmla="*/ 2147483647 h 606"/>
              <a:gd name="T2" fmla="*/ 2147483647 w 218"/>
              <a:gd name="T3" fmla="*/ 2147483647 h 606"/>
              <a:gd name="T4" fmla="*/ 2147483647 w 218"/>
              <a:gd name="T5" fmla="*/ 2147483647 h 606"/>
              <a:gd name="T6" fmla="*/ 0 60000 65536"/>
              <a:gd name="T7" fmla="*/ 0 60000 65536"/>
              <a:gd name="T8" fmla="*/ 0 60000 65536"/>
              <a:gd name="T9" fmla="*/ 0 w 218"/>
              <a:gd name="T10" fmla="*/ 0 h 606"/>
              <a:gd name="T11" fmla="*/ 218 w 218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606">
                <a:moveTo>
                  <a:pt x="0" y="30"/>
                </a:moveTo>
                <a:cubicBezTo>
                  <a:pt x="31" y="41"/>
                  <a:pt x="154" y="0"/>
                  <a:pt x="186" y="96"/>
                </a:cubicBezTo>
                <a:cubicBezTo>
                  <a:pt x="218" y="192"/>
                  <a:pt x="191" y="500"/>
                  <a:pt x="192" y="6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876800" y="2133600"/>
            <a:ext cx="2057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sz="2400">
              <a:solidFill>
                <a:schemeClr val="tx2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Process P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876800" y="2133600"/>
            <a:ext cx="20574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Capabilty c,d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10200" y="3429000"/>
            <a:ext cx="2057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sz="2400">
              <a:solidFill>
                <a:schemeClr val="tx2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Process Q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019800" y="4724400"/>
            <a:ext cx="2057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sz="2400">
              <a:solidFill>
                <a:schemeClr val="tx2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Process R</a:t>
            </a:r>
          </a:p>
        </p:txBody>
      </p:sp>
      <p:sp>
        <p:nvSpPr>
          <p:cNvPr id="14351" name="Freeform 15"/>
          <p:cNvSpPr>
            <a:spLocks/>
          </p:cNvSpPr>
          <p:nvPr/>
        </p:nvSpPr>
        <p:spPr bwMode="auto">
          <a:xfrm>
            <a:off x="6934200" y="2466975"/>
            <a:ext cx="346075" cy="962025"/>
          </a:xfrm>
          <a:custGeom>
            <a:avLst/>
            <a:gdLst>
              <a:gd name="T0" fmla="*/ 0 w 218"/>
              <a:gd name="T1" fmla="*/ 2147483647 h 606"/>
              <a:gd name="T2" fmla="*/ 2147483647 w 218"/>
              <a:gd name="T3" fmla="*/ 2147483647 h 606"/>
              <a:gd name="T4" fmla="*/ 2147483647 w 218"/>
              <a:gd name="T5" fmla="*/ 2147483647 h 606"/>
              <a:gd name="T6" fmla="*/ 0 60000 65536"/>
              <a:gd name="T7" fmla="*/ 0 60000 65536"/>
              <a:gd name="T8" fmla="*/ 0 60000 65536"/>
              <a:gd name="T9" fmla="*/ 0 w 218"/>
              <a:gd name="T10" fmla="*/ 0 h 606"/>
              <a:gd name="T11" fmla="*/ 218 w 218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606">
                <a:moveTo>
                  <a:pt x="0" y="30"/>
                </a:moveTo>
                <a:cubicBezTo>
                  <a:pt x="31" y="41"/>
                  <a:pt x="154" y="0"/>
                  <a:pt x="186" y="96"/>
                </a:cubicBezTo>
                <a:cubicBezTo>
                  <a:pt x="218" y="192"/>
                  <a:pt x="191" y="500"/>
                  <a:pt x="192" y="6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52" name="Freeform 16"/>
          <p:cNvSpPr>
            <a:spLocks/>
          </p:cNvSpPr>
          <p:nvPr/>
        </p:nvSpPr>
        <p:spPr bwMode="auto">
          <a:xfrm>
            <a:off x="7467600" y="3762375"/>
            <a:ext cx="346075" cy="962025"/>
          </a:xfrm>
          <a:custGeom>
            <a:avLst/>
            <a:gdLst>
              <a:gd name="T0" fmla="*/ 0 w 218"/>
              <a:gd name="T1" fmla="*/ 2147483647 h 606"/>
              <a:gd name="T2" fmla="*/ 2147483647 w 218"/>
              <a:gd name="T3" fmla="*/ 2147483647 h 606"/>
              <a:gd name="T4" fmla="*/ 2147483647 w 218"/>
              <a:gd name="T5" fmla="*/ 2147483647 h 606"/>
              <a:gd name="T6" fmla="*/ 0 60000 65536"/>
              <a:gd name="T7" fmla="*/ 0 60000 65536"/>
              <a:gd name="T8" fmla="*/ 0 60000 65536"/>
              <a:gd name="T9" fmla="*/ 0 w 218"/>
              <a:gd name="T10" fmla="*/ 0 h 606"/>
              <a:gd name="T11" fmla="*/ 218 w 218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606">
                <a:moveTo>
                  <a:pt x="0" y="30"/>
                </a:moveTo>
                <a:cubicBezTo>
                  <a:pt x="31" y="41"/>
                  <a:pt x="154" y="0"/>
                  <a:pt x="186" y="96"/>
                </a:cubicBezTo>
                <a:cubicBezTo>
                  <a:pt x="218" y="192"/>
                  <a:pt x="191" y="500"/>
                  <a:pt x="192" y="6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6019800" y="4724400"/>
            <a:ext cx="20574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Capabilty c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5410200" y="3429000"/>
            <a:ext cx="20574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Capabilty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1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F4E9A4"/>
      </a:accent1>
      <a:accent2>
        <a:srgbClr val="B2B2B2"/>
      </a:accent2>
      <a:accent3>
        <a:srgbClr val="FFFFFF"/>
      </a:accent3>
      <a:accent4>
        <a:srgbClr val="353A77"/>
      </a:accent4>
      <a:accent5>
        <a:srgbClr val="F8F2CF"/>
      </a:accent5>
      <a:accent6>
        <a:srgbClr val="A1A1A1"/>
      </a:accent6>
      <a:hlink>
        <a:srgbClr val="0E00C4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9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AFE9DF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D4F2EC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10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AFE9DF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D4F2EC"/>
        </a:accent5>
        <a:accent6>
          <a:srgbClr val="A1A1A1"/>
        </a:accent6>
        <a:hlink>
          <a:srgbClr val="0E00C4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11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A0F8F8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CDFBFB"/>
        </a:accent5>
        <a:accent6>
          <a:srgbClr val="A1A1A1"/>
        </a:accent6>
        <a:hlink>
          <a:srgbClr val="0E00C4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1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F4E9A4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8F2CF"/>
        </a:accent5>
        <a:accent6>
          <a:srgbClr val="A1A1A1"/>
        </a:accent6>
        <a:hlink>
          <a:srgbClr val="0E00C4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ueprint">
  <a:themeElements>
    <a:clrScheme name="Blueprint 1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F4E9A4"/>
      </a:accent1>
      <a:accent2>
        <a:srgbClr val="B2B2B2"/>
      </a:accent2>
      <a:accent3>
        <a:srgbClr val="FFFFFF"/>
      </a:accent3>
      <a:accent4>
        <a:srgbClr val="353A77"/>
      </a:accent4>
      <a:accent5>
        <a:srgbClr val="F8F2CF"/>
      </a:accent5>
      <a:accent6>
        <a:srgbClr val="A1A1A1"/>
      </a:accent6>
      <a:hlink>
        <a:srgbClr val="0E00C4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9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AFE9DF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D4F2EC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10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AFE9DF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D4F2EC"/>
        </a:accent5>
        <a:accent6>
          <a:srgbClr val="A1A1A1"/>
        </a:accent6>
        <a:hlink>
          <a:srgbClr val="0E00C4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11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A0F8F8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CDFBFB"/>
        </a:accent5>
        <a:accent6>
          <a:srgbClr val="A1A1A1"/>
        </a:accent6>
        <a:hlink>
          <a:srgbClr val="0E00C4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1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F4E9A4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8F2CF"/>
        </a:accent5>
        <a:accent6>
          <a:srgbClr val="A1A1A1"/>
        </a:accent6>
        <a:hlink>
          <a:srgbClr val="0E00C4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34507</TotalTime>
  <Words>3937</Words>
  <Application>Microsoft Office PowerPoint</Application>
  <PresentationFormat>On-screen Show (4:3)</PresentationFormat>
  <Paragraphs>838</Paragraphs>
  <Slides>75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Blueprint</vt:lpstr>
      <vt:lpstr>Default Design</vt:lpstr>
      <vt:lpstr>1_Blueprint</vt:lpstr>
      <vt:lpstr>Access Control and  Operating System Security </vt:lpstr>
      <vt:lpstr>Lecture goal: Cover background and concepts used in Android security model </vt:lpstr>
      <vt:lpstr>Outline         </vt:lpstr>
      <vt:lpstr>Access control </vt:lpstr>
      <vt:lpstr>Access control matrix    [Lampson]</vt:lpstr>
      <vt:lpstr>Two implementation concepts</vt:lpstr>
      <vt:lpstr>Capabilities</vt:lpstr>
      <vt:lpstr>ACL vs Capabilities</vt:lpstr>
      <vt:lpstr>ACL vs Capabilities</vt:lpstr>
      <vt:lpstr>ACL vs Capabilities</vt:lpstr>
      <vt:lpstr>Roles  (also called Groups)</vt:lpstr>
      <vt:lpstr>Role-Based Access Control</vt:lpstr>
      <vt:lpstr>Multi-Level Security (MLS) Concepts</vt:lpstr>
      <vt:lpstr>Military security policy</vt:lpstr>
      <vt:lpstr>Military security policy</vt:lpstr>
      <vt:lpstr>Commercial version </vt:lpstr>
      <vt:lpstr>Bell-LaPadula Confidentiality Model</vt:lpstr>
      <vt:lpstr>Picture: Confidentiality </vt:lpstr>
      <vt:lpstr>Biba Integrity Model</vt:lpstr>
      <vt:lpstr>Picture: Integrity </vt:lpstr>
      <vt:lpstr>Other policy concepts</vt:lpstr>
      <vt:lpstr>Example OS Mechanisms</vt:lpstr>
      <vt:lpstr>Multics</vt:lpstr>
      <vt:lpstr>Multics time period</vt:lpstr>
      <vt:lpstr>Multics Innovations</vt:lpstr>
      <vt:lpstr>Multics Access Model</vt:lpstr>
      <vt:lpstr>Multics process</vt:lpstr>
      <vt:lpstr>Amoeba</vt:lpstr>
      <vt:lpstr>Capabilities</vt:lpstr>
      <vt:lpstr>Unix file security</vt:lpstr>
      <vt:lpstr>Question</vt:lpstr>
      <vt:lpstr>Effective user id (EUID)</vt:lpstr>
      <vt:lpstr>Process Operations and IDs</vt:lpstr>
      <vt:lpstr>Setid bits on executable Unix file</vt:lpstr>
      <vt:lpstr>Example</vt:lpstr>
      <vt:lpstr>Setuid programming</vt:lpstr>
      <vt:lpstr>Unix summary</vt:lpstr>
      <vt:lpstr>Access control in Windows (NTFS)</vt:lpstr>
      <vt:lpstr>Sample permission options</vt:lpstr>
      <vt:lpstr>Permission Inheritance</vt:lpstr>
      <vt:lpstr>Tokens</vt:lpstr>
      <vt:lpstr>Security Descriptor</vt:lpstr>
      <vt:lpstr>Example access request</vt:lpstr>
      <vt:lpstr>Impersonation Tokens   (=setuid?)</vt:lpstr>
      <vt:lpstr>SELinux Security Policy Abstractions</vt:lpstr>
      <vt:lpstr>An Analogy</vt:lpstr>
      <vt:lpstr>Components of browser security policy</vt:lpstr>
      <vt:lpstr>Principles of secure design</vt:lpstr>
      <vt:lpstr>Compartmentalization</vt:lpstr>
      <vt:lpstr>  </vt:lpstr>
      <vt:lpstr>Android security resources</vt:lpstr>
      <vt:lpstr>Android</vt:lpstr>
      <vt:lpstr>Slide 53</vt:lpstr>
      <vt:lpstr>Android challenges</vt:lpstr>
      <vt:lpstr>Application development concepts </vt:lpstr>
      <vt:lpstr>Slide 56</vt:lpstr>
      <vt:lpstr>Signing</vt:lpstr>
      <vt:lpstr>Exploit prevention</vt:lpstr>
      <vt:lpstr>dlmalloc (Doug Lea) </vt:lpstr>
      <vt:lpstr>Application sandbox</vt:lpstr>
      <vt:lpstr>Slide 61</vt:lpstr>
      <vt:lpstr>Slide 62</vt:lpstr>
      <vt:lpstr>Android manifest</vt:lpstr>
      <vt:lpstr>Permission categories</vt:lpstr>
      <vt:lpstr>Users are always careful about downloads</vt:lpstr>
      <vt:lpstr>Permission granularity</vt:lpstr>
      <vt:lpstr>Intent Broadcast Permissions</vt:lpstr>
      <vt:lpstr>Summary         </vt:lpstr>
      <vt:lpstr>Slide 69</vt:lpstr>
      <vt:lpstr>Security framework</vt:lpstr>
      <vt:lpstr>Security Failures (in spite of effort)</vt:lpstr>
      <vt:lpstr>Minimize</vt:lpstr>
      <vt:lpstr>Access control model</vt:lpstr>
      <vt:lpstr>Does this material fit?</vt:lpstr>
      <vt:lpstr>Detection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and the Impossibility of Realizable Ideal Functionality</dc:title>
  <dc:subject/>
  <dc:creator>Ante Derek</dc:creator>
  <cp:lastModifiedBy> John Mitchell</cp:lastModifiedBy>
  <cp:revision>7660</cp:revision>
  <cp:lastPrinted>1998-03-10T18:42:22Z</cp:lastPrinted>
  <dcterms:created xsi:type="dcterms:W3CDTF">1997-09-07T20:51:32Z</dcterms:created>
  <dcterms:modified xsi:type="dcterms:W3CDTF">2010-04-08T23:14:14Z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C:\Documents\cs242\notes\web-slides</vt:lpwstr>
  </property>
</Properties>
</file>