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tiff" ContentType="image/tiff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56" r:id="rId2"/>
    <p:sldId id="257" r:id="rId3"/>
    <p:sldId id="259" r:id="rId4"/>
    <p:sldId id="261" r:id="rId5"/>
    <p:sldId id="258" r:id="rId6"/>
    <p:sldId id="262" r:id="rId7"/>
    <p:sldId id="268" r:id="rId8"/>
    <p:sldId id="269" r:id="rId9"/>
    <p:sldId id="306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6" r:id="rId26"/>
    <p:sldId id="287" r:id="rId27"/>
    <p:sldId id="288" r:id="rId28"/>
    <p:sldId id="289" r:id="rId29"/>
    <p:sldId id="290" r:id="rId30"/>
    <p:sldId id="292" r:id="rId31"/>
    <p:sldId id="293" r:id="rId32"/>
    <p:sldId id="294" r:id="rId33"/>
    <p:sldId id="295" r:id="rId34"/>
    <p:sldId id="296" r:id="rId35"/>
    <p:sldId id="301" r:id="rId36"/>
    <p:sldId id="264" r:id="rId37"/>
    <p:sldId id="265" r:id="rId38"/>
    <p:sldId id="298" r:id="rId39"/>
    <p:sldId id="302" r:id="rId40"/>
    <p:sldId id="266" r:id="rId41"/>
    <p:sldId id="299" r:id="rId42"/>
    <p:sldId id="300" r:id="rId43"/>
    <p:sldId id="305" r:id="rId44"/>
    <p:sldId id="307" r:id="rId45"/>
    <p:sldId id="308" r:id="rId46"/>
    <p:sldId id="309" r:id="rId47"/>
    <p:sldId id="310" r:id="rId48"/>
    <p:sldId id="311" r:id="rId49"/>
    <p:sldId id="312" r:id="rId50"/>
    <p:sldId id="313" r:id="rId51"/>
    <p:sldId id="314" r:id="rId5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034" autoAdjust="0"/>
  </p:normalViewPr>
  <p:slideViewPr>
    <p:cSldViewPr snapToGrid="0" snapToObjects="1">
      <p:cViewPr>
        <p:scale>
          <a:sx n="91" d="100"/>
          <a:sy n="91" d="100"/>
        </p:scale>
        <p:origin x="-130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notesMaster" Target="notesMasters/notesMaster1.xml"/><Relationship Id="rId54" Type="http://schemas.openxmlformats.org/officeDocument/2006/relationships/handoutMaster" Target="handoutMasters/handoutMaster1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 w="25400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c:spPr>
          <c:invertIfNegative val="0"/>
          <c:dPt>
            <c:idx val="4"/>
            <c:invertIfNegative val="0"/>
            <c:bubble3D val="0"/>
          </c:dPt>
          <c:cat>
            <c:strRef>
              <c:f>Sheet1!$A$2:$A$6</c:f>
              <c:strCache>
                <c:ptCount val="5"/>
                <c:pt idx="0">
                  <c:v>Instruction Substitution</c:v>
                </c:pt>
                <c:pt idx="1">
                  <c:v>Intra Basic Block Reordering</c:v>
                </c:pt>
                <c:pt idx="2">
                  <c:v>Register Preservation Code Reordering</c:v>
                </c:pt>
                <c:pt idx="3">
                  <c:v>Register Reassignment</c:v>
                </c:pt>
                <c:pt idx="4">
                  <c:v>Total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17.0</c:v>
                </c:pt>
                <c:pt idx="1">
                  <c:v>37.0</c:v>
                </c:pt>
                <c:pt idx="2">
                  <c:v>53.0</c:v>
                </c:pt>
                <c:pt idx="3">
                  <c:v>46.0</c:v>
                </c:pt>
                <c:pt idx="4">
                  <c:v>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 w="25400" cap="flat" cmpd="sng" algn="ctr">
              <a:solidFill>
                <a:schemeClr val="accent2">
                  <a:shade val="50000"/>
                </a:schemeClr>
              </a:solidFill>
              <a:prstDash val="solid"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Instruction Substitution</c:v>
                </c:pt>
                <c:pt idx="1">
                  <c:v>Intra Basic Block Reordering</c:v>
                </c:pt>
                <c:pt idx="2">
                  <c:v>Register Preservation Code Reordering</c:v>
                </c:pt>
                <c:pt idx="3">
                  <c:v>Register Reassignment</c:v>
                </c:pt>
                <c:pt idx="4">
                  <c:v>Total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82.0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76757672"/>
        <c:axId val="2076747928"/>
      </c:barChart>
      <c:catAx>
        <c:axId val="2076757672"/>
        <c:scaling>
          <c:orientation val="minMax"/>
        </c:scaling>
        <c:delete val="0"/>
        <c:axPos val="b"/>
        <c:majorTickMark val="none"/>
        <c:minorTickMark val="none"/>
        <c:tickLblPos val="nextTo"/>
        <c:crossAx val="2076747928"/>
        <c:crosses val="autoZero"/>
        <c:auto val="1"/>
        <c:lblAlgn val="ctr"/>
        <c:lblOffset val="100"/>
        <c:noMultiLvlLbl val="0"/>
      </c:catAx>
      <c:valAx>
        <c:axId val="2076747928"/>
        <c:scaling>
          <c:orientation val="minMax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Modifiable</a:t>
                </a:r>
                <a:r>
                  <a:rPr lang="en-US" baseline="0" dirty="0" smtClean="0"/>
                  <a:t> Gadgets (%)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20767576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25B79-64FE-A444-95A4-0238F583800B}" type="datetimeFigureOut">
              <a:rPr lang="en-US" smtClean="0"/>
              <a:t>6/6/14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E16ED8-5D58-F041-A0CD-F73F68D57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108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937BD6-DFCD-C640-8932-CC227187D3AE}" type="datetimeFigureOut">
              <a:rPr lang="en-US" smtClean="0"/>
              <a:t>6/6/14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91332B-5978-0B40-BDBE-ED501D746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9970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1332B-5978-0B40-BDBE-ED501D7461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1149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0805E-7A89-6846-B255-85EF7A14127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2088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Relevant</a:t>
            </a:r>
            <a:r>
              <a:rPr lang="en-US" baseline="0" dirty="0" smtClean="0"/>
              <a:t> for JOP/ call-preceded ROP (if any gadget is ret, that’s it)</a:t>
            </a:r>
          </a:p>
          <a:p>
            <a:r>
              <a:rPr lang="en-US" baseline="0" dirty="0" smtClean="0"/>
              <a:t>Large dataset using common applications</a:t>
            </a:r>
          </a:p>
          <a:p>
            <a:r>
              <a:rPr lang="en-US" baseline="0" dirty="0" smtClean="0"/>
              <a:t>80K vs. 100M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0805E-7A89-6846-B255-85EF7A14127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341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100K vs. 80K for all the other programs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0805E-7A89-6846-B255-85EF7A14127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1212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0805E-7A89-6846-B255-85EF7A14127D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6527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Extend LBR, or validate</a:t>
            </a:r>
            <a:r>
              <a:rPr lang="en-US" baseline="0" dirty="0" smtClean="0"/>
              <a:t> execution paths. The new mode of LBR might be helpful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0805E-7A89-6846-B255-85EF7A14127D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037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1332B-5978-0B40-BDBE-ED501D7461C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763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DD5D1-D8AC-AF4E-A72A-E2891990CA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4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Define gadgets.</a:t>
            </a:r>
            <a:r>
              <a:rPr lang="en-US" baseline="0" dirty="0" smtClean="0"/>
              <a:t> Attackers can use them, may correspond to intended or unintended instruction sequences. Turing complete! Emphasis on invariants/characteristics.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DD5D1-D8AC-AF4E-A72A-E2891990CAC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56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DD5D1-D8AC-AF4E-A72A-E2891990CAC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657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0805E-7A89-6846-B255-85EF7A14127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52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that this is part of the original code!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0805E-7A89-6846-B255-85EF7A14127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03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After explaining</a:t>
            </a:r>
            <a:r>
              <a:rPr lang="en-US" baseline="0" dirty="0" smtClean="0"/>
              <a:t> wine test, mention that this is where we also measured 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0805E-7A89-6846-B255-85EF7A14127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32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0805E-7A89-6846-B255-85EF7A14127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694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Vasilis Pappas - Columbia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5F14-675E-AC49-B2F4-3A150184A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26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Vasilis Pappas - Columbia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5F14-675E-AC49-B2F4-3A150184A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63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Vasilis Pappas - Columbia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5F14-675E-AC49-B2F4-3A150184A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35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Vasilis Pappas - Columbia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5F14-675E-AC49-B2F4-3A150184A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81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Vasilis Pappas - Columbia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5F14-675E-AC49-B2F4-3A150184A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589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Vasilis Pappas - Columbia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5F14-675E-AC49-B2F4-3A150184A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839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Vasilis Pappas - Columbia University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5F14-675E-AC49-B2F4-3A150184A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939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Vasilis Pappas - Columbia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5F14-675E-AC49-B2F4-3A150184A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513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Vasilis Pappas - Columbia University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5F14-675E-AC49-B2F4-3A150184A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495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Vasilis Pappas - Columbia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5F14-675E-AC49-B2F4-3A150184A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316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Vasilis Pappas - Columbia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5F14-675E-AC49-B2F4-3A150184A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478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6/4/2014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Vasilis Pappas - Columbia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95F14-675E-AC49-B2F4-3A150184A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171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tiff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nsl.cs.columbia.edu/projects/orp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19667"/>
            <a:ext cx="7772400" cy="2880783"/>
          </a:xfrm>
        </p:spPr>
        <p:txBody>
          <a:bodyPr>
            <a:normAutofit/>
          </a:bodyPr>
          <a:lstStyle/>
          <a:p>
            <a:r>
              <a:rPr lang="en-US" dirty="0" smtClean="0"/>
              <a:t>Defending against</a:t>
            </a:r>
            <a:br>
              <a:rPr lang="en-US" dirty="0" smtClean="0"/>
            </a:br>
            <a:r>
              <a:rPr lang="en-US" dirty="0" smtClean="0"/>
              <a:t>Return-Oriented Programming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Vasilis Pappas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Columbia University</a:t>
            </a:r>
          </a:p>
        </p:txBody>
      </p:sp>
    </p:spTree>
    <p:extLst>
      <p:ext uri="{BB962C8B-B14F-4D97-AF65-F5344CB8AC3E}">
        <p14:creationId xmlns:p14="http://schemas.microsoft.com/office/powerpoint/2010/main" val="4151962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Instruction Substitution</a:t>
            </a:r>
          </a:p>
          <a:p>
            <a:endParaRPr lang="en-US" dirty="0" smtClean="0"/>
          </a:p>
          <a:p>
            <a:r>
              <a:rPr lang="en-US" dirty="0" smtClean="0"/>
              <a:t>Instruction Reordering</a:t>
            </a:r>
          </a:p>
          <a:p>
            <a:pPr lvl="1"/>
            <a:r>
              <a:rPr lang="en-US" dirty="0" smtClean="0"/>
              <a:t>Intra Basic Block</a:t>
            </a:r>
          </a:p>
          <a:p>
            <a:pPr lvl="1"/>
            <a:r>
              <a:rPr lang="en-US" dirty="0" smtClean="0"/>
              <a:t>Register Preservation Code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Register Reassignment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Vasilis Pappas - Columbia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6309-7249-A847-8AB5-45F08FBA3B8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66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843103"/>
              </p:ext>
            </p:extLst>
          </p:nvPr>
        </p:nvGraphicFramePr>
        <p:xfrm>
          <a:off x="3429359" y="2352147"/>
          <a:ext cx="911504" cy="370840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455752"/>
                <a:gridCol w="455752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Courier"/>
                        <a:cs typeface="Courier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FF1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ourier"/>
                        <a:cs typeface="Courier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FF1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911237"/>
              </p:ext>
            </p:extLst>
          </p:nvPr>
        </p:nvGraphicFramePr>
        <p:xfrm>
          <a:off x="2517855" y="2352147"/>
          <a:ext cx="911504" cy="370840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455752"/>
                <a:gridCol w="455752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Courier"/>
                        <a:cs typeface="Courier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FF1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ourier"/>
                        <a:cs typeface="Courier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FF1C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 Substitution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Vasilis Pappas - Columbia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6309-7249-A847-8AB5-45F08FBA3B8A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333251"/>
              </p:ext>
            </p:extLst>
          </p:nvPr>
        </p:nvGraphicFramePr>
        <p:xfrm>
          <a:off x="4340863" y="2352147"/>
          <a:ext cx="1367256" cy="370840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455752"/>
                <a:gridCol w="455752"/>
                <a:gridCol w="455752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Courier"/>
                        <a:cs typeface="Courier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FF1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ourier"/>
                        <a:cs typeface="Courier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FF1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ourier"/>
                        <a:cs typeface="Courier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FF1C"/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517855" y="2800731"/>
            <a:ext cx="1605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Courier"/>
                <a:cs typeface="Courier"/>
              </a:rPr>
              <a:t>mov</a:t>
            </a:r>
            <a:r>
              <a:rPr lang="en-US" b="1" dirty="0" smtClean="0">
                <a:latin typeface="Courier"/>
                <a:cs typeface="Courier"/>
              </a:rPr>
              <a:t> al,0x1</a:t>
            </a:r>
            <a:endParaRPr lang="en-US" b="1" dirty="0">
              <a:latin typeface="Courier"/>
              <a:cs typeface="Courier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29359" y="3000351"/>
            <a:ext cx="1605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Courier"/>
                <a:cs typeface="Courier"/>
              </a:rPr>
              <a:t>cmp</a:t>
            </a:r>
            <a:r>
              <a:rPr lang="en-US" b="1" dirty="0" smtClean="0">
                <a:latin typeface="Courier"/>
                <a:cs typeface="Courier"/>
              </a:rPr>
              <a:t> </a:t>
            </a:r>
            <a:r>
              <a:rPr lang="en-US" b="1" dirty="0" err="1" smtClean="0">
                <a:latin typeface="Courier"/>
                <a:cs typeface="Courier"/>
              </a:rPr>
              <a:t>al,bl</a:t>
            </a:r>
            <a:endParaRPr lang="en-US" b="1" dirty="0">
              <a:latin typeface="Courier"/>
              <a:cs typeface="Courier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73449" y="3260264"/>
            <a:ext cx="2669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urier"/>
                <a:cs typeface="Courier"/>
              </a:rPr>
              <a:t>lea </a:t>
            </a:r>
            <a:r>
              <a:rPr lang="en-US" b="1" dirty="0" err="1" smtClean="0">
                <a:latin typeface="Courier"/>
                <a:cs typeface="Courier"/>
              </a:rPr>
              <a:t>eax</a:t>
            </a:r>
            <a:r>
              <a:rPr lang="en-US" b="1" dirty="0" smtClean="0">
                <a:latin typeface="Courier"/>
                <a:cs typeface="Courier"/>
              </a:rPr>
              <a:t>,[ebp-0x80]</a:t>
            </a:r>
            <a:endParaRPr lang="en-US" b="1" dirty="0">
              <a:latin typeface="Courier"/>
              <a:cs typeface="Courier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658422"/>
              </p:ext>
            </p:extLst>
          </p:nvPr>
        </p:nvGraphicFramePr>
        <p:xfrm>
          <a:off x="2973607" y="2352147"/>
          <a:ext cx="911504" cy="370840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455752"/>
                <a:gridCol w="455752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Courier"/>
                        <a:cs typeface="Courier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ourier"/>
                        <a:cs typeface="Courier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784001"/>
              </p:ext>
            </p:extLst>
          </p:nvPr>
        </p:nvGraphicFramePr>
        <p:xfrm>
          <a:off x="3885111" y="2352147"/>
          <a:ext cx="455752" cy="370840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455752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Courier"/>
                        <a:cs typeface="Courier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2973607" y="1647818"/>
            <a:ext cx="2061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urier"/>
                <a:cs typeface="Courier"/>
              </a:rPr>
              <a:t>add [</a:t>
            </a:r>
            <a:r>
              <a:rPr lang="en-US" b="1" dirty="0" err="1" smtClean="0">
                <a:latin typeface="Courier"/>
                <a:cs typeface="Courier"/>
              </a:rPr>
              <a:t>edx</a:t>
            </a:r>
            <a:r>
              <a:rPr lang="en-US" b="1" dirty="0" smtClean="0">
                <a:latin typeface="Courier"/>
                <a:cs typeface="Courier"/>
              </a:rPr>
              <a:t>],</a:t>
            </a:r>
            <a:r>
              <a:rPr lang="en-US" b="1" dirty="0" err="1" smtClean="0">
                <a:latin typeface="Courier"/>
                <a:cs typeface="Courier"/>
              </a:rPr>
              <a:t>edi</a:t>
            </a:r>
            <a:endParaRPr lang="en-US" b="1" dirty="0">
              <a:latin typeface="Courier"/>
              <a:cs typeface="Courier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85111" y="1870106"/>
            <a:ext cx="2061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urier"/>
                <a:cs typeface="Courier"/>
              </a:rPr>
              <a:t>ret</a:t>
            </a:r>
            <a:endParaRPr lang="en-US" b="1" dirty="0">
              <a:latin typeface="Courier"/>
              <a:cs typeface="Courier"/>
            </a:endParaRP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617178"/>
              </p:ext>
            </p:extLst>
          </p:nvPr>
        </p:nvGraphicFramePr>
        <p:xfrm>
          <a:off x="3429359" y="4826554"/>
          <a:ext cx="911504" cy="370840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455752"/>
                <a:gridCol w="455752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Courier"/>
                        <a:cs typeface="Courier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FF1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ourier"/>
                        <a:cs typeface="Courier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FF1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276630"/>
              </p:ext>
            </p:extLst>
          </p:nvPr>
        </p:nvGraphicFramePr>
        <p:xfrm>
          <a:off x="2517855" y="4826554"/>
          <a:ext cx="911504" cy="370840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455752"/>
                <a:gridCol w="455752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Courier"/>
                        <a:cs typeface="Courier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FF1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ourier"/>
                        <a:cs typeface="Courier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FF1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955405"/>
              </p:ext>
            </p:extLst>
          </p:nvPr>
        </p:nvGraphicFramePr>
        <p:xfrm>
          <a:off x="4340863" y="4826554"/>
          <a:ext cx="1367256" cy="370840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487859"/>
                <a:gridCol w="423645"/>
                <a:gridCol w="455752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Courier"/>
                        <a:cs typeface="Courier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FF1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ourier"/>
                        <a:cs typeface="Courier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FF1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ourier"/>
                        <a:cs typeface="Courier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FF1C"/>
                    </a:solidFill>
                  </a:tcPr>
                </a:tc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2517855" y="5275138"/>
            <a:ext cx="1605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Courier"/>
                <a:cs typeface="Courier"/>
              </a:rPr>
              <a:t>mov</a:t>
            </a:r>
            <a:r>
              <a:rPr lang="en-US" b="1" dirty="0" smtClean="0">
                <a:latin typeface="Courier"/>
                <a:cs typeface="Courier"/>
              </a:rPr>
              <a:t> al,0x1</a:t>
            </a:r>
            <a:endParaRPr lang="en-US" b="1" dirty="0">
              <a:latin typeface="Courier"/>
              <a:cs typeface="Courier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29359" y="5470301"/>
            <a:ext cx="1605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Courier"/>
                <a:cs typeface="Courier"/>
              </a:rPr>
              <a:t>cmp</a:t>
            </a:r>
            <a:r>
              <a:rPr lang="en-US" b="1" dirty="0" smtClean="0">
                <a:latin typeface="Courier"/>
                <a:cs typeface="Courier"/>
              </a:rPr>
              <a:t> </a:t>
            </a:r>
            <a:r>
              <a:rPr lang="en-US" b="1" u="sng" dirty="0" err="1">
                <a:latin typeface="Courier"/>
                <a:cs typeface="Courier"/>
              </a:rPr>
              <a:t>b</a:t>
            </a:r>
            <a:r>
              <a:rPr lang="en-US" b="1" u="sng" dirty="0" err="1" smtClean="0">
                <a:latin typeface="Courier"/>
                <a:cs typeface="Courier"/>
              </a:rPr>
              <a:t>l</a:t>
            </a:r>
            <a:r>
              <a:rPr lang="en-US" b="1" dirty="0" err="1" smtClean="0">
                <a:latin typeface="Courier"/>
                <a:cs typeface="Courier"/>
              </a:rPr>
              <a:t>,</a:t>
            </a:r>
            <a:r>
              <a:rPr lang="en-US" b="1" u="sng" dirty="0" err="1" smtClean="0">
                <a:latin typeface="Courier"/>
                <a:cs typeface="Courier"/>
              </a:rPr>
              <a:t>al</a:t>
            </a:r>
            <a:endParaRPr lang="en-US" b="1" u="sng" dirty="0">
              <a:latin typeface="Courier"/>
              <a:cs typeface="Courier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53388" y="5679666"/>
            <a:ext cx="2669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urier"/>
                <a:cs typeface="Courier"/>
              </a:rPr>
              <a:t>lea </a:t>
            </a:r>
            <a:r>
              <a:rPr lang="en-US" b="1" dirty="0" err="1" smtClean="0">
                <a:latin typeface="Courier"/>
                <a:cs typeface="Courier"/>
              </a:rPr>
              <a:t>eax</a:t>
            </a:r>
            <a:r>
              <a:rPr lang="en-US" b="1" dirty="0" smtClean="0">
                <a:latin typeface="Courier"/>
                <a:cs typeface="Courier"/>
              </a:rPr>
              <a:t>,[ebp-0x80]</a:t>
            </a:r>
            <a:endParaRPr lang="en-US" b="1" dirty="0">
              <a:latin typeface="Courier"/>
              <a:cs typeface="Courier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73607" y="4086169"/>
            <a:ext cx="2061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urier"/>
                <a:cs typeface="Courier"/>
              </a:rPr>
              <a:t>add [</a:t>
            </a:r>
            <a:r>
              <a:rPr lang="en-US" b="1" u="sng" dirty="0" err="1" smtClean="0">
                <a:latin typeface="Courier"/>
                <a:cs typeface="Courier"/>
              </a:rPr>
              <a:t>eax</a:t>
            </a:r>
            <a:r>
              <a:rPr lang="en-US" b="1" dirty="0" smtClean="0">
                <a:latin typeface="Courier"/>
                <a:cs typeface="Courier"/>
              </a:rPr>
              <a:t>],</a:t>
            </a:r>
            <a:r>
              <a:rPr lang="en-US" b="1" dirty="0" err="1" smtClean="0">
                <a:latin typeface="Courier"/>
                <a:cs typeface="Courier"/>
              </a:rPr>
              <a:t>edi</a:t>
            </a:r>
            <a:endParaRPr lang="en-US" b="1" dirty="0">
              <a:latin typeface="Courier"/>
              <a:cs typeface="Courier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85111" y="4353659"/>
            <a:ext cx="3404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err="1" smtClean="0">
                <a:latin typeface="Courier"/>
                <a:cs typeface="Courier"/>
              </a:rPr>
              <a:t>fmul</a:t>
            </a:r>
            <a:r>
              <a:rPr lang="en-US" b="1" u="sng" dirty="0" smtClean="0">
                <a:latin typeface="Courier"/>
                <a:cs typeface="Courier"/>
              </a:rPr>
              <a:t> [ebp+0x68508045]</a:t>
            </a:r>
            <a:endParaRPr lang="en-US" b="1" u="sng" dirty="0">
              <a:latin typeface="Courier"/>
              <a:cs typeface="Courier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13780"/>
              </p:ext>
            </p:extLst>
          </p:nvPr>
        </p:nvGraphicFramePr>
        <p:xfrm>
          <a:off x="2517855" y="2352147"/>
          <a:ext cx="4101768" cy="370840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455752"/>
                <a:gridCol w="455752"/>
                <a:gridCol w="455752"/>
                <a:gridCol w="455752"/>
                <a:gridCol w="455752"/>
                <a:gridCol w="455752"/>
                <a:gridCol w="455752"/>
                <a:gridCol w="455752"/>
                <a:gridCol w="45575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urier"/>
                          <a:cs typeface="Courier"/>
                        </a:rPr>
                        <a:t>B0</a:t>
                      </a:r>
                      <a:endParaRPr lang="en-US" b="1" dirty="0">
                        <a:latin typeface="Courier"/>
                        <a:cs typeface="Courier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urier"/>
                          <a:cs typeface="Courier"/>
                        </a:rPr>
                        <a:t>01</a:t>
                      </a:r>
                      <a:endParaRPr lang="en-US" b="1" dirty="0">
                        <a:latin typeface="Courier"/>
                        <a:cs typeface="Courier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urier"/>
                          <a:cs typeface="Courier"/>
                        </a:rPr>
                        <a:t>3A</a:t>
                      </a:r>
                      <a:endParaRPr lang="en-US" b="1" dirty="0">
                        <a:latin typeface="Courier"/>
                        <a:cs typeface="Courier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urier"/>
                          <a:cs typeface="Courier"/>
                        </a:rPr>
                        <a:t>C3</a:t>
                      </a:r>
                      <a:endParaRPr lang="en-US" b="1" dirty="0">
                        <a:latin typeface="Courier"/>
                        <a:cs typeface="Courier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urier"/>
                          <a:cs typeface="Courier"/>
                        </a:rPr>
                        <a:t>8D</a:t>
                      </a:r>
                      <a:endParaRPr lang="en-US" b="1" dirty="0">
                        <a:latin typeface="Courier"/>
                        <a:cs typeface="Courier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urier"/>
                          <a:cs typeface="Courier"/>
                        </a:rPr>
                        <a:t>45</a:t>
                      </a:r>
                      <a:endParaRPr lang="en-US" b="1" dirty="0">
                        <a:latin typeface="Courier"/>
                        <a:cs typeface="Courier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urier"/>
                          <a:cs typeface="Courier"/>
                        </a:rPr>
                        <a:t>80</a:t>
                      </a:r>
                      <a:endParaRPr lang="en-US" b="1" dirty="0">
                        <a:latin typeface="Courier"/>
                        <a:cs typeface="Courier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urier"/>
                          <a:cs typeface="Courier"/>
                        </a:rPr>
                        <a:t>50</a:t>
                      </a:r>
                      <a:endParaRPr lang="en-US" b="1" dirty="0">
                        <a:latin typeface="Courier"/>
                        <a:cs typeface="Courier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urier"/>
                          <a:cs typeface="Courier"/>
                        </a:rPr>
                        <a:t>68</a:t>
                      </a:r>
                      <a:endParaRPr lang="en-US" b="1" dirty="0">
                        <a:latin typeface="Courier"/>
                        <a:cs typeface="Courier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704199"/>
              </p:ext>
            </p:extLst>
          </p:nvPr>
        </p:nvGraphicFramePr>
        <p:xfrm>
          <a:off x="3885111" y="4826554"/>
          <a:ext cx="2734512" cy="370840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455752"/>
                <a:gridCol w="455752"/>
                <a:gridCol w="455752"/>
                <a:gridCol w="455752"/>
                <a:gridCol w="455752"/>
                <a:gridCol w="455752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cxnSp>
        <p:nvCxnSpPr>
          <p:cNvPr id="39" name="Straight Connector 38"/>
          <p:cNvCxnSpPr/>
          <p:nvPr/>
        </p:nvCxnSpPr>
        <p:spPr>
          <a:xfrm>
            <a:off x="457200" y="3901503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266610"/>
              </p:ext>
            </p:extLst>
          </p:nvPr>
        </p:nvGraphicFramePr>
        <p:xfrm>
          <a:off x="2973607" y="4826554"/>
          <a:ext cx="911504" cy="370840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455752"/>
                <a:gridCol w="455752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Courier"/>
                        <a:cs typeface="Courier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Courier"/>
                        <a:cs typeface="Courier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7785495"/>
              </p:ext>
            </p:extLst>
          </p:nvPr>
        </p:nvGraphicFramePr>
        <p:xfrm>
          <a:off x="2517855" y="4826554"/>
          <a:ext cx="4101768" cy="370840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455752"/>
                <a:gridCol w="455752"/>
                <a:gridCol w="455752"/>
                <a:gridCol w="455752"/>
                <a:gridCol w="455752"/>
                <a:gridCol w="455752"/>
                <a:gridCol w="455752"/>
                <a:gridCol w="455752"/>
                <a:gridCol w="45575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urier"/>
                          <a:cs typeface="Courier"/>
                        </a:rPr>
                        <a:t>B0</a:t>
                      </a:r>
                      <a:endParaRPr lang="en-US" b="1" dirty="0">
                        <a:latin typeface="Courier"/>
                        <a:cs typeface="Courier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urier"/>
                          <a:cs typeface="Courier"/>
                        </a:rPr>
                        <a:t>01</a:t>
                      </a:r>
                      <a:endParaRPr lang="en-US" b="1" dirty="0">
                        <a:latin typeface="Courier"/>
                        <a:cs typeface="Courier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u="sng" dirty="0" smtClean="0">
                          <a:latin typeface="Courier"/>
                          <a:cs typeface="Courier"/>
                        </a:rPr>
                        <a:t>38</a:t>
                      </a:r>
                      <a:endParaRPr lang="en-US" b="1" u="sng" dirty="0">
                        <a:latin typeface="Courier"/>
                        <a:cs typeface="Courier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u="sng" dirty="0" smtClean="0">
                          <a:latin typeface="Courier"/>
                          <a:cs typeface="Courier"/>
                        </a:rPr>
                        <a:t>D8</a:t>
                      </a:r>
                      <a:endParaRPr lang="en-US" b="1" u="sng" dirty="0">
                        <a:latin typeface="Courier"/>
                        <a:cs typeface="Courier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urier"/>
                          <a:cs typeface="Courier"/>
                        </a:rPr>
                        <a:t>8D</a:t>
                      </a:r>
                      <a:endParaRPr lang="en-US" b="1" dirty="0">
                        <a:latin typeface="Courier"/>
                        <a:cs typeface="Courier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urier"/>
                          <a:cs typeface="Courier"/>
                        </a:rPr>
                        <a:t>45</a:t>
                      </a:r>
                      <a:endParaRPr lang="en-US" b="1" dirty="0">
                        <a:latin typeface="Courier"/>
                        <a:cs typeface="Courier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urier"/>
                          <a:cs typeface="Courier"/>
                        </a:rPr>
                        <a:t>80</a:t>
                      </a:r>
                      <a:endParaRPr lang="en-US" b="1" dirty="0">
                        <a:latin typeface="Courier"/>
                        <a:cs typeface="Courier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urier"/>
                          <a:cs typeface="Courier"/>
                        </a:rPr>
                        <a:t>50</a:t>
                      </a:r>
                      <a:endParaRPr lang="en-US" b="1" dirty="0">
                        <a:latin typeface="Courier"/>
                        <a:cs typeface="Courier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urier"/>
                          <a:cs typeface="Courier"/>
                        </a:rPr>
                        <a:t>68</a:t>
                      </a:r>
                      <a:endParaRPr lang="en-US" b="1" dirty="0">
                        <a:latin typeface="Courier"/>
                        <a:cs typeface="Courier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" name="Curved Right Arrow 39"/>
          <p:cNvSpPr/>
          <p:nvPr/>
        </p:nvSpPr>
        <p:spPr>
          <a:xfrm>
            <a:off x="457200" y="2438148"/>
            <a:ext cx="1005613" cy="2836990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59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3" grpId="0"/>
      <p:bldP spid="36" grpId="0"/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roup 153"/>
          <p:cNvGrpSpPr/>
          <p:nvPr/>
        </p:nvGrpSpPr>
        <p:grpSpPr>
          <a:xfrm>
            <a:off x="2443864" y="2316348"/>
            <a:ext cx="1136877" cy="738664"/>
            <a:chOff x="2431513" y="2330015"/>
            <a:chExt cx="1136877" cy="738664"/>
          </a:xfrm>
        </p:grpSpPr>
        <p:sp>
          <p:nvSpPr>
            <p:cNvPr id="152" name="TextBox 151"/>
            <p:cNvSpPr txBox="1"/>
            <p:nvPr/>
          </p:nvSpPr>
          <p:spPr>
            <a:xfrm>
              <a:off x="2833722" y="2330015"/>
              <a:ext cx="734668" cy="369332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ourier"/>
                  <a:cs typeface="Courier"/>
                </a:rPr>
                <a:t>     </a:t>
              </a:r>
              <a:endParaRPr lang="en-US" dirty="0">
                <a:latin typeface="Courier"/>
                <a:cs typeface="Courier"/>
              </a:endParaRP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2431513" y="2699347"/>
              <a:ext cx="734668" cy="369332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ourier"/>
                  <a:cs typeface="Courier"/>
                </a:rPr>
                <a:t>     </a:t>
              </a:r>
              <a:endParaRPr lang="en-US" dirty="0">
                <a:latin typeface="Courier"/>
                <a:cs typeface="Courier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 </a:t>
            </a:r>
            <a:r>
              <a:rPr lang="en-US" dirty="0" smtClean="0"/>
              <a:t>Reordering (Intra BBL)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Vasilis Pappas - Columbia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6309-7249-A847-8AB5-45F08FBA3B8A}" type="slidenum">
              <a:rPr lang="en-US" smtClean="0"/>
              <a:t>12</a:t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361598" y="1536683"/>
            <a:ext cx="3970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"/>
                <a:cs typeface="Courier"/>
              </a:rPr>
              <a:t>8B 41 10</a:t>
            </a:r>
            <a:r>
              <a:rPr lang="en-US" b="1" dirty="0" smtClean="0">
                <a:latin typeface="Courier"/>
                <a:cs typeface="Courier"/>
              </a:rPr>
              <a:t> </a:t>
            </a:r>
            <a:r>
              <a:rPr lang="en-US" b="1" dirty="0" err="1" smtClean="0">
                <a:latin typeface="Courier"/>
                <a:cs typeface="Courier"/>
              </a:rPr>
              <a:t>mov</a:t>
            </a:r>
            <a:r>
              <a:rPr lang="en-US" b="1" dirty="0" smtClean="0">
                <a:latin typeface="Courier"/>
                <a:cs typeface="Courier"/>
              </a:rPr>
              <a:t> </a:t>
            </a:r>
            <a:r>
              <a:rPr lang="en-US" b="1" dirty="0" err="1" smtClean="0">
                <a:latin typeface="Courier"/>
                <a:cs typeface="Courier"/>
              </a:rPr>
              <a:t>eax</a:t>
            </a:r>
            <a:r>
              <a:rPr lang="en-US" b="1" dirty="0" smtClean="0">
                <a:latin typeface="Courier"/>
                <a:cs typeface="Courier"/>
              </a:rPr>
              <a:t>,[ecx+0x10]</a:t>
            </a:r>
            <a:endParaRPr lang="en-US" b="1" dirty="0">
              <a:latin typeface="Courier"/>
              <a:cs typeface="Courier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361598" y="1919682"/>
            <a:ext cx="2619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F7F7F"/>
                </a:solidFill>
                <a:latin typeface="Courier"/>
                <a:cs typeface="Courier"/>
              </a:rPr>
              <a:t>53</a:t>
            </a:r>
            <a:r>
              <a:rPr lang="en-US" b="1" dirty="0" smtClean="0">
                <a:latin typeface="Courier"/>
                <a:cs typeface="Courier"/>
              </a:rPr>
              <a:t>       push </a:t>
            </a:r>
            <a:r>
              <a:rPr lang="en-US" b="1" dirty="0" err="1" smtClean="0">
                <a:latin typeface="Courier"/>
                <a:cs typeface="Courier"/>
              </a:rPr>
              <a:t>ebx</a:t>
            </a:r>
            <a:endParaRPr lang="en-US" b="1" dirty="0">
              <a:latin typeface="Courier"/>
              <a:cs typeface="Courier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361598" y="2302681"/>
            <a:ext cx="3771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F7F7F"/>
                </a:solidFill>
                <a:latin typeface="Courier"/>
                <a:cs typeface="Courier"/>
              </a:rPr>
              <a:t>8B 59 0C </a:t>
            </a:r>
            <a:r>
              <a:rPr lang="en-US" b="1" dirty="0" err="1" smtClean="0">
                <a:latin typeface="Courier"/>
                <a:cs typeface="Courier"/>
              </a:rPr>
              <a:t>mov</a:t>
            </a:r>
            <a:r>
              <a:rPr lang="en-US" b="1" dirty="0" smtClean="0">
                <a:latin typeface="Courier"/>
                <a:cs typeface="Courier"/>
              </a:rPr>
              <a:t> </a:t>
            </a:r>
            <a:r>
              <a:rPr lang="en-US" b="1" dirty="0" err="1" smtClean="0">
                <a:latin typeface="Courier"/>
                <a:cs typeface="Courier"/>
              </a:rPr>
              <a:t>ebx</a:t>
            </a:r>
            <a:r>
              <a:rPr lang="en-US" b="1" dirty="0" smtClean="0">
                <a:latin typeface="Courier"/>
                <a:cs typeface="Courier"/>
              </a:rPr>
              <a:t>,</a:t>
            </a:r>
            <a:r>
              <a:rPr lang="en-US" b="1" dirty="0">
                <a:latin typeface="Courier"/>
                <a:cs typeface="Courier"/>
              </a:rPr>
              <a:t>[</a:t>
            </a:r>
            <a:r>
              <a:rPr lang="en-US" b="1" dirty="0" smtClean="0">
                <a:latin typeface="Courier"/>
                <a:cs typeface="Courier"/>
              </a:rPr>
              <a:t>ecx+0xC]</a:t>
            </a:r>
            <a:endParaRPr lang="en-US" b="1" dirty="0">
              <a:latin typeface="Courier"/>
              <a:cs typeface="Courier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361598" y="2685680"/>
            <a:ext cx="3076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F7F7F"/>
                </a:solidFill>
                <a:latin typeface="Courier"/>
                <a:cs typeface="Courier"/>
              </a:rPr>
              <a:t>3B C3    </a:t>
            </a:r>
            <a:r>
              <a:rPr lang="en-US" b="1" dirty="0" err="1" smtClean="0">
                <a:latin typeface="Courier"/>
                <a:cs typeface="Courier"/>
              </a:rPr>
              <a:t>cmp</a:t>
            </a:r>
            <a:r>
              <a:rPr lang="en-US" b="1" dirty="0" smtClean="0">
                <a:latin typeface="Courier"/>
                <a:cs typeface="Courier"/>
              </a:rPr>
              <a:t> </a:t>
            </a:r>
            <a:r>
              <a:rPr lang="en-US" b="1" dirty="0" err="1" smtClean="0">
                <a:latin typeface="Courier"/>
                <a:cs typeface="Courier"/>
              </a:rPr>
              <a:t>eax,ebx</a:t>
            </a:r>
            <a:endParaRPr lang="en-US" b="1" dirty="0">
              <a:latin typeface="Courier"/>
              <a:cs typeface="Courier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361598" y="3068679"/>
            <a:ext cx="3811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F7F7F"/>
                </a:solidFill>
                <a:latin typeface="Courier"/>
                <a:cs typeface="Courier"/>
              </a:rPr>
              <a:t>89 41 08 </a:t>
            </a:r>
            <a:r>
              <a:rPr lang="en-US" b="1" dirty="0" err="1" smtClean="0">
                <a:latin typeface="Courier"/>
                <a:cs typeface="Courier"/>
              </a:rPr>
              <a:t>mov</a:t>
            </a:r>
            <a:r>
              <a:rPr lang="en-US" b="1" dirty="0" smtClean="0">
                <a:latin typeface="Courier"/>
                <a:cs typeface="Courier"/>
              </a:rPr>
              <a:t> [ecx+0x8],</a:t>
            </a:r>
            <a:r>
              <a:rPr lang="en-US" b="1" dirty="0" err="1" smtClean="0">
                <a:latin typeface="Courier"/>
                <a:cs typeface="Courier"/>
              </a:rPr>
              <a:t>eax</a:t>
            </a:r>
            <a:endParaRPr lang="en-US" b="1" dirty="0">
              <a:latin typeface="Courier"/>
              <a:cs typeface="Courier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361598" y="3451679"/>
            <a:ext cx="2619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F7F7F"/>
                </a:solidFill>
                <a:latin typeface="Courier"/>
                <a:cs typeface="Courier"/>
              </a:rPr>
              <a:t>7E 4E    </a:t>
            </a:r>
            <a:r>
              <a:rPr lang="en-US" b="1" dirty="0" err="1" smtClean="0">
                <a:latin typeface="Courier"/>
                <a:cs typeface="Courier"/>
              </a:rPr>
              <a:t>jle</a:t>
            </a:r>
            <a:r>
              <a:rPr lang="en-US" b="1" dirty="0" smtClean="0">
                <a:latin typeface="Courier"/>
                <a:cs typeface="Courier"/>
              </a:rPr>
              <a:t> 0x5c</a:t>
            </a:r>
            <a:endParaRPr lang="en-US" b="1" dirty="0">
              <a:latin typeface="Courier"/>
              <a:cs typeface="Courier"/>
            </a:endParaRPr>
          </a:p>
        </p:txBody>
      </p:sp>
      <p:grpSp>
        <p:nvGrpSpPr>
          <p:cNvPr id="174" name="Group 173"/>
          <p:cNvGrpSpPr/>
          <p:nvPr/>
        </p:nvGrpSpPr>
        <p:grpSpPr>
          <a:xfrm>
            <a:off x="2245986" y="2685680"/>
            <a:ext cx="3106599" cy="3265706"/>
            <a:chOff x="2245986" y="2685680"/>
            <a:chExt cx="3106599" cy="3265706"/>
          </a:xfrm>
        </p:grpSpPr>
        <p:sp>
          <p:nvSpPr>
            <p:cNvPr id="155" name="TextBox 154"/>
            <p:cNvSpPr txBox="1"/>
            <p:nvPr/>
          </p:nvSpPr>
          <p:spPr>
            <a:xfrm>
              <a:off x="2361598" y="4738134"/>
              <a:ext cx="26195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Courier"/>
                  <a:cs typeface="Courier"/>
                </a:rPr>
                <a:t>59</a:t>
              </a:r>
              <a:r>
                <a:rPr lang="en-US" b="1" dirty="0" smtClean="0">
                  <a:latin typeface="Courier"/>
                  <a:cs typeface="Courier"/>
                </a:rPr>
                <a:t>       push </a:t>
              </a:r>
              <a:r>
                <a:rPr lang="en-US" b="1" dirty="0" err="1" smtClean="0">
                  <a:latin typeface="Courier"/>
                  <a:cs typeface="Courier"/>
                </a:rPr>
                <a:t>ebx</a:t>
              </a:r>
              <a:endParaRPr lang="en-US" b="1" dirty="0">
                <a:latin typeface="Courier"/>
                <a:cs typeface="Courier"/>
              </a:endParaRP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2361598" y="5123190"/>
              <a:ext cx="28230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Courier"/>
                  <a:cs typeface="Courier"/>
                </a:rPr>
                <a:t>0C 3B    </a:t>
              </a:r>
              <a:r>
                <a:rPr lang="en-US" b="1" dirty="0" smtClean="0">
                  <a:latin typeface="Courier"/>
                  <a:cs typeface="Courier"/>
                </a:rPr>
                <a:t>or al,0x3B</a:t>
              </a:r>
              <a:endParaRPr lang="en-US" b="1" dirty="0">
                <a:latin typeface="Courier"/>
                <a:cs typeface="Courier"/>
              </a:endParaRP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2361598" y="5508246"/>
              <a:ext cx="26195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Courier"/>
                  <a:cs typeface="Courier"/>
                </a:rPr>
                <a:t>C</a:t>
              </a:r>
              <a:r>
                <a:rPr lang="en-US" b="1" dirty="0" smtClean="0">
                  <a:solidFill>
                    <a:srgbClr val="FF0000"/>
                  </a:solidFill>
                  <a:latin typeface="Courier"/>
                  <a:cs typeface="Courier"/>
                </a:rPr>
                <a:t>3</a:t>
              </a:r>
              <a:r>
                <a:rPr lang="en-US" b="1" dirty="0" smtClean="0">
                  <a:latin typeface="Courier"/>
                  <a:cs typeface="Courier"/>
                </a:rPr>
                <a:t>       ret</a:t>
              </a:r>
              <a:endParaRPr lang="en-US" b="1" dirty="0">
                <a:latin typeface="Courier"/>
                <a:cs typeface="Courier"/>
              </a:endParaRPr>
            </a:p>
          </p:txBody>
        </p:sp>
        <p:cxnSp>
          <p:nvCxnSpPr>
            <p:cNvPr id="159" name="Straight Connector 158"/>
            <p:cNvCxnSpPr/>
            <p:nvPr/>
          </p:nvCxnSpPr>
          <p:spPr>
            <a:xfrm flipH="1">
              <a:off x="2245986" y="3055012"/>
              <a:ext cx="419812" cy="157384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>
              <a:off x="3421457" y="2685680"/>
              <a:ext cx="1931128" cy="194317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9" name="Rectangle 168"/>
            <p:cNvSpPr/>
            <p:nvPr/>
          </p:nvSpPr>
          <p:spPr>
            <a:xfrm>
              <a:off x="2245986" y="4628856"/>
              <a:ext cx="3106599" cy="132253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5" name="Group 174"/>
          <p:cNvGrpSpPr/>
          <p:nvPr/>
        </p:nvGrpSpPr>
        <p:grpSpPr>
          <a:xfrm>
            <a:off x="2443864" y="1989601"/>
            <a:ext cx="3964587" cy="3662819"/>
            <a:chOff x="2250730" y="2166347"/>
            <a:chExt cx="3964587" cy="3662819"/>
          </a:xfrm>
        </p:grpSpPr>
        <p:cxnSp>
          <p:nvCxnSpPr>
            <p:cNvPr id="176" name="Straight Arrow Connector 175"/>
            <p:cNvCxnSpPr/>
            <p:nvPr/>
          </p:nvCxnSpPr>
          <p:spPr>
            <a:xfrm flipH="1">
              <a:off x="2250730" y="2166347"/>
              <a:ext cx="990656" cy="204995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Arrow Connector 176"/>
            <p:cNvCxnSpPr/>
            <p:nvPr/>
          </p:nvCxnSpPr>
          <p:spPr>
            <a:xfrm>
              <a:off x="6215317" y="2643126"/>
              <a:ext cx="0" cy="76674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Arrow Connector 177"/>
            <p:cNvCxnSpPr/>
            <p:nvPr/>
          </p:nvCxnSpPr>
          <p:spPr>
            <a:xfrm flipH="1">
              <a:off x="5226642" y="3779207"/>
              <a:ext cx="988675" cy="124352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Arrow Connector 178"/>
            <p:cNvCxnSpPr/>
            <p:nvPr/>
          </p:nvCxnSpPr>
          <p:spPr>
            <a:xfrm flipH="1">
              <a:off x="2858307" y="5392067"/>
              <a:ext cx="2368335" cy="43709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Arrow Connector 179"/>
            <p:cNvCxnSpPr/>
            <p:nvPr/>
          </p:nvCxnSpPr>
          <p:spPr>
            <a:xfrm>
              <a:off x="2250730" y="4585637"/>
              <a:ext cx="607577" cy="124352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Arrow Connector 180"/>
            <p:cNvCxnSpPr/>
            <p:nvPr/>
          </p:nvCxnSpPr>
          <p:spPr>
            <a:xfrm flipH="1">
              <a:off x="2250730" y="3779207"/>
              <a:ext cx="3964587" cy="4370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Arrow Connector 181"/>
            <p:cNvCxnSpPr/>
            <p:nvPr/>
          </p:nvCxnSpPr>
          <p:spPr>
            <a:xfrm>
              <a:off x="3241386" y="2166347"/>
              <a:ext cx="1985256" cy="28563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18796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3213E-6 5.33117E-6 L -0.06425 0.0183 " pathEditMode="relative" ptsTypes="AA">
                                      <p:cBhvr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844E-6 1.40343E-6 L 0.29021 0.03682 " pathEditMode="relative" ptsTypes="AA">
                                      <p:cBhvr>
                                        <p:cTn id="23" dur="2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02952E-6 -6.5308E-7 L 0.22821 0.13177 " pathEditMode="relative" ptsTypes="AA">
                                      <p:cBhvr>
                                        <p:cTn id="2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1424E-6 9.72673E-8 L -0.15961 0.18365 " pathEditMode="relative" ptsTypes="AA">
                                      <p:cBhvr>
                                        <p:cTn id="2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7162E-6 -1.12089E-6 L 0.13025 0.25127 " pathEditMode="relative" ptsTypes="AA">
                                      <p:cBhvr>
                                        <p:cTn id="2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23203E-7 -7.94349E-6 L -0.06652 0.31542 " pathEditMode="relative" ptsTypes="AA">
                                      <p:cBhvr>
                                        <p:cTn id="31" dur="2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0" grpId="0"/>
      <p:bldP spid="41" grpId="0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443863" y="2314021"/>
            <a:ext cx="1142416" cy="1107996"/>
            <a:chOff x="2183052" y="4573052"/>
            <a:chExt cx="1142416" cy="1107996"/>
          </a:xfrm>
        </p:grpSpPr>
        <p:sp>
          <p:nvSpPr>
            <p:cNvPr id="45" name="TextBox 44"/>
            <p:cNvSpPr txBox="1"/>
            <p:nvPr/>
          </p:nvSpPr>
          <p:spPr>
            <a:xfrm>
              <a:off x="2590800" y="4573052"/>
              <a:ext cx="734668" cy="369332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ourier"/>
                  <a:cs typeface="Courier"/>
                </a:rPr>
                <a:t>     </a:t>
              </a:r>
              <a:endParaRPr lang="en-US" dirty="0">
                <a:latin typeface="Courier"/>
                <a:cs typeface="Courier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183052" y="5311716"/>
              <a:ext cx="734668" cy="369332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ourier"/>
                  <a:cs typeface="Courier"/>
                </a:rPr>
                <a:t>     </a:t>
              </a:r>
              <a:endParaRPr lang="en-US" dirty="0">
                <a:latin typeface="Courier"/>
                <a:cs typeface="Courier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183052" y="4942384"/>
              <a:ext cx="1142416" cy="369332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ourier"/>
                  <a:cs typeface="Courier"/>
                </a:rPr>
                <a:t>     </a:t>
              </a:r>
              <a:endParaRPr lang="en-US" dirty="0">
                <a:latin typeface="Courier"/>
                <a:cs typeface="Courier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 </a:t>
            </a:r>
            <a:r>
              <a:rPr lang="en-US" dirty="0" smtClean="0"/>
              <a:t>Reordering (Intra BBL)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Vasilis Pappas - Columbia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6309-7249-A847-8AB5-45F08FBA3B8A}" type="slidenum">
              <a:rPr lang="en-US" smtClean="0"/>
              <a:t>13</a:t>
            </a:fld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361598" y="1536683"/>
            <a:ext cx="3970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"/>
                <a:cs typeface="Courier"/>
              </a:rPr>
              <a:t>8B 41 10</a:t>
            </a:r>
            <a:r>
              <a:rPr lang="en-US" b="1" dirty="0" smtClean="0">
                <a:latin typeface="Courier"/>
                <a:cs typeface="Courier"/>
              </a:rPr>
              <a:t> </a:t>
            </a:r>
            <a:r>
              <a:rPr lang="en-US" b="1" dirty="0" err="1" smtClean="0">
                <a:latin typeface="Courier"/>
                <a:cs typeface="Courier"/>
              </a:rPr>
              <a:t>mov</a:t>
            </a:r>
            <a:r>
              <a:rPr lang="en-US" b="1" dirty="0" smtClean="0">
                <a:latin typeface="Courier"/>
                <a:cs typeface="Courier"/>
              </a:rPr>
              <a:t> </a:t>
            </a:r>
            <a:r>
              <a:rPr lang="en-US" b="1" dirty="0" err="1" smtClean="0">
                <a:latin typeface="Courier"/>
                <a:cs typeface="Courier"/>
              </a:rPr>
              <a:t>eax</a:t>
            </a:r>
            <a:r>
              <a:rPr lang="en-US" b="1" dirty="0" smtClean="0">
                <a:latin typeface="Courier"/>
                <a:cs typeface="Courier"/>
              </a:rPr>
              <a:t>,[ecx+0x10]</a:t>
            </a:r>
            <a:endParaRPr lang="en-US" b="1" dirty="0">
              <a:latin typeface="Courier"/>
              <a:cs typeface="Courier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361598" y="1919682"/>
            <a:ext cx="2619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F7F7F"/>
                </a:solidFill>
                <a:latin typeface="Courier"/>
                <a:cs typeface="Courier"/>
              </a:rPr>
              <a:t>53</a:t>
            </a:r>
            <a:r>
              <a:rPr lang="en-US" b="1" dirty="0" smtClean="0">
                <a:latin typeface="Courier"/>
                <a:cs typeface="Courier"/>
              </a:rPr>
              <a:t>       push </a:t>
            </a:r>
            <a:r>
              <a:rPr lang="en-US" b="1" dirty="0" err="1" smtClean="0">
                <a:latin typeface="Courier"/>
                <a:cs typeface="Courier"/>
              </a:rPr>
              <a:t>ebx</a:t>
            </a:r>
            <a:endParaRPr lang="en-US" b="1" dirty="0">
              <a:latin typeface="Courier"/>
              <a:cs typeface="Courier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361598" y="2302681"/>
            <a:ext cx="3771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F7F7F"/>
                </a:solidFill>
                <a:latin typeface="Courier"/>
                <a:cs typeface="Courier"/>
              </a:rPr>
              <a:t>8B 59 0C </a:t>
            </a:r>
            <a:r>
              <a:rPr lang="en-US" b="1" dirty="0" err="1" smtClean="0">
                <a:latin typeface="Courier"/>
                <a:cs typeface="Courier"/>
              </a:rPr>
              <a:t>mov</a:t>
            </a:r>
            <a:r>
              <a:rPr lang="en-US" b="1" dirty="0" smtClean="0">
                <a:latin typeface="Courier"/>
                <a:cs typeface="Courier"/>
              </a:rPr>
              <a:t> </a:t>
            </a:r>
            <a:r>
              <a:rPr lang="en-US" b="1" dirty="0" err="1" smtClean="0">
                <a:latin typeface="Courier"/>
                <a:cs typeface="Courier"/>
              </a:rPr>
              <a:t>ebx</a:t>
            </a:r>
            <a:r>
              <a:rPr lang="en-US" b="1" dirty="0" smtClean="0">
                <a:latin typeface="Courier"/>
                <a:cs typeface="Courier"/>
              </a:rPr>
              <a:t>,</a:t>
            </a:r>
            <a:r>
              <a:rPr lang="en-US" b="1" dirty="0">
                <a:latin typeface="Courier"/>
                <a:cs typeface="Courier"/>
              </a:rPr>
              <a:t>[</a:t>
            </a:r>
            <a:r>
              <a:rPr lang="en-US" b="1" dirty="0" smtClean="0">
                <a:latin typeface="Courier"/>
                <a:cs typeface="Courier"/>
              </a:rPr>
              <a:t>ecx+0xC]</a:t>
            </a:r>
            <a:endParaRPr lang="en-US" b="1" dirty="0">
              <a:latin typeface="Courier"/>
              <a:cs typeface="Courier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361598" y="2685680"/>
            <a:ext cx="3076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F7F7F"/>
                </a:solidFill>
                <a:latin typeface="Courier"/>
                <a:cs typeface="Courier"/>
              </a:rPr>
              <a:t>3B C3    </a:t>
            </a:r>
            <a:r>
              <a:rPr lang="en-US" b="1" dirty="0" err="1" smtClean="0">
                <a:latin typeface="Courier"/>
                <a:cs typeface="Courier"/>
              </a:rPr>
              <a:t>cmp</a:t>
            </a:r>
            <a:r>
              <a:rPr lang="en-US" b="1" dirty="0" smtClean="0">
                <a:latin typeface="Courier"/>
                <a:cs typeface="Courier"/>
              </a:rPr>
              <a:t> </a:t>
            </a:r>
            <a:r>
              <a:rPr lang="en-US" b="1" dirty="0" err="1" smtClean="0">
                <a:latin typeface="Courier"/>
                <a:cs typeface="Courier"/>
              </a:rPr>
              <a:t>eax,ebx</a:t>
            </a:r>
            <a:endParaRPr lang="en-US" b="1" dirty="0">
              <a:latin typeface="Courier"/>
              <a:cs typeface="Courier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361598" y="3068679"/>
            <a:ext cx="3811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F7F7F"/>
                </a:solidFill>
                <a:latin typeface="Courier"/>
                <a:cs typeface="Courier"/>
              </a:rPr>
              <a:t>89 41 08 </a:t>
            </a:r>
            <a:r>
              <a:rPr lang="en-US" b="1" dirty="0" err="1" smtClean="0">
                <a:latin typeface="Courier"/>
                <a:cs typeface="Courier"/>
              </a:rPr>
              <a:t>mov</a:t>
            </a:r>
            <a:r>
              <a:rPr lang="en-US" b="1" dirty="0" smtClean="0">
                <a:latin typeface="Courier"/>
                <a:cs typeface="Courier"/>
              </a:rPr>
              <a:t> [ecx+0x8],</a:t>
            </a:r>
            <a:r>
              <a:rPr lang="en-US" b="1" dirty="0" err="1" smtClean="0">
                <a:latin typeface="Courier"/>
                <a:cs typeface="Courier"/>
              </a:rPr>
              <a:t>eax</a:t>
            </a:r>
            <a:endParaRPr lang="en-US" b="1" dirty="0">
              <a:latin typeface="Courier"/>
              <a:cs typeface="Courier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361598" y="3451679"/>
            <a:ext cx="2619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F7F7F"/>
                </a:solidFill>
                <a:latin typeface="Courier"/>
                <a:cs typeface="Courier"/>
              </a:rPr>
              <a:t>7E 4E    </a:t>
            </a:r>
            <a:r>
              <a:rPr lang="en-US" b="1" dirty="0" err="1" smtClean="0">
                <a:latin typeface="Courier"/>
                <a:cs typeface="Courier"/>
              </a:rPr>
              <a:t>jle</a:t>
            </a:r>
            <a:r>
              <a:rPr lang="en-US" b="1" dirty="0" smtClean="0">
                <a:latin typeface="Courier"/>
                <a:cs typeface="Courier"/>
              </a:rPr>
              <a:t> 0x5c</a:t>
            </a:r>
            <a:endParaRPr lang="en-US" b="1" dirty="0">
              <a:latin typeface="Courier"/>
              <a:cs typeface="Courier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245987" y="3052685"/>
            <a:ext cx="3773813" cy="2898701"/>
            <a:chOff x="2245987" y="3052685"/>
            <a:chExt cx="3773813" cy="2898701"/>
          </a:xfrm>
        </p:grpSpPr>
        <p:sp>
          <p:nvSpPr>
            <p:cNvPr id="49" name="TextBox 48"/>
            <p:cNvSpPr txBox="1"/>
            <p:nvPr/>
          </p:nvSpPr>
          <p:spPr>
            <a:xfrm>
              <a:off x="2361598" y="4738134"/>
              <a:ext cx="3182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Courier"/>
                  <a:cs typeface="Courier"/>
                </a:rPr>
                <a:t>41</a:t>
              </a:r>
              <a:r>
                <a:rPr lang="en-US" b="1" dirty="0" smtClean="0">
                  <a:latin typeface="Courier"/>
                  <a:cs typeface="Courier"/>
                </a:rPr>
                <a:t>       </a:t>
              </a:r>
              <a:r>
                <a:rPr lang="en-US" b="1" dirty="0" err="1">
                  <a:latin typeface="Courier"/>
                  <a:cs typeface="Courier"/>
                </a:rPr>
                <a:t>i</a:t>
              </a:r>
              <a:r>
                <a:rPr lang="en-US" b="1" dirty="0" err="1" smtClean="0">
                  <a:latin typeface="Courier"/>
                  <a:cs typeface="Courier"/>
                </a:rPr>
                <a:t>nc</a:t>
              </a:r>
              <a:r>
                <a:rPr lang="en-US" b="1" dirty="0" smtClean="0">
                  <a:latin typeface="Courier"/>
                  <a:cs typeface="Courier"/>
                </a:rPr>
                <a:t> </a:t>
              </a:r>
              <a:r>
                <a:rPr lang="en-US" b="1" dirty="0" err="1" smtClean="0">
                  <a:latin typeface="Courier"/>
                  <a:cs typeface="Courier"/>
                </a:rPr>
                <a:t>ecx</a:t>
              </a:r>
              <a:endParaRPr lang="en-US" b="1" dirty="0">
                <a:latin typeface="Courier"/>
                <a:cs typeface="Courier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361599" y="5123190"/>
              <a:ext cx="35576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Courier"/>
                  <a:cs typeface="Courier"/>
                </a:rPr>
                <a:t>10 89 41 08 3B C3</a:t>
              </a:r>
            </a:p>
            <a:p>
              <a:r>
                <a:rPr lang="en-US" b="1" dirty="0" smtClean="0">
                  <a:solidFill>
                    <a:srgbClr val="000000"/>
                  </a:solidFill>
                  <a:latin typeface="Courier"/>
                  <a:cs typeface="Courier"/>
                </a:rPr>
                <a:t> </a:t>
              </a:r>
              <a:r>
                <a:rPr lang="en-US" b="1" dirty="0" err="1" smtClean="0">
                  <a:solidFill>
                    <a:srgbClr val="000000"/>
                  </a:solidFill>
                  <a:latin typeface="Courier"/>
                  <a:cs typeface="Courier"/>
                </a:rPr>
                <a:t>adc</a:t>
              </a:r>
              <a:r>
                <a:rPr lang="en-US" b="1" dirty="0" smtClean="0">
                  <a:solidFill>
                    <a:srgbClr val="000000"/>
                  </a:solidFill>
                  <a:latin typeface="Courier"/>
                  <a:cs typeface="Courier"/>
                </a:rPr>
                <a:t> [ecx-0x3CC4F7BF],cl</a:t>
              </a:r>
              <a:endParaRPr lang="en-US" b="1" dirty="0">
                <a:solidFill>
                  <a:srgbClr val="000000"/>
                </a:solidFill>
                <a:latin typeface="Courier"/>
                <a:cs typeface="Courier"/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3322514" y="3052685"/>
              <a:ext cx="2697286" cy="157617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2245987" y="3422017"/>
              <a:ext cx="344813" cy="120683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53"/>
            <p:cNvSpPr/>
            <p:nvPr/>
          </p:nvSpPr>
          <p:spPr>
            <a:xfrm>
              <a:off x="2245987" y="4628856"/>
              <a:ext cx="3773813" cy="132253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56884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6633E-6 -3.18824E-6 L -2.06633E-6 -0.055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0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07407E-6 L 0.00017 0.1092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46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291E-7 4.53346E-6 L -0.00017 -0.05534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826E-7 4.39917E-8 L -2.77826E-7 0.05742 " pathEditMode="relative" ptsTypes="AA">
                                      <p:cBhvr>
                                        <p:cTn id="13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3.33333E-6 -0.05695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Register Preservation Code Reordering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Vasilis Pappas - Columbia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6309-7249-A847-8AB5-45F08FBA3B8A}" type="slidenum">
              <a:rPr lang="en-US" smtClean="0"/>
              <a:t>14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88606" y="2063920"/>
            <a:ext cx="22510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latin typeface="Courier"/>
                <a:cs typeface="Courier"/>
              </a:rPr>
              <a:t>p</a:t>
            </a:r>
            <a:r>
              <a:rPr lang="en-US" b="1" u="sng" dirty="0" smtClean="0">
                <a:latin typeface="Courier"/>
                <a:cs typeface="Courier"/>
              </a:rPr>
              <a:t>ush </a:t>
            </a:r>
            <a:r>
              <a:rPr lang="en-US" b="1" u="sng" dirty="0" err="1" smtClean="0">
                <a:latin typeface="Courier"/>
                <a:cs typeface="Courier"/>
              </a:rPr>
              <a:t>ebx</a:t>
            </a:r>
            <a:endParaRPr lang="en-US" b="1" u="sng" dirty="0" smtClean="0">
              <a:latin typeface="Courier"/>
              <a:cs typeface="Courier"/>
            </a:endParaRPr>
          </a:p>
          <a:p>
            <a:r>
              <a:rPr lang="en-US" b="1" u="sng" dirty="0">
                <a:latin typeface="Courier"/>
                <a:cs typeface="Courier"/>
              </a:rPr>
              <a:t>p</a:t>
            </a:r>
            <a:r>
              <a:rPr lang="en-US" b="1" u="sng" dirty="0" smtClean="0">
                <a:latin typeface="Courier"/>
                <a:cs typeface="Courier"/>
              </a:rPr>
              <a:t>ush </a:t>
            </a:r>
            <a:r>
              <a:rPr lang="en-US" b="1" u="sng" dirty="0" err="1" smtClean="0">
                <a:latin typeface="Courier"/>
                <a:cs typeface="Courier"/>
              </a:rPr>
              <a:t>esi</a:t>
            </a:r>
            <a:endParaRPr lang="en-US" b="1" u="sng" dirty="0" smtClean="0">
              <a:latin typeface="Courier"/>
              <a:cs typeface="Courier"/>
            </a:endParaRPr>
          </a:p>
          <a:p>
            <a:r>
              <a:rPr lang="en-US" b="1" dirty="0" err="1">
                <a:latin typeface="Courier"/>
                <a:cs typeface="Courier"/>
              </a:rPr>
              <a:t>m</a:t>
            </a:r>
            <a:r>
              <a:rPr lang="en-US" b="1" dirty="0" err="1" smtClean="0">
                <a:latin typeface="Courier"/>
                <a:cs typeface="Courier"/>
              </a:rPr>
              <a:t>ov</a:t>
            </a:r>
            <a:r>
              <a:rPr lang="en-US" b="1" dirty="0" smtClean="0">
                <a:latin typeface="Courier"/>
                <a:cs typeface="Courier"/>
              </a:rPr>
              <a:t>  </a:t>
            </a:r>
            <a:r>
              <a:rPr lang="en-US" b="1" dirty="0" err="1" smtClean="0">
                <a:latin typeface="Courier"/>
                <a:cs typeface="Courier"/>
              </a:rPr>
              <a:t>ebx,ecx</a:t>
            </a:r>
            <a:endParaRPr lang="en-US" b="1" dirty="0" smtClean="0">
              <a:latin typeface="Courier"/>
              <a:cs typeface="Courier"/>
            </a:endParaRPr>
          </a:p>
          <a:p>
            <a:r>
              <a:rPr lang="en-US" b="1" u="sng" dirty="0">
                <a:latin typeface="Courier"/>
                <a:cs typeface="Courier"/>
              </a:rPr>
              <a:t>p</a:t>
            </a:r>
            <a:r>
              <a:rPr lang="en-US" b="1" u="sng" dirty="0" smtClean="0">
                <a:latin typeface="Courier"/>
                <a:cs typeface="Courier"/>
              </a:rPr>
              <a:t>ush </a:t>
            </a:r>
            <a:r>
              <a:rPr lang="en-US" b="1" u="sng" dirty="0" err="1" smtClean="0">
                <a:latin typeface="Courier"/>
                <a:cs typeface="Courier"/>
              </a:rPr>
              <a:t>edi</a:t>
            </a:r>
            <a:endParaRPr lang="en-US" b="1" u="sng" dirty="0" smtClean="0">
              <a:latin typeface="Courier"/>
              <a:cs typeface="Courier"/>
            </a:endParaRPr>
          </a:p>
          <a:p>
            <a:r>
              <a:rPr lang="en-US" b="1" dirty="0" err="1">
                <a:latin typeface="Courier"/>
                <a:cs typeface="Courier"/>
              </a:rPr>
              <a:t>m</a:t>
            </a:r>
            <a:r>
              <a:rPr lang="en-US" b="1" dirty="0" err="1" smtClean="0">
                <a:latin typeface="Courier"/>
                <a:cs typeface="Courier"/>
              </a:rPr>
              <a:t>ov</a:t>
            </a:r>
            <a:r>
              <a:rPr lang="en-US" b="1" dirty="0" smtClean="0">
                <a:latin typeface="Courier"/>
                <a:cs typeface="Courier"/>
              </a:rPr>
              <a:t>  </a:t>
            </a:r>
            <a:r>
              <a:rPr lang="en-US" b="1" dirty="0" err="1" smtClean="0">
                <a:latin typeface="Courier"/>
                <a:cs typeface="Courier"/>
              </a:rPr>
              <a:t>esi,edx</a:t>
            </a:r>
            <a:endParaRPr lang="en-US" b="1" dirty="0" smtClean="0">
              <a:latin typeface="Courier"/>
              <a:cs typeface="Courier"/>
            </a:endParaRPr>
          </a:p>
          <a:p>
            <a:r>
              <a:rPr lang="en-US" b="1" dirty="0">
                <a:latin typeface="Courier"/>
                <a:cs typeface="Courier"/>
              </a:rPr>
              <a:t> </a:t>
            </a:r>
            <a:r>
              <a:rPr lang="en-US" b="1" dirty="0" smtClean="0">
                <a:latin typeface="Courier"/>
                <a:cs typeface="Courier"/>
              </a:rPr>
              <a:t>  .</a:t>
            </a:r>
          </a:p>
          <a:p>
            <a:r>
              <a:rPr lang="en-US" b="1" dirty="0">
                <a:latin typeface="Courier"/>
                <a:cs typeface="Courier"/>
              </a:rPr>
              <a:t> </a:t>
            </a:r>
            <a:r>
              <a:rPr lang="en-US" b="1" dirty="0" smtClean="0">
                <a:latin typeface="Courier"/>
                <a:cs typeface="Courier"/>
              </a:rPr>
              <a:t>  .</a:t>
            </a:r>
          </a:p>
          <a:p>
            <a:r>
              <a:rPr lang="en-US" b="1" dirty="0">
                <a:latin typeface="Courier"/>
                <a:cs typeface="Courier"/>
              </a:rPr>
              <a:t> </a:t>
            </a:r>
            <a:r>
              <a:rPr lang="en-US" b="1" dirty="0" smtClean="0">
                <a:latin typeface="Courier"/>
                <a:cs typeface="Courier"/>
              </a:rPr>
              <a:t>  .</a:t>
            </a:r>
          </a:p>
          <a:p>
            <a:r>
              <a:rPr lang="en-US" b="1" u="sng" dirty="0">
                <a:latin typeface="Courier"/>
                <a:cs typeface="Courier"/>
              </a:rPr>
              <a:t>p</a:t>
            </a:r>
            <a:r>
              <a:rPr lang="en-US" b="1" u="sng" dirty="0" smtClean="0">
                <a:latin typeface="Courier"/>
                <a:cs typeface="Courier"/>
              </a:rPr>
              <a:t>op  </a:t>
            </a:r>
            <a:r>
              <a:rPr lang="en-US" b="1" u="sng" dirty="0" err="1" smtClean="0">
                <a:latin typeface="Courier"/>
                <a:cs typeface="Courier"/>
              </a:rPr>
              <a:t>edi</a:t>
            </a:r>
            <a:endParaRPr lang="en-US" b="1" u="sng" dirty="0" smtClean="0">
              <a:latin typeface="Courier"/>
              <a:cs typeface="Courier"/>
            </a:endParaRPr>
          </a:p>
          <a:p>
            <a:r>
              <a:rPr lang="en-US" b="1" u="sng" dirty="0">
                <a:latin typeface="Courier"/>
                <a:cs typeface="Courier"/>
              </a:rPr>
              <a:t>p</a:t>
            </a:r>
            <a:r>
              <a:rPr lang="en-US" b="1" u="sng" dirty="0" smtClean="0">
                <a:latin typeface="Courier"/>
                <a:cs typeface="Courier"/>
              </a:rPr>
              <a:t>op  </a:t>
            </a:r>
            <a:r>
              <a:rPr lang="en-US" b="1" u="sng" dirty="0" err="1" smtClean="0">
                <a:latin typeface="Courier"/>
                <a:cs typeface="Courier"/>
              </a:rPr>
              <a:t>esi</a:t>
            </a:r>
            <a:endParaRPr lang="en-US" b="1" u="sng" dirty="0" smtClean="0">
              <a:latin typeface="Courier"/>
              <a:cs typeface="Courier"/>
            </a:endParaRPr>
          </a:p>
          <a:p>
            <a:r>
              <a:rPr lang="en-US" b="1" u="sng" dirty="0">
                <a:latin typeface="Courier"/>
                <a:cs typeface="Courier"/>
              </a:rPr>
              <a:t>p</a:t>
            </a:r>
            <a:r>
              <a:rPr lang="en-US" b="1" u="sng" dirty="0" smtClean="0">
                <a:latin typeface="Courier"/>
                <a:cs typeface="Courier"/>
              </a:rPr>
              <a:t>op  </a:t>
            </a:r>
            <a:r>
              <a:rPr lang="en-US" b="1" u="sng" dirty="0" err="1" smtClean="0">
                <a:latin typeface="Courier"/>
                <a:cs typeface="Courier"/>
              </a:rPr>
              <a:t>ebx</a:t>
            </a:r>
            <a:endParaRPr lang="en-US" b="1" u="sng" dirty="0" smtClean="0">
              <a:latin typeface="Courier"/>
              <a:cs typeface="Courier"/>
            </a:endParaRPr>
          </a:p>
          <a:p>
            <a:r>
              <a:rPr lang="en-US" b="1" dirty="0" smtClean="0">
                <a:latin typeface="Courier"/>
                <a:cs typeface="Courier"/>
              </a:rPr>
              <a:t>ret</a:t>
            </a:r>
            <a:endParaRPr lang="en-US" b="1" dirty="0">
              <a:latin typeface="Courier"/>
              <a:cs typeface="Courier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75208" y="4309285"/>
            <a:ext cx="1615591" cy="1170955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2460701" y="2063920"/>
            <a:ext cx="5657925" cy="3416320"/>
            <a:chOff x="2460701" y="2063920"/>
            <a:chExt cx="5657925" cy="3416320"/>
          </a:xfrm>
        </p:grpSpPr>
        <p:sp>
          <p:nvSpPr>
            <p:cNvPr id="32" name="Rectangle 31"/>
            <p:cNvSpPr/>
            <p:nvPr/>
          </p:nvSpPr>
          <p:spPr>
            <a:xfrm>
              <a:off x="5663463" y="4309285"/>
              <a:ext cx="1615591" cy="1170955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2460701" y="2063920"/>
              <a:ext cx="5657925" cy="3416320"/>
              <a:chOff x="2460701" y="2063920"/>
              <a:chExt cx="5657925" cy="3416320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5867578" y="2063920"/>
                <a:ext cx="2251048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>
                    <a:latin typeface="Courier"/>
                    <a:cs typeface="Courier"/>
                  </a:rPr>
                  <a:t>p</a:t>
                </a:r>
                <a:r>
                  <a:rPr lang="en-US" b="1" u="sng" dirty="0" smtClean="0">
                    <a:latin typeface="Courier"/>
                    <a:cs typeface="Courier"/>
                  </a:rPr>
                  <a:t>ush </a:t>
                </a:r>
                <a:r>
                  <a:rPr lang="en-US" b="1" u="sng" dirty="0" err="1" smtClean="0">
                    <a:latin typeface="Courier"/>
                    <a:cs typeface="Courier"/>
                  </a:rPr>
                  <a:t>edi</a:t>
                </a:r>
                <a:endParaRPr lang="en-US" b="1" u="sng" dirty="0" smtClean="0">
                  <a:latin typeface="Courier"/>
                  <a:cs typeface="Courier"/>
                </a:endParaRPr>
              </a:p>
              <a:p>
                <a:r>
                  <a:rPr lang="en-US" b="1" u="sng" dirty="0">
                    <a:latin typeface="Courier"/>
                    <a:cs typeface="Courier"/>
                  </a:rPr>
                  <a:t>p</a:t>
                </a:r>
                <a:r>
                  <a:rPr lang="en-US" b="1" u="sng" dirty="0" smtClean="0">
                    <a:latin typeface="Courier"/>
                    <a:cs typeface="Courier"/>
                  </a:rPr>
                  <a:t>ush </a:t>
                </a:r>
                <a:r>
                  <a:rPr lang="en-US" b="1" u="sng" dirty="0" err="1" smtClean="0">
                    <a:latin typeface="Courier"/>
                    <a:cs typeface="Courier"/>
                  </a:rPr>
                  <a:t>ebx</a:t>
                </a:r>
                <a:endParaRPr lang="en-US" b="1" u="sng" dirty="0" smtClean="0">
                  <a:latin typeface="Courier"/>
                  <a:cs typeface="Courier"/>
                </a:endParaRPr>
              </a:p>
              <a:p>
                <a:r>
                  <a:rPr lang="en-US" b="1" u="sng" dirty="0">
                    <a:latin typeface="Courier"/>
                    <a:cs typeface="Courier"/>
                  </a:rPr>
                  <a:t>push </a:t>
                </a:r>
                <a:r>
                  <a:rPr lang="en-US" b="1" u="sng" dirty="0" err="1" smtClean="0">
                    <a:latin typeface="Courier"/>
                    <a:cs typeface="Courier"/>
                  </a:rPr>
                  <a:t>esi</a:t>
                </a:r>
                <a:endParaRPr lang="en-US" b="1" u="sng" dirty="0" smtClean="0">
                  <a:latin typeface="Courier"/>
                  <a:cs typeface="Courier"/>
                </a:endParaRPr>
              </a:p>
              <a:p>
                <a:r>
                  <a:rPr lang="en-US" b="1" dirty="0" err="1">
                    <a:latin typeface="Courier"/>
                    <a:cs typeface="Courier"/>
                  </a:rPr>
                  <a:t>m</a:t>
                </a:r>
                <a:r>
                  <a:rPr lang="en-US" b="1" dirty="0" err="1" smtClean="0">
                    <a:latin typeface="Courier"/>
                    <a:cs typeface="Courier"/>
                  </a:rPr>
                  <a:t>ov</a:t>
                </a:r>
                <a:r>
                  <a:rPr lang="en-US" b="1" dirty="0" smtClean="0">
                    <a:latin typeface="Courier"/>
                    <a:cs typeface="Courier"/>
                  </a:rPr>
                  <a:t>  </a:t>
                </a:r>
                <a:r>
                  <a:rPr lang="en-US" b="1" dirty="0" err="1" smtClean="0">
                    <a:latin typeface="Courier"/>
                    <a:cs typeface="Courier"/>
                  </a:rPr>
                  <a:t>ebx,ecx</a:t>
                </a:r>
                <a:endParaRPr lang="en-US" b="1" dirty="0" smtClean="0">
                  <a:latin typeface="Courier"/>
                  <a:cs typeface="Courier"/>
                </a:endParaRPr>
              </a:p>
              <a:p>
                <a:r>
                  <a:rPr lang="en-US" b="1" dirty="0" err="1" smtClean="0">
                    <a:latin typeface="Courier"/>
                    <a:cs typeface="Courier"/>
                  </a:rPr>
                  <a:t>mov</a:t>
                </a:r>
                <a:r>
                  <a:rPr lang="en-US" b="1" dirty="0" smtClean="0">
                    <a:latin typeface="Courier"/>
                    <a:cs typeface="Courier"/>
                  </a:rPr>
                  <a:t>  </a:t>
                </a:r>
                <a:r>
                  <a:rPr lang="en-US" b="1" dirty="0" err="1" smtClean="0">
                    <a:latin typeface="Courier"/>
                    <a:cs typeface="Courier"/>
                  </a:rPr>
                  <a:t>esi,edx</a:t>
                </a:r>
                <a:endParaRPr lang="en-US" b="1" dirty="0" smtClean="0">
                  <a:latin typeface="Courier"/>
                  <a:cs typeface="Courier"/>
                </a:endParaRPr>
              </a:p>
              <a:p>
                <a:r>
                  <a:rPr lang="en-US" b="1" dirty="0">
                    <a:latin typeface="Courier"/>
                    <a:cs typeface="Courier"/>
                  </a:rPr>
                  <a:t> </a:t>
                </a:r>
                <a:r>
                  <a:rPr lang="en-US" b="1" dirty="0" smtClean="0">
                    <a:latin typeface="Courier"/>
                    <a:cs typeface="Courier"/>
                  </a:rPr>
                  <a:t>  .</a:t>
                </a:r>
              </a:p>
              <a:p>
                <a:r>
                  <a:rPr lang="en-US" b="1" dirty="0">
                    <a:latin typeface="Courier"/>
                    <a:cs typeface="Courier"/>
                  </a:rPr>
                  <a:t> </a:t>
                </a:r>
                <a:r>
                  <a:rPr lang="en-US" b="1" dirty="0" smtClean="0">
                    <a:latin typeface="Courier"/>
                    <a:cs typeface="Courier"/>
                  </a:rPr>
                  <a:t>  .</a:t>
                </a:r>
              </a:p>
              <a:p>
                <a:r>
                  <a:rPr lang="en-US" b="1" dirty="0">
                    <a:latin typeface="Courier"/>
                    <a:cs typeface="Courier"/>
                  </a:rPr>
                  <a:t> </a:t>
                </a:r>
                <a:r>
                  <a:rPr lang="en-US" b="1" dirty="0" smtClean="0">
                    <a:latin typeface="Courier"/>
                    <a:cs typeface="Courier"/>
                  </a:rPr>
                  <a:t>  .</a:t>
                </a:r>
              </a:p>
              <a:p>
                <a:r>
                  <a:rPr lang="en-US" b="1" u="sng" dirty="0">
                    <a:latin typeface="Courier"/>
                    <a:cs typeface="Courier"/>
                  </a:rPr>
                  <a:t>p</a:t>
                </a:r>
                <a:r>
                  <a:rPr lang="en-US" b="1" u="sng" dirty="0" smtClean="0">
                    <a:latin typeface="Courier"/>
                    <a:cs typeface="Courier"/>
                  </a:rPr>
                  <a:t>op  </a:t>
                </a:r>
                <a:r>
                  <a:rPr lang="en-US" b="1" u="sng" dirty="0" err="1" smtClean="0">
                    <a:latin typeface="Courier"/>
                    <a:cs typeface="Courier"/>
                  </a:rPr>
                  <a:t>esi</a:t>
                </a:r>
                <a:endParaRPr lang="en-US" b="1" u="sng" dirty="0" smtClean="0">
                  <a:latin typeface="Courier"/>
                  <a:cs typeface="Courier"/>
                </a:endParaRPr>
              </a:p>
              <a:p>
                <a:r>
                  <a:rPr lang="en-US" b="1" u="sng" dirty="0">
                    <a:latin typeface="Courier"/>
                    <a:cs typeface="Courier"/>
                  </a:rPr>
                  <a:t>p</a:t>
                </a:r>
                <a:r>
                  <a:rPr lang="en-US" b="1" u="sng" dirty="0" smtClean="0">
                    <a:latin typeface="Courier"/>
                    <a:cs typeface="Courier"/>
                  </a:rPr>
                  <a:t>op  </a:t>
                </a:r>
                <a:r>
                  <a:rPr lang="en-US" b="1" u="sng" dirty="0" err="1" smtClean="0">
                    <a:latin typeface="Courier"/>
                    <a:cs typeface="Courier"/>
                  </a:rPr>
                  <a:t>ebx</a:t>
                </a:r>
                <a:endParaRPr lang="en-US" b="1" u="sng" dirty="0" smtClean="0">
                  <a:latin typeface="Courier"/>
                  <a:cs typeface="Courier"/>
                </a:endParaRPr>
              </a:p>
              <a:p>
                <a:r>
                  <a:rPr lang="en-US" b="1" u="sng" dirty="0">
                    <a:latin typeface="Courier"/>
                    <a:cs typeface="Courier"/>
                  </a:rPr>
                  <a:t>p</a:t>
                </a:r>
                <a:r>
                  <a:rPr lang="en-US" b="1" u="sng" dirty="0" smtClean="0">
                    <a:latin typeface="Courier"/>
                    <a:cs typeface="Courier"/>
                  </a:rPr>
                  <a:t>op  </a:t>
                </a:r>
                <a:r>
                  <a:rPr lang="en-US" b="1" u="sng" dirty="0" err="1" smtClean="0">
                    <a:latin typeface="Courier"/>
                    <a:cs typeface="Courier"/>
                  </a:rPr>
                  <a:t>edi</a:t>
                </a:r>
                <a:endParaRPr lang="en-US" b="1" u="sng" dirty="0" smtClean="0">
                  <a:latin typeface="Courier"/>
                  <a:cs typeface="Courier"/>
                </a:endParaRPr>
              </a:p>
              <a:p>
                <a:r>
                  <a:rPr lang="en-US" b="1" dirty="0" smtClean="0">
                    <a:latin typeface="Courier"/>
                    <a:cs typeface="Courier"/>
                  </a:rPr>
                  <a:t>ret</a:t>
                </a:r>
                <a:endParaRPr lang="en-US" b="1" dirty="0">
                  <a:latin typeface="Courier"/>
                  <a:cs typeface="Courier"/>
                </a:endParaRPr>
              </a:p>
            </p:txBody>
          </p:sp>
          <p:cxnSp>
            <p:nvCxnSpPr>
              <p:cNvPr id="10" name="Straight Arrow Connector 9"/>
              <p:cNvCxnSpPr/>
              <p:nvPr/>
            </p:nvCxnSpPr>
            <p:spPr>
              <a:xfrm>
                <a:off x="2460701" y="4468048"/>
                <a:ext cx="3406877" cy="58969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flipV="1">
                <a:off x="2460701" y="4468048"/>
                <a:ext cx="3406877" cy="28350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flipV="1">
                <a:off x="2460701" y="4751554"/>
                <a:ext cx="3406877" cy="30618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>
                <a:off x="2460701" y="2295702"/>
                <a:ext cx="3406877" cy="25584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>
                <a:off x="2460701" y="2551550"/>
                <a:ext cx="3406877" cy="27216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>
                <a:off x="2925626" y="2823716"/>
                <a:ext cx="2941952" cy="25584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 flipV="1">
                <a:off x="2590800" y="2295702"/>
                <a:ext cx="3276778" cy="80018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TextBox 2"/>
          <p:cNvSpPr txBox="1"/>
          <p:nvPr/>
        </p:nvSpPr>
        <p:spPr>
          <a:xfrm rot="16200000">
            <a:off x="282980" y="2639050"/>
            <a:ext cx="789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Prolog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297678" y="4710811"/>
            <a:ext cx="754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Epilog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303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Register reassignment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Vasilis Pappas - Columbia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6309-7249-A847-8AB5-45F08FBA3B8A}" type="slidenum">
              <a:rPr lang="en-US" smtClean="0"/>
              <a:t>15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4063252" y="3053835"/>
            <a:ext cx="5845" cy="2206272"/>
          </a:xfrm>
          <a:prstGeom prst="line">
            <a:avLst/>
          </a:prstGeom>
          <a:ln>
            <a:solidFill>
              <a:srgbClr val="3366FF"/>
            </a:solidFill>
            <a:headEnd type="oval" w="lg" len="lg"/>
            <a:tailEnd type="oval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54" name="Group 53"/>
          <p:cNvGrpSpPr/>
          <p:nvPr/>
        </p:nvGrpSpPr>
        <p:grpSpPr>
          <a:xfrm>
            <a:off x="3736954" y="1697896"/>
            <a:ext cx="1202358" cy="371172"/>
            <a:chOff x="4093302" y="1695589"/>
            <a:chExt cx="1202358" cy="371172"/>
          </a:xfrm>
        </p:grpSpPr>
        <p:sp>
          <p:nvSpPr>
            <p:cNvPr id="23" name="TextBox 22"/>
            <p:cNvSpPr txBox="1"/>
            <p:nvPr/>
          </p:nvSpPr>
          <p:spPr>
            <a:xfrm>
              <a:off x="4093302" y="1697429"/>
              <a:ext cx="6002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rgbClr val="3366FF"/>
                  </a:solidFill>
                  <a:latin typeface="Courier"/>
                  <a:cs typeface="Courier"/>
                </a:rPr>
                <a:t>eax</a:t>
              </a:r>
              <a:endParaRPr lang="en-US" b="1" dirty="0">
                <a:solidFill>
                  <a:srgbClr val="3366FF"/>
                </a:solidFill>
                <a:latin typeface="Courier"/>
                <a:cs typeface="Courier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695428" y="1695589"/>
              <a:ext cx="6002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rgbClr val="008000"/>
                  </a:solidFill>
                  <a:latin typeface="Courier"/>
                  <a:cs typeface="Courier"/>
                </a:rPr>
                <a:t>edi</a:t>
              </a:r>
              <a:endParaRPr lang="en-US" b="1" dirty="0">
                <a:solidFill>
                  <a:srgbClr val="008000"/>
                </a:solidFill>
                <a:latin typeface="Courier"/>
                <a:cs typeface="Courier"/>
              </a:endParaRPr>
            </a:p>
          </p:txBody>
        </p:sp>
      </p:grpSp>
      <p:cxnSp>
        <p:nvCxnSpPr>
          <p:cNvPr id="25" name="Straight Connector 24"/>
          <p:cNvCxnSpPr/>
          <p:nvPr/>
        </p:nvCxnSpPr>
        <p:spPr>
          <a:xfrm>
            <a:off x="4639196" y="2724950"/>
            <a:ext cx="16828" cy="2230357"/>
          </a:xfrm>
          <a:prstGeom prst="line">
            <a:avLst/>
          </a:prstGeom>
          <a:ln>
            <a:solidFill>
              <a:srgbClr val="008000"/>
            </a:solidFill>
            <a:headEnd type="oval" w="lg" len="lg"/>
            <a:tailEnd type="oval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4" idx="2"/>
          </p:cNvCxnSpPr>
          <p:nvPr/>
        </p:nvCxnSpPr>
        <p:spPr>
          <a:xfrm>
            <a:off x="4639196" y="2067228"/>
            <a:ext cx="0" cy="413041"/>
          </a:xfrm>
          <a:prstGeom prst="line">
            <a:avLst/>
          </a:prstGeom>
          <a:ln>
            <a:solidFill>
              <a:srgbClr val="008000"/>
            </a:solidFill>
            <a:headEnd type="none" w="lg" len="lg"/>
            <a:tailEnd type="oval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688902" y="1419945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Live regions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1950" y="1740527"/>
            <a:ext cx="30050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urier"/>
                <a:cs typeface="Courier"/>
              </a:rPr>
              <a:t>function:</a:t>
            </a:r>
          </a:p>
          <a:p>
            <a:r>
              <a:rPr lang="en-US" b="1" dirty="0">
                <a:latin typeface="Courier"/>
                <a:cs typeface="Courier"/>
              </a:rPr>
              <a:t> </a:t>
            </a:r>
            <a:r>
              <a:rPr lang="en-US" b="1" dirty="0" smtClean="0">
                <a:latin typeface="Courier"/>
                <a:cs typeface="Courier"/>
              </a:rPr>
              <a:t>push </a:t>
            </a:r>
            <a:r>
              <a:rPr lang="en-US" b="1" dirty="0" err="1" smtClean="0">
                <a:latin typeface="Courier"/>
                <a:cs typeface="Courier"/>
              </a:rPr>
              <a:t>esi</a:t>
            </a:r>
            <a:endParaRPr lang="en-US" b="1" dirty="0" smtClean="0">
              <a:latin typeface="Courier"/>
              <a:cs typeface="Courier"/>
            </a:endParaRPr>
          </a:p>
          <a:p>
            <a:r>
              <a:rPr lang="en-US" b="1" dirty="0" smtClean="0">
                <a:latin typeface="Courier"/>
                <a:cs typeface="Courier"/>
              </a:rPr>
              <a:t> push </a:t>
            </a:r>
            <a:r>
              <a:rPr lang="en-US" b="1" dirty="0" err="1" smtClean="0">
                <a:latin typeface="Courier"/>
                <a:cs typeface="Courier"/>
              </a:rPr>
              <a:t>edi</a:t>
            </a:r>
            <a:endParaRPr lang="en-US" b="1" dirty="0" smtClean="0">
              <a:latin typeface="Courier"/>
              <a:cs typeface="Courier"/>
            </a:endParaRPr>
          </a:p>
          <a:p>
            <a:r>
              <a:rPr lang="en-US" b="1" dirty="0" smtClean="0">
                <a:latin typeface="Courier"/>
                <a:cs typeface="Courier"/>
              </a:rPr>
              <a:t> </a:t>
            </a:r>
            <a:r>
              <a:rPr lang="en-US" b="1" dirty="0" err="1" smtClean="0">
                <a:latin typeface="Courier"/>
                <a:cs typeface="Courier"/>
              </a:rPr>
              <a:t>mov</a:t>
            </a:r>
            <a:r>
              <a:rPr lang="en-US" b="1" dirty="0" smtClean="0">
                <a:latin typeface="Courier"/>
                <a:cs typeface="Courier"/>
              </a:rPr>
              <a:t>  </a:t>
            </a:r>
            <a:r>
              <a:rPr lang="en-US" b="1" dirty="0" err="1" smtClean="0">
                <a:latin typeface="Courier"/>
                <a:cs typeface="Courier"/>
              </a:rPr>
              <a:t>edi</a:t>
            </a:r>
            <a:r>
              <a:rPr lang="en-US" b="1" dirty="0" smtClean="0">
                <a:latin typeface="Courier"/>
                <a:cs typeface="Courier"/>
              </a:rPr>
              <a:t>,[ebp+0x8]</a:t>
            </a:r>
          </a:p>
          <a:p>
            <a:r>
              <a:rPr lang="en-US" b="1" dirty="0" smtClean="0">
                <a:latin typeface="Courier"/>
                <a:cs typeface="Courier"/>
              </a:rPr>
              <a:t> </a:t>
            </a:r>
            <a:r>
              <a:rPr lang="en-US" b="1" dirty="0" err="1" smtClean="0">
                <a:latin typeface="Courier"/>
                <a:cs typeface="Courier"/>
              </a:rPr>
              <a:t>mov</a:t>
            </a:r>
            <a:r>
              <a:rPr lang="en-US" b="1" dirty="0" smtClean="0">
                <a:latin typeface="Courier"/>
                <a:cs typeface="Courier"/>
              </a:rPr>
              <a:t>  </a:t>
            </a:r>
            <a:r>
              <a:rPr lang="en-US" b="1" dirty="0" err="1" smtClean="0">
                <a:latin typeface="Courier"/>
                <a:cs typeface="Courier"/>
              </a:rPr>
              <a:t>eax</a:t>
            </a:r>
            <a:r>
              <a:rPr lang="en-US" b="1" dirty="0" smtClean="0">
                <a:latin typeface="Courier"/>
                <a:cs typeface="Courier"/>
              </a:rPr>
              <a:t>,[edi+0x14]</a:t>
            </a:r>
          </a:p>
          <a:p>
            <a:r>
              <a:rPr lang="en-US" b="1" dirty="0" smtClean="0">
                <a:latin typeface="Courier"/>
                <a:cs typeface="Courier"/>
              </a:rPr>
              <a:t> test </a:t>
            </a:r>
            <a:r>
              <a:rPr lang="en-US" b="1" dirty="0" err="1" smtClean="0">
                <a:latin typeface="Courier"/>
                <a:cs typeface="Courier"/>
              </a:rPr>
              <a:t>eax,eax</a:t>
            </a:r>
            <a:endParaRPr lang="en-US" b="1" dirty="0" smtClean="0">
              <a:latin typeface="Courier"/>
              <a:cs typeface="Courier"/>
            </a:endParaRPr>
          </a:p>
          <a:p>
            <a:r>
              <a:rPr lang="en-US" b="1" dirty="0" smtClean="0">
                <a:latin typeface="Courier"/>
                <a:cs typeface="Courier"/>
              </a:rPr>
              <a:t> </a:t>
            </a:r>
            <a:r>
              <a:rPr lang="en-US" b="1" dirty="0" err="1" smtClean="0">
                <a:latin typeface="Courier"/>
                <a:cs typeface="Courier"/>
              </a:rPr>
              <a:t>jz</a:t>
            </a:r>
            <a:r>
              <a:rPr lang="en-US" b="1" dirty="0" smtClean="0">
                <a:latin typeface="Courier"/>
                <a:cs typeface="Courier"/>
              </a:rPr>
              <a:t>   0x4A80640B</a:t>
            </a:r>
          </a:p>
          <a:p>
            <a:r>
              <a:rPr lang="en-US" b="1" dirty="0" smtClean="0">
                <a:latin typeface="Courier"/>
                <a:cs typeface="Courier"/>
              </a:rPr>
              <a:t> </a:t>
            </a:r>
            <a:r>
              <a:rPr lang="en-US" b="1" dirty="0" err="1" smtClean="0">
                <a:latin typeface="Courier"/>
                <a:cs typeface="Courier"/>
              </a:rPr>
              <a:t>mov</a:t>
            </a:r>
            <a:r>
              <a:rPr lang="en-US" b="1" dirty="0" smtClean="0">
                <a:latin typeface="Courier"/>
                <a:cs typeface="Courier"/>
              </a:rPr>
              <a:t>  </a:t>
            </a:r>
            <a:r>
              <a:rPr lang="en-US" b="1" dirty="0" err="1" smtClean="0">
                <a:latin typeface="Courier"/>
                <a:cs typeface="Courier"/>
              </a:rPr>
              <a:t>ebx</a:t>
            </a:r>
            <a:r>
              <a:rPr lang="en-US" b="1" dirty="0" smtClean="0">
                <a:latin typeface="Courier"/>
                <a:cs typeface="Courier"/>
              </a:rPr>
              <a:t>,[ebp+0x10]</a:t>
            </a:r>
          </a:p>
          <a:p>
            <a:r>
              <a:rPr lang="en-US" b="1" dirty="0" smtClean="0">
                <a:latin typeface="Courier"/>
                <a:cs typeface="Courier"/>
              </a:rPr>
              <a:t> push </a:t>
            </a:r>
            <a:r>
              <a:rPr lang="en-US" b="1" dirty="0" err="1" smtClean="0">
                <a:latin typeface="Courier"/>
                <a:cs typeface="Courier"/>
              </a:rPr>
              <a:t>ebx</a:t>
            </a:r>
            <a:endParaRPr lang="en-US" b="1" dirty="0" smtClean="0">
              <a:latin typeface="Courier"/>
              <a:cs typeface="Courier"/>
            </a:endParaRPr>
          </a:p>
          <a:p>
            <a:r>
              <a:rPr lang="en-US" b="1" dirty="0" smtClean="0">
                <a:latin typeface="Courier"/>
                <a:cs typeface="Courier"/>
              </a:rPr>
              <a:t> lea  </a:t>
            </a:r>
            <a:r>
              <a:rPr lang="en-US" b="1" dirty="0" err="1" smtClean="0">
                <a:latin typeface="Courier"/>
                <a:cs typeface="Courier"/>
              </a:rPr>
              <a:t>ecx</a:t>
            </a:r>
            <a:r>
              <a:rPr lang="en-US" b="1" dirty="0" smtClean="0">
                <a:latin typeface="Courier"/>
                <a:cs typeface="Courier"/>
              </a:rPr>
              <a:t>,[ebp-0x4]</a:t>
            </a:r>
          </a:p>
          <a:p>
            <a:r>
              <a:rPr lang="en-US" b="1" dirty="0" smtClean="0">
                <a:latin typeface="Courier"/>
                <a:cs typeface="Courier"/>
              </a:rPr>
              <a:t> push </a:t>
            </a:r>
            <a:r>
              <a:rPr lang="en-US" b="1" dirty="0" err="1" smtClean="0">
                <a:latin typeface="Courier"/>
                <a:cs typeface="Courier"/>
              </a:rPr>
              <a:t>ecx</a:t>
            </a:r>
            <a:endParaRPr lang="en-US" b="1" dirty="0" smtClean="0">
              <a:latin typeface="Courier"/>
              <a:cs typeface="Courier"/>
            </a:endParaRPr>
          </a:p>
          <a:p>
            <a:r>
              <a:rPr lang="en-US" b="1" dirty="0" smtClean="0">
                <a:latin typeface="Courier"/>
                <a:cs typeface="Courier"/>
              </a:rPr>
              <a:t> push </a:t>
            </a:r>
            <a:r>
              <a:rPr lang="en-US" b="1" dirty="0" err="1" smtClean="0">
                <a:latin typeface="Courier"/>
                <a:cs typeface="Courier"/>
              </a:rPr>
              <a:t>edi</a:t>
            </a:r>
            <a:endParaRPr lang="en-US" b="1" dirty="0" smtClean="0">
              <a:latin typeface="Courier"/>
              <a:cs typeface="Courier"/>
            </a:endParaRPr>
          </a:p>
          <a:p>
            <a:r>
              <a:rPr lang="en-US" b="1" dirty="0" smtClean="0">
                <a:latin typeface="Courier"/>
                <a:cs typeface="Courier"/>
              </a:rPr>
              <a:t> call </a:t>
            </a:r>
            <a:r>
              <a:rPr lang="en-US" b="1" dirty="0" err="1" smtClean="0">
                <a:latin typeface="Courier"/>
                <a:cs typeface="Courier"/>
              </a:rPr>
              <a:t>eax</a:t>
            </a:r>
            <a:endParaRPr lang="en-US" b="1" dirty="0" smtClean="0">
              <a:latin typeface="Courier"/>
              <a:cs typeface="Courier"/>
            </a:endParaRPr>
          </a:p>
          <a:p>
            <a:r>
              <a:rPr lang="en-US" b="1" dirty="0" smtClean="0">
                <a:latin typeface="Courier"/>
                <a:cs typeface="Courier"/>
              </a:rPr>
              <a:t> ...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1628303" y="2942774"/>
            <a:ext cx="999567" cy="2418945"/>
            <a:chOff x="1984651" y="2940467"/>
            <a:chExt cx="999567" cy="2418945"/>
          </a:xfrm>
        </p:grpSpPr>
        <p:sp>
          <p:nvSpPr>
            <p:cNvPr id="41" name="Rectangle 40"/>
            <p:cNvSpPr/>
            <p:nvPr/>
          </p:nvSpPr>
          <p:spPr>
            <a:xfrm>
              <a:off x="1984651" y="5137290"/>
              <a:ext cx="444252" cy="222122"/>
            </a:xfrm>
            <a:prstGeom prst="rect">
              <a:avLst/>
            </a:prstGeom>
            <a:noFill/>
            <a:ln w="25400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366FF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984651" y="3207727"/>
              <a:ext cx="444252" cy="222122"/>
            </a:xfrm>
            <a:prstGeom prst="rect">
              <a:avLst/>
            </a:prstGeom>
            <a:noFill/>
            <a:ln w="25400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366FF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539966" y="3210436"/>
              <a:ext cx="444252" cy="222122"/>
            </a:xfrm>
            <a:prstGeom prst="rect">
              <a:avLst/>
            </a:prstGeom>
            <a:noFill/>
            <a:ln w="25400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366FF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984651" y="2940467"/>
              <a:ext cx="444252" cy="222122"/>
            </a:xfrm>
            <a:prstGeom prst="rect">
              <a:avLst/>
            </a:prstGeom>
            <a:noFill/>
            <a:ln w="25400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366FF"/>
                </a:solidFill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628303" y="2385576"/>
            <a:ext cx="444252" cy="2680792"/>
            <a:chOff x="1984651" y="2383269"/>
            <a:chExt cx="444252" cy="2680792"/>
          </a:xfrm>
        </p:grpSpPr>
        <p:sp>
          <p:nvSpPr>
            <p:cNvPr id="48" name="Rectangle 47"/>
            <p:cNvSpPr/>
            <p:nvPr/>
          </p:nvSpPr>
          <p:spPr>
            <a:xfrm>
              <a:off x="1984651" y="4841939"/>
              <a:ext cx="444252" cy="222122"/>
            </a:xfrm>
            <a:prstGeom prst="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4DFF1C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984651" y="2651560"/>
              <a:ext cx="444252" cy="222122"/>
            </a:xfrm>
            <a:prstGeom prst="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4DFF1C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984651" y="2383269"/>
              <a:ext cx="444252" cy="222122"/>
            </a:xfrm>
            <a:prstGeom prst="rect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4DFF1C"/>
                </a:solidFill>
              </a:endParaRPr>
            </a:p>
          </p:txBody>
        </p:sp>
      </p:grpSp>
      <p:sp>
        <p:nvSpPr>
          <p:cNvPr id="58" name="Rectangle 57"/>
          <p:cNvSpPr/>
          <p:nvPr/>
        </p:nvSpPr>
        <p:spPr>
          <a:xfrm>
            <a:off x="3828465" y="2607698"/>
            <a:ext cx="1108953" cy="2830759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33853" y="4284397"/>
            <a:ext cx="2801198" cy="1077322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5669030" y="1740527"/>
            <a:ext cx="3005004" cy="3970318"/>
            <a:chOff x="5669030" y="1740527"/>
            <a:chExt cx="3005004" cy="3970318"/>
          </a:xfrm>
        </p:grpSpPr>
        <p:sp>
          <p:nvSpPr>
            <p:cNvPr id="59" name="TextBox 58"/>
            <p:cNvSpPr txBox="1"/>
            <p:nvPr/>
          </p:nvSpPr>
          <p:spPr>
            <a:xfrm>
              <a:off x="5669030" y="1740527"/>
              <a:ext cx="3005004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Courier"/>
                  <a:cs typeface="Courier"/>
                </a:rPr>
                <a:t>function:</a:t>
              </a:r>
            </a:p>
            <a:p>
              <a:r>
                <a:rPr lang="en-US" b="1" dirty="0">
                  <a:latin typeface="Courier"/>
                  <a:cs typeface="Courier"/>
                </a:rPr>
                <a:t> </a:t>
              </a:r>
              <a:r>
                <a:rPr lang="en-US" b="1" dirty="0" smtClean="0">
                  <a:latin typeface="Courier"/>
                  <a:cs typeface="Courier"/>
                </a:rPr>
                <a:t>push </a:t>
              </a:r>
              <a:r>
                <a:rPr lang="en-US" b="1" dirty="0" err="1" smtClean="0">
                  <a:latin typeface="Courier"/>
                  <a:cs typeface="Courier"/>
                </a:rPr>
                <a:t>esi</a:t>
              </a:r>
              <a:endParaRPr lang="en-US" b="1" dirty="0" smtClean="0">
                <a:latin typeface="Courier"/>
                <a:cs typeface="Courier"/>
              </a:endParaRPr>
            </a:p>
            <a:p>
              <a:r>
                <a:rPr lang="en-US" b="1" dirty="0" smtClean="0">
                  <a:latin typeface="Courier"/>
                  <a:cs typeface="Courier"/>
                </a:rPr>
                <a:t> push </a:t>
              </a:r>
              <a:r>
                <a:rPr lang="en-US" b="1" dirty="0" err="1" smtClean="0">
                  <a:latin typeface="Courier"/>
                  <a:cs typeface="Courier"/>
                </a:rPr>
                <a:t>edi</a:t>
              </a:r>
              <a:endParaRPr lang="en-US" b="1" dirty="0" smtClean="0">
                <a:latin typeface="Courier"/>
                <a:cs typeface="Courier"/>
              </a:endParaRPr>
            </a:p>
            <a:p>
              <a:r>
                <a:rPr lang="en-US" b="1" dirty="0" smtClean="0">
                  <a:latin typeface="Courier"/>
                  <a:cs typeface="Courier"/>
                </a:rPr>
                <a:t> </a:t>
              </a:r>
              <a:r>
                <a:rPr lang="en-US" b="1" dirty="0" err="1" smtClean="0">
                  <a:latin typeface="Courier"/>
                  <a:cs typeface="Courier"/>
                </a:rPr>
                <a:t>mov</a:t>
              </a:r>
              <a:r>
                <a:rPr lang="en-US" b="1" dirty="0" smtClean="0">
                  <a:latin typeface="Courier"/>
                  <a:cs typeface="Courier"/>
                </a:rPr>
                <a:t>  </a:t>
              </a:r>
              <a:r>
                <a:rPr lang="en-US" b="1" dirty="0" err="1" smtClean="0">
                  <a:solidFill>
                    <a:srgbClr val="FF0000"/>
                  </a:solidFill>
                  <a:latin typeface="Courier"/>
                  <a:cs typeface="Courier"/>
                </a:rPr>
                <a:t>eax</a:t>
              </a:r>
              <a:r>
                <a:rPr lang="en-US" b="1" dirty="0" smtClean="0">
                  <a:latin typeface="Courier"/>
                  <a:cs typeface="Courier"/>
                </a:rPr>
                <a:t>,[ebp+0x8]</a:t>
              </a:r>
            </a:p>
            <a:p>
              <a:r>
                <a:rPr lang="en-US" b="1" dirty="0" smtClean="0">
                  <a:latin typeface="Courier"/>
                  <a:cs typeface="Courier"/>
                </a:rPr>
                <a:t> </a:t>
              </a:r>
              <a:r>
                <a:rPr lang="en-US" b="1" dirty="0" err="1" smtClean="0">
                  <a:latin typeface="Courier"/>
                  <a:cs typeface="Courier"/>
                </a:rPr>
                <a:t>mov</a:t>
              </a:r>
              <a:r>
                <a:rPr lang="en-US" b="1" dirty="0" smtClean="0">
                  <a:latin typeface="Courier"/>
                  <a:cs typeface="Courier"/>
                </a:rPr>
                <a:t>  </a:t>
              </a:r>
              <a:r>
                <a:rPr lang="en-US" b="1" dirty="0" err="1" smtClean="0">
                  <a:solidFill>
                    <a:srgbClr val="FF0000"/>
                  </a:solidFill>
                  <a:latin typeface="Courier"/>
                  <a:cs typeface="Courier"/>
                </a:rPr>
                <a:t>edi</a:t>
              </a:r>
              <a:r>
                <a:rPr lang="en-US" b="1" dirty="0" smtClean="0">
                  <a:latin typeface="Courier"/>
                  <a:cs typeface="Courier"/>
                </a:rPr>
                <a:t>,[edi+0x14]</a:t>
              </a:r>
            </a:p>
            <a:p>
              <a:r>
                <a:rPr lang="en-US" b="1" dirty="0" smtClean="0">
                  <a:latin typeface="Courier"/>
                  <a:cs typeface="Courier"/>
                </a:rPr>
                <a:t> test </a:t>
              </a:r>
              <a:r>
                <a:rPr lang="en-US" b="1" dirty="0" err="1" smtClean="0">
                  <a:solidFill>
                    <a:srgbClr val="FF0000"/>
                  </a:solidFill>
                  <a:latin typeface="Courier"/>
                  <a:cs typeface="Courier"/>
                </a:rPr>
                <a:t>edi,edi</a:t>
              </a:r>
              <a:endParaRPr lang="en-US" b="1" dirty="0" smtClean="0">
                <a:solidFill>
                  <a:srgbClr val="FF0000"/>
                </a:solidFill>
                <a:latin typeface="Courier"/>
                <a:cs typeface="Courier"/>
              </a:endParaRPr>
            </a:p>
            <a:p>
              <a:r>
                <a:rPr lang="en-US" b="1" dirty="0" smtClean="0">
                  <a:latin typeface="Courier"/>
                  <a:cs typeface="Courier"/>
                </a:rPr>
                <a:t> </a:t>
              </a:r>
              <a:r>
                <a:rPr lang="en-US" b="1" dirty="0" err="1" smtClean="0">
                  <a:latin typeface="Courier"/>
                  <a:cs typeface="Courier"/>
                </a:rPr>
                <a:t>jz</a:t>
              </a:r>
              <a:r>
                <a:rPr lang="en-US" b="1" dirty="0" smtClean="0">
                  <a:latin typeface="Courier"/>
                  <a:cs typeface="Courier"/>
                </a:rPr>
                <a:t>   0x4A80640B</a:t>
              </a:r>
            </a:p>
            <a:p>
              <a:r>
                <a:rPr lang="en-US" b="1" dirty="0" smtClean="0">
                  <a:latin typeface="Courier"/>
                  <a:cs typeface="Courier"/>
                </a:rPr>
                <a:t> </a:t>
              </a:r>
              <a:r>
                <a:rPr lang="en-US" b="1" dirty="0" err="1" smtClean="0">
                  <a:latin typeface="Courier"/>
                  <a:cs typeface="Courier"/>
                </a:rPr>
                <a:t>mov</a:t>
              </a:r>
              <a:r>
                <a:rPr lang="en-US" b="1" dirty="0" smtClean="0">
                  <a:latin typeface="Courier"/>
                  <a:cs typeface="Courier"/>
                </a:rPr>
                <a:t>  </a:t>
              </a:r>
              <a:r>
                <a:rPr lang="en-US" b="1" dirty="0" err="1" smtClean="0">
                  <a:latin typeface="Courier"/>
                  <a:cs typeface="Courier"/>
                </a:rPr>
                <a:t>ebx</a:t>
              </a:r>
              <a:r>
                <a:rPr lang="en-US" b="1" dirty="0" smtClean="0">
                  <a:latin typeface="Courier"/>
                  <a:cs typeface="Courier"/>
                </a:rPr>
                <a:t>,[ebp+0x10]</a:t>
              </a:r>
            </a:p>
            <a:p>
              <a:r>
                <a:rPr lang="en-US" b="1" dirty="0" smtClean="0">
                  <a:latin typeface="Courier"/>
                  <a:cs typeface="Courier"/>
                </a:rPr>
                <a:t> push </a:t>
              </a:r>
              <a:r>
                <a:rPr lang="en-US" b="1" dirty="0" err="1" smtClean="0">
                  <a:latin typeface="Courier"/>
                  <a:cs typeface="Courier"/>
                </a:rPr>
                <a:t>ebx</a:t>
              </a:r>
              <a:endParaRPr lang="en-US" b="1" dirty="0" smtClean="0">
                <a:latin typeface="Courier"/>
                <a:cs typeface="Courier"/>
              </a:endParaRPr>
            </a:p>
            <a:p>
              <a:r>
                <a:rPr lang="en-US" b="1" dirty="0" smtClean="0">
                  <a:latin typeface="Courier"/>
                  <a:cs typeface="Courier"/>
                </a:rPr>
                <a:t> lea  </a:t>
              </a:r>
              <a:r>
                <a:rPr lang="en-US" b="1" dirty="0" err="1" smtClean="0">
                  <a:latin typeface="Courier"/>
                  <a:cs typeface="Courier"/>
                </a:rPr>
                <a:t>ecx</a:t>
              </a:r>
              <a:r>
                <a:rPr lang="en-US" b="1" dirty="0" smtClean="0">
                  <a:latin typeface="Courier"/>
                  <a:cs typeface="Courier"/>
                </a:rPr>
                <a:t>,[ebp-0x4]</a:t>
              </a:r>
            </a:p>
            <a:p>
              <a:r>
                <a:rPr lang="en-US" b="1" dirty="0" smtClean="0">
                  <a:latin typeface="Courier"/>
                  <a:cs typeface="Courier"/>
                </a:rPr>
                <a:t> push </a:t>
              </a:r>
              <a:r>
                <a:rPr lang="en-US" b="1" dirty="0" err="1" smtClean="0">
                  <a:latin typeface="Courier"/>
                  <a:cs typeface="Courier"/>
                </a:rPr>
                <a:t>ecx</a:t>
              </a:r>
              <a:endParaRPr lang="en-US" b="1" dirty="0" smtClean="0">
                <a:latin typeface="Courier"/>
                <a:cs typeface="Courier"/>
              </a:endParaRPr>
            </a:p>
            <a:p>
              <a:r>
                <a:rPr lang="en-US" b="1" dirty="0" smtClean="0">
                  <a:latin typeface="Courier"/>
                  <a:cs typeface="Courier"/>
                </a:rPr>
                <a:t> push </a:t>
              </a:r>
              <a:r>
                <a:rPr lang="en-US" b="1" dirty="0" err="1" smtClean="0">
                  <a:solidFill>
                    <a:srgbClr val="FF0000"/>
                  </a:solidFill>
                  <a:latin typeface="Courier"/>
                  <a:cs typeface="Courier"/>
                </a:rPr>
                <a:t>eax</a:t>
              </a:r>
              <a:endParaRPr lang="en-US" b="1" dirty="0" smtClean="0">
                <a:solidFill>
                  <a:srgbClr val="FF0000"/>
                </a:solidFill>
                <a:latin typeface="Courier"/>
                <a:cs typeface="Courier"/>
              </a:endParaRPr>
            </a:p>
            <a:p>
              <a:r>
                <a:rPr lang="en-US" b="1" dirty="0" smtClean="0">
                  <a:latin typeface="Courier"/>
                  <a:cs typeface="Courier"/>
                </a:rPr>
                <a:t> call </a:t>
              </a:r>
              <a:r>
                <a:rPr lang="en-US" b="1" dirty="0" err="1" smtClean="0">
                  <a:solidFill>
                    <a:srgbClr val="FF0000"/>
                  </a:solidFill>
                  <a:latin typeface="Courier"/>
                  <a:cs typeface="Courier"/>
                </a:rPr>
                <a:t>edi</a:t>
              </a:r>
              <a:endParaRPr lang="en-US" b="1" dirty="0" smtClean="0">
                <a:solidFill>
                  <a:srgbClr val="FF0000"/>
                </a:solidFill>
                <a:latin typeface="Courier"/>
                <a:cs typeface="Courier"/>
              </a:endParaRPr>
            </a:p>
            <a:p>
              <a:r>
                <a:rPr lang="en-US" b="1" dirty="0" smtClean="0">
                  <a:latin typeface="Courier"/>
                  <a:cs typeface="Courier"/>
                </a:rPr>
                <a:t> ...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791200" y="4284397"/>
              <a:ext cx="2801198" cy="107732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3070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100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8" grpId="1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Correctness and performance</a:t>
            </a:r>
          </a:p>
          <a:p>
            <a:pPr lvl="1"/>
            <a:r>
              <a:rPr lang="en-US" dirty="0" smtClean="0"/>
              <a:t>Execute Wine’s test suite using randomized versions of Windows DLLs</a:t>
            </a:r>
          </a:p>
          <a:p>
            <a:endParaRPr lang="en-US" dirty="0" smtClean="0"/>
          </a:p>
          <a:p>
            <a:r>
              <a:rPr lang="en-US" dirty="0" smtClean="0"/>
              <a:t>Randomization coverage</a:t>
            </a:r>
          </a:p>
          <a:p>
            <a:r>
              <a:rPr lang="en-US" dirty="0" smtClean="0"/>
              <a:t>Effectiveness against real-world exploits</a:t>
            </a:r>
          </a:p>
          <a:p>
            <a:r>
              <a:rPr lang="en-US" dirty="0" smtClean="0"/>
              <a:t>Robustness against ROP </a:t>
            </a:r>
            <a:r>
              <a:rPr lang="en-US" dirty="0"/>
              <a:t>c</a:t>
            </a:r>
            <a:r>
              <a:rPr lang="en-US" dirty="0" smtClean="0"/>
              <a:t>ompilers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Vasilis Pappas - Columbia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6309-7249-A847-8AB5-45F08FBA3B8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501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Randomization Coverage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8710828"/>
              </p:ext>
            </p:extLst>
          </p:nvPr>
        </p:nvGraphicFramePr>
        <p:xfrm>
          <a:off x="457200" y="1814436"/>
          <a:ext cx="8229600" cy="4456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Vasilis Pappas - Columbia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6309-7249-A847-8AB5-45F08FBA3B8A}" type="slidenum">
              <a:rPr lang="en-US" smtClean="0"/>
              <a:t>17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00080" y="1315466"/>
            <a:ext cx="768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Dataset: 5,235 PE files (~0.5GB code) from Windows, Firefox, iTunes and Reader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77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Real-World Exploits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9876078"/>
              </p:ext>
            </p:extLst>
          </p:nvPr>
        </p:nvGraphicFramePr>
        <p:xfrm>
          <a:off x="1280544" y="1594250"/>
          <a:ext cx="6607394" cy="3071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0144"/>
                <a:gridCol w="1803003"/>
                <a:gridCol w="1644247"/>
              </a:tblGrid>
              <a:tr h="38399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Exploit/Reusable</a:t>
                      </a:r>
                      <a:r>
                        <a:rPr lang="en-US" baseline="0" dirty="0" smtClean="0"/>
                        <a:t> Payload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Unique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Gadgets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Modifiable</a:t>
                      </a:r>
                      <a:endParaRPr lang="en-US" dirty="0"/>
                    </a:p>
                  </a:txBody>
                  <a:tcPr/>
                </a:tc>
              </a:tr>
              <a:tr h="383997">
                <a:tc>
                  <a:txBody>
                    <a:bodyPr/>
                    <a:lstStyle/>
                    <a:p>
                      <a:r>
                        <a:rPr lang="en-US" dirty="0" smtClean="0"/>
                        <a:t>Adobe Reader v9.3.4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8399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Integard</a:t>
                      </a:r>
                      <a:r>
                        <a:rPr lang="en-US" dirty="0" smtClean="0"/>
                        <a:t> Pro v2.2.0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38399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Mplayer</a:t>
                      </a:r>
                      <a:r>
                        <a:rPr lang="en-US" dirty="0" smtClean="0"/>
                        <a:t> Lite r33064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38399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msvcr71.dll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smtClean="0"/>
                        <a:t>(White </a:t>
                      </a:r>
                      <a:r>
                        <a:rPr lang="en-US" baseline="0" dirty="0" smtClean="0"/>
                        <a:t>Phosphorus)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</a:tr>
              <a:tr h="383997">
                <a:tc>
                  <a:txBody>
                    <a:bodyPr/>
                    <a:lstStyle/>
                    <a:p>
                      <a:r>
                        <a:rPr lang="en-US" dirty="0" smtClean="0"/>
                        <a:t>msvcr71.dll (</a:t>
                      </a:r>
                      <a:r>
                        <a:rPr lang="en-US" dirty="0" err="1" smtClean="0"/>
                        <a:t>Corelan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38399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mscorie.dll</a:t>
                      </a:r>
                      <a:r>
                        <a:rPr lang="en-US" dirty="0" smtClean="0"/>
                        <a:t> (White</a:t>
                      </a:r>
                      <a:r>
                        <a:rPr lang="en-US" baseline="0" dirty="0" smtClean="0"/>
                        <a:t> Phosphorus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83997">
                <a:tc>
                  <a:txBody>
                    <a:bodyPr/>
                    <a:lstStyle/>
                    <a:p>
                      <a:r>
                        <a:rPr lang="en-US" dirty="0" smtClean="0"/>
                        <a:t>mfc71u.dll (</a:t>
                      </a:r>
                      <a:r>
                        <a:rPr lang="en-US" dirty="0" err="1" smtClean="0"/>
                        <a:t>Corelan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Vasilis Pappas - Columbia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6309-7249-A847-8AB5-45F08FBA3B8A}" type="slidenum">
              <a:rPr lang="en-US" smtClean="0"/>
              <a:t>18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79255" y="5088543"/>
            <a:ext cx="7329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Modifiable gadgets were not always directly replaceable!</a:t>
            </a:r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469122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ROP </a:t>
            </a:r>
            <a:r>
              <a:rPr lang="en-US" dirty="0"/>
              <a:t>C</a:t>
            </a:r>
            <a:r>
              <a:rPr lang="en-US" dirty="0" smtClean="0"/>
              <a:t>ompilers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Is it possible to create a randomization-resistant payload?</a:t>
            </a:r>
          </a:p>
          <a:p>
            <a:pPr lvl="1"/>
            <a:endParaRPr lang="en-US" dirty="0" smtClean="0"/>
          </a:p>
          <a:p>
            <a:r>
              <a:rPr lang="en-US" b="1" dirty="0" err="1" smtClean="0"/>
              <a:t>mona.py</a:t>
            </a:r>
            <a:r>
              <a:rPr lang="en-US" dirty="0" smtClean="0"/>
              <a:t> constructs DEP+ASLR bypassing code</a:t>
            </a:r>
          </a:p>
          <a:p>
            <a:pPr lvl="1"/>
            <a:r>
              <a:rPr lang="en-US" dirty="0" smtClean="0"/>
              <a:t>Allocate a WX buffer, copy </a:t>
            </a:r>
            <a:r>
              <a:rPr lang="en-US" dirty="0" err="1" smtClean="0"/>
              <a:t>shellcode</a:t>
            </a:r>
            <a:r>
              <a:rPr lang="en-US" dirty="0"/>
              <a:t> </a:t>
            </a:r>
            <a:r>
              <a:rPr lang="en-US" dirty="0" smtClean="0"/>
              <a:t>and jump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Q</a:t>
            </a:r>
            <a:r>
              <a:rPr lang="en-US" dirty="0" smtClean="0"/>
              <a:t> is the state-of-the-art ROP </a:t>
            </a:r>
            <a:r>
              <a:rPr lang="en-US" dirty="0"/>
              <a:t>compiler [SAB11]</a:t>
            </a:r>
            <a:endParaRPr lang="en-US" dirty="0" smtClean="0"/>
          </a:p>
          <a:p>
            <a:pPr lvl="1"/>
            <a:r>
              <a:rPr lang="en-US" dirty="0" smtClean="0"/>
              <a:t>Designed to be robust against small gadget sets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Vasilis Pappas - Columbia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6309-7249-A847-8AB5-45F08FBA3B8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328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Curved Connector 51"/>
          <p:cNvCxnSpPr/>
          <p:nvPr/>
        </p:nvCxnSpPr>
        <p:spPr>
          <a:xfrm flipV="1">
            <a:off x="1112354" y="1927631"/>
            <a:ext cx="6665330" cy="2700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code level attacks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23194" y="2205224"/>
            <a:ext cx="1538111" cy="36406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latin typeface="Consolas"/>
                <a:cs typeface="Consolas"/>
              </a:rPr>
              <a:t>code</a:t>
            </a:r>
          </a:p>
          <a:p>
            <a:r>
              <a:rPr lang="en-US" sz="1600" dirty="0" smtClean="0">
                <a:latin typeface="Consolas"/>
                <a:cs typeface="Consolas"/>
              </a:rPr>
              <a:t>    </a:t>
            </a:r>
          </a:p>
          <a:p>
            <a:endParaRPr lang="en-US" sz="1600" dirty="0" smtClean="0">
              <a:latin typeface="Consolas"/>
              <a:cs typeface="Consolas"/>
            </a:endParaRPr>
          </a:p>
          <a:p>
            <a:endParaRPr lang="en-US" sz="1600" dirty="0">
              <a:latin typeface="Consolas"/>
              <a:cs typeface="Consolas"/>
            </a:endParaRPr>
          </a:p>
          <a:p>
            <a:r>
              <a:rPr lang="en-US" sz="1600" dirty="0" smtClean="0">
                <a:latin typeface="Consolas"/>
                <a:cs typeface="Consolas"/>
              </a:rPr>
              <a:t>                </a:t>
            </a:r>
            <a:endParaRPr lang="en-US" sz="1600" dirty="0">
              <a:latin typeface="Consolas"/>
              <a:cs typeface="Consolas"/>
            </a:endParaRPr>
          </a:p>
          <a:p>
            <a:r>
              <a:rPr lang="en-US" sz="1600" dirty="0" smtClean="0">
                <a:latin typeface="Consolas"/>
                <a:cs typeface="Consolas"/>
              </a:rPr>
              <a:t>static data</a:t>
            </a:r>
          </a:p>
          <a:p>
            <a:endParaRPr lang="en-US" sz="1600" dirty="0" smtClean="0">
              <a:latin typeface="Consolas"/>
              <a:cs typeface="Consolas"/>
            </a:endParaRPr>
          </a:p>
          <a:p>
            <a:endParaRPr lang="en-US" sz="1600" dirty="0" smtClean="0">
              <a:latin typeface="Consolas"/>
              <a:cs typeface="Consolas"/>
            </a:endParaRPr>
          </a:p>
          <a:p>
            <a:endParaRPr lang="en-US" sz="1600" dirty="0" smtClean="0">
              <a:latin typeface="Consolas"/>
              <a:cs typeface="Consolas"/>
            </a:endParaRPr>
          </a:p>
          <a:p>
            <a:endParaRPr lang="en-US" sz="1600" dirty="0">
              <a:latin typeface="Consolas"/>
              <a:cs typeface="Consolas"/>
            </a:endParaRPr>
          </a:p>
          <a:p>
            <a:r>
              <a:rPr lang="en-US" sz="1600" dirty="0" smtClean="0">
                <a:latin typeface="Consolas"/>
                <a:cs typeface="Consolas"/>
              </a:rPr>
              <a:t>dynamic data</a:t>
            </a:r>
          </a:p>
          <a:p>
            <a:r>
              <a:rPr lang="en-US" sz="1600" dirty="0" smtClean="0">
                <a:latin typeface="Consolas"/>
                <a:cs typeface="Consolas"/>
              </a:rPr>
              <a:t>(stack/heap)</a:t>
            </a:r>
          </a:p>
          <a:p>
            <a:endParaRPr lang="en-US" sz="1600" dirty="0">
              <a:latin typeface="Consolas"/>
              <a:cs typeface="Consolas"/>
            </a:endParaRPr>
          </a:p>
          <a:p>
            <a:endParaRPr lang="en-US" sz="1600" dirty="0">
              <a:latin typeface="Consolas"/>
              <a:cs typeface="Consola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223194" y="3438979"/>
            <a:ext cx="1538111" cy="0"/>
          </a:xfrm>
          <a:prstGeom prst="line">
            <a:avLst/>
          </a:prstGeom>
          <a:ln w="25400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23194" y="4622458"/>
            <a:ext cx="1538111" cy="0"/>
          </a:xfrm>
          <a:prstGeom prst="line">
            <a:avLst/>
          </a:prstGeom>
          <a:ln w="25400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223194" y="5394334"/>
            <a:ext cx="1538111" cy="23283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latin typeface="Consolas"/>
                <a:cs typeface="Consolas"/>
              </a:rPr>
              <a:t>exec. code</a:t>
            </a:r>
            <a:endParaRPr lang="en-US" sz="1600" dirty="0">
              <a:latin typeface="Consolas"/>
              <a:cs typeface="Consolas"/>
            </a:endParaRPr>
          </a:p>
        </p:txBody>
      </p:sp>
      <p:cxnSp>
        <p:nvCxnSpPr>
          <p:cNvPr id="28" name="Curved Connector 27"/>
          <p:cNvCxnSpPr/>
          <p:nvPr/>
        </p:nvCxnSpPr>
        <p:spPr>
          <a:xfrm>
            <a:off x="2493194" y="2797890"/>
            <a:ext cx="56445" cy="2709334"/>
          </a:xfrm>
          <a:prstGeom prst="curvedConnector3">
            <a:avLst>
              <a:gd name="adj1" fmla="val 2180101"/>
            </a:avLst>
          </a:prstGeom>
          <a:ln w="2540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5925221" y="2205224"/>
            <a:ext cx="1538111" cy="36406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>
                <a:latin typeface="Consolas"/>
                <a:cs typeface="Consolas"/>
              </a:rPr>
              <a:t>code</a:t>
            </a:r>
          </a:p>
          <a:p>
            <a:r>
              <a:rPr lang="en-US" sz="1600" dirty="0">
                <a:latin typeface="Consolas"/>
                <a:cs typeface="Consolas"/>
              </a:rPr>
              <a:t>    </a:t>
            </a:r>
          </a:p>
          <a:p>
            <a:endParaRPr lang="en-US" sz="1600" dirty="0">
              <a:latin typeface="Consolas"/>
              <a:cs typeface="Consolas"/>
            </a:endParaRPr>
          </a:p>
          <a:p>
            <a:endParaRPr lang="en-US" sz="1600" dirty="0">
              <a:latin typeface="Consolas"/>
              <a:cs typeface="Consolas"/>
            </a:endParaRPr>
          </a:p>
          <a:p>
            <a:r>
              <a:rPr lang="en-US" sz="1600" dirty="0">
                <a:latin typeface="Consolas"/>
                <a:cs typeface="Consolas"/>
              </a:rPr>
              <a:t>                </a:t>
            </a:r>
          </a:p>
          <a:p>
            <a:r>
              <a:rPr lang="en-US" sz="1600" dirty="0">
                <a:latin typeface="Consolas"/>
                <a:cs typeface="Consolas"/>
              </a:rPr>
              <a:t>static data</a:t>
            </a:r>
          </a:p>
          <a:p>
            <a:endParaRPr lang="en-US" sz="1600" dirty="0">
              <a:latin typeface="Consolas"/>
              <a:cs typeface="Consolas"/>
            </a:endParaRPr>
          </a:p>
          <a:p>
            <a:endParaRPr lang="en-US" sz="1600" dirty="0">
              <a:latin typeface="Consolas"/>
              <a:cs typeface="Consolas"/>
            </a:endParaRPr>
          </a:p>
          <a:p>
            <a:endParaRPr lang="en-US" sz="1600" dirty="0">
              <a:latin typeface="Consolas"/>
              <a:cs typeface="Consolas"/>
            </a:endParaRPr>
          </a:p>
          <a:p>
            <a:endParaRPr lang="en-US" sz="1600" dirty="0">
              <a:latin typeface="Consolas"/>
              <a:cs typeface="Consolas"/>
            </a:endParaRPr>
          </a:p>
          <a:p>
            <a:r>
              <a:rPr lang="en-US" sz="1600" dirty="0">
                <a:latin typeface="Consolas"/>
                <a:cs typeface="Consolas"/>
              </a:rPr>
              <a:t>dynamic data</a:t>
            </a:r>
          </a:p>
          <a:p>
            <a:r>
              <a:rPr lang="en-US" sz="1600" dirty="0">
                <a:latin typeface="Consolas"/>
                <a:cs typeface="Consolas"/>
              </a:rPr>
              <a:t>(stack/heap</a:t>
            </a:r>
            <a:r>
              <a:rPr lang="en-US" sz="1600" dirty="0" smtClean="0">
                <a:latin typeface="Consolas"/>
                <a:cs typeface="Consolas"/>
              </a:rPr>
              <a:t>)</a:t>
            </a:r>
          </a:p>
          <a:p>
            <a:endParaRPr lang="en-US" sz="1600" dirty="0">
              <a:latin typeface="Consolas"/>
              <a:cs typeface="Consolas"/>
            </a:endParaRPr>
          </a:p>
          <a:p>
            <a:endParaRPr lang="en-US" sz="1600" dirty="0">
              <a:latin typeface="Consolas"/>
              <a:cs typeface="Consolas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5925221" y="3438979"/>
            <a:ext cx="1538111" cy="0"/>
          </a:xfrm>
          <a:prstGeom prst="line">
            <a:avLst/>
          </a:prstGeom>
          <a:ln w="25400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925221" y="4622458"/>
            <a:ext cx="1538111" cy="0"/>
          </a:xfrm>
          <a:prstGeom prst="line">
            <a:avLst/>
          </a:prstGeom>
          <a:ln w="25400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925221" y="5394334"/>
            <a:ext cx="1538111" cy="23283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latin typeface="Consolas"/>
                <a:cs typeface="Consolas"/>
              </a:rPr>
              <a:t>ctrl. data</a:t>
            </a:r>
            <a:endParaRPr lang="en-US" sz="1600" dirty="0">
              <a:latin typeface="Consolas"/>
              <a:cs typeface="Consolas"/>
            </a:endParaRPr>
          </a:p>
        </p:txBody>
      </p:sp>
      <p:cxnSp>
        <p:nvCxnSpPr>
          <p:cNvPr id="40" name="Curved Connector 39"/>
          <p:cNvCxnSpPr/>
          <p:nvPr/>
        </p:nvCxnSpPr>
        <p:spPr>
          <a:xfrm>
            <a:off x="7195221" y="2797890"/>
            <a:ext cx="56445" cy="2709334"/>
          </a:xfrm>
          <a:prstGeom prst="curvedConnector3">
            <a:avLst>
              <a:gd name="adj1" fmla="val 2180101"/>
            </a:avLst>
          </a:prstGeom>
          <a:ln w="25400">
            <a:prstDash val="dash"/>
            <a:headEnd type="triangle"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Freeform 41"/>
          <p:cNvSpPr/>
          <p:nvPr/>
        </p:nvSpPr>
        <p:spPr>
          <a:xfrm rot="21159860">
            <a:off x="6294933" y="2578666"/>
            <a:ext cx="691444" cy="468788"/>
          </a:xfrm>
          <a:custGeom>
            <a:avLst/>
            <a:gdLst>
              <a:gd name="connsiteX0" fmla="*/ 691444 w 691444"/>
              <a:gd name="connsiteY0" fmla="*/ 257111 h 468788"/>
              <a:gd name="connsiteX1" fmla="*/ 606777 w 691444"/>
              <a:gd name="connsiteY1" fmla="*/ 3111 h 468788"/>
              <a:gd name="connsiteX2" fmla="*/ 508000 w 691444"/>
              <a:gd name="connsiteY2" fmla="*/ 412333 h 468788"/>
              <a:gd name="connsiteX3" fmla="*/ 423333 w 691444"/>
              <a:gd name="connsiteY3" fmla="*/ 45444 h 468788"/>
              <a:gd name="connsiteX4" fmla="*/ 366889 w 691444"/>
              <a:gd name="connsiteY4" fmla="*/ 468778 h 468788"/>
              <a:gd name="connsiteX5" fmla="*/ 268111 w 691444"/>
              <a:gd name="connsiteY5" fmla="*/ 59555 h 468788"/>
              <a:gd name="connsiteX6" fmla="*/ 183444 w 691444"/>
              <a:gd name="connsiteY6" fmla="*/ 468778 h 468788"/>
              <a:gd name="connsiteX7" fmla="*/ 70555 w 691444"/>
              <a:gd name="connsiteY7" fmla="*/ 45444 h 468788"/>
              <a:gd name="connsiteX8" fmla="*/ 0 w 691444"/>
              <a:gd name="connsiteY8" fmla="*/ 313555 h 46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1444" h="468788">
                <a:moveTo>
                  <a:pt x="691444" y="257111"/>
                </a:moveTo>
                <a:cubicBezTo>
                  <a:pt x="664397" y="117176"/>
                  <a:pt x="637351" y="-22759"/>
                  <a:pt x="606777" y="3111"/>
                </a:cubicBezTo>
                <a:cubicBezTo>
                  <a:pt x="576203" y="28981"/>
                  <a:pt x="538574" y="405277"/>
                  <a:pt x="508000" y="412333"/>
                </a:cubicBezTo>
                <a:cubicBezTo>
                  <a:pt x="477426" y="419389"/>
                  <a:pt x="446851" y="36037"/>
                  <a:pt x="423333" y="45444"/>
                </a:cubicBezTo>
                <a:cubicBezTo>
                  <a:pt x="399815" y="54851"/>
                  <a:pt x="392759" y="466426"/>
                  <a:pt x="366889" y="468778"/>
                </a:cubicBezTo>
                <a:cubicBezTo>
                  <a:pt x="341019" y="471130"/>
                  <a:pt x="298685" y="59555"/>
                  <a:pt x="268111" y="59555"/>
                </a:cubicBezTo>
                <a:cubicBezTo>
                  <a:pt x="237537" y="59555"/>
                  <a:pt x="216370" y="471130"/>
                  <a:pt x="183444" y="468778"/>
                </a:cubicBezTo>
                <a:cubicBezTo>
                  <a:pt x="150518" y="466426"/>
                  <a:pt x="101129" y="71314"/>
                  <a:pt x="70555" y="45444"/>
                </a:cubicBezTo>
                <a:cubicBezTo>
                  <a:pt x="39981" y="19573"/>
                  <a:pt x="0" y="313555"/>
                  <a:pt x="0" y="313555"/>
                </a:cubicBezTo>
              </a:path>
            </a:pathLst>
          </a:custGeom>
          <a:ln w="2540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Curved Connector 51"/>
          <p:cNvCxnSpPr/>
          <p:nvPr/>
        </p:nvCxnSpPr>
        <p:spPr>
          <a:xfrm flipV="1">
            <a:off x="4497182" y="1918105"/>
            <a:ext cx="0" cy="27001"/>
          </a:xfrm>
          <a:prstGeom prst="straightConnector1">
            <a:avLst/>
          </a:prstGeom>
          <a:ln w="25400">
            <a:headEnd type="oval" w="lg" len="lg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045627" y="1488964"/>
            <a:ext cx="944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DEP/NX</a:t>
            </a:r>
            <a:endParaRPr lang="en-US" b="1" dirty="0"/>
          </a:p>
        </p:txBody>
      </p:sp>
      <p:sp>
        <p:nvSpPr>
          <p:cNvPr id="62" name="Right Arrow 61"/>
          <p:cNvSpPr/>
          <p:nvPr/>
        </p:nvSpPr>
        <p:spPr>
          <a:xfrm>
            <a:off x="4187989" y="3732631"/>
            <a:ext cx="688012" cy="592666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5925221" y="1552654"/>
            <a:ext cx="1239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Code reuse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1229966" y="1548773"/>
            <a:ext cx="1531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Code</a:t>
            </a:r>
            <a:r>
              <a:rPr lang="en-US" dirty="0"/>
              <a:t> </a:t>
            </a:r>
            <a:r>
              <a:rPr lang="en-US" dirty="0" smtClean="0"/>
              <a:t>injection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5325405" y="2604502"/>
            <a:ext cx="596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nsolas"/>
                <a:cs typeface="Consolas"/>
              </a:rPr>
              <a:t>R-X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356393" y="3730787"/>
            <a:ext cx="565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olas"/>
                <a:cs typeface="Consolas"/>
              </a:rPr>
              <a:t>R--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356393" y="5048833"/>
            <a:ext cx="565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nsolas"/>
                <a:cs typeface="Consolas"/>
              </a:rPr>
              <a:t>RW-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6927738" y="2603844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✖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225014" y="2598526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✖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321344" y="6017086"/>
            <a:ext cx="1128118" cy="461665"/>
            <a:chOff x="1320658" y="6124892"/>
            <a:chExt cx="1128118" cy="461665"/>
          </a:xfrm>
        </p:grpSpPr>
        <p:sp>
          <p:nvSpPr>
            <p:cNvPr id="43" name="Rectangle 42"/>
            <p:cNvSpPr/>
            <p:nvPr/>
          </p:nvSpPr>
          <p:spPr>
            <a:xfrm>
              <a:off x="1320658" y="6237968"/>
              <a:ext cx="301975" cy="232833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622633" y="6124892"/>
              <a:ext cx="8261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Attacker</a:t>
              </a:r>
            </a:p>
            <a:p>
              <a:r>
                <a:rPr lang="en-US" sz="1200" dirty="0" smtClean="0"/>
                <a:t>controlled</a:t>
              </a:r>
              <a:endParaRPr lang="en-US" sz="1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341965" y="6017086"/>
            <a:ext cx="1132809" cy="461665"/>
            <a:chOff x="4200865" y="6089399"/>
            <a:chExt cx="1132809" cy="461665"/>
          </a:xfrm>
        </p:grpSpPr>
        <p:cxnSp>
          <p:nvCxnSpPr>
            <p:cNvPr id="44" name="Curved Connector 43"/>
            <p:cNvCxnSpPr/>
            <p:nvPr/>
          </p:nvCxnSpPr>
          <p:spPr>
            <a:xfrm>
              <a:off x="4200865" y="6322146"/>
              <a:ext cx="448734" cy="0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4648871" y="6089399"/>
              <a:ext cx="6848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Control</a:t>
              </a:r>
            </a:p>
            <a:p>
              <a:r>
                <a:rPr lang="en-US" sz="1200" dirty="0" smtClean="0"/>
                <a:t>transfer</a:t>
              </a:r>
              <a:endParaRPr lang="en-US" sz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755964" y="6017086"/>
            <a:ext cx="1246259" cy="461665"/>
            <a:chOff x="2640018" y="6123109"/>
            <a:chExt cx="1246259" cy="461665"/>
          </a:xfrm>
        </p:grpSpPr>
        <p:sp>
          <p:nvSpPr>
            <p:cNvPr id="74" name="Rectangle 73"/>
            <p:cNvSpPr/>
            <p:nvPr/>
          </p:nvSpPr>
          <p:spPr>
            <a:xfrm>
              <a:off x="2640018" y="6154998"/>
              <a:ext cx="3770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0" i="0" dirty="0" smtClean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</a:rPr>
                <a:t>✖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893698" y="6123109"/>
              <a:ext cx="9925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Control flow</a:t>
              </a:r>
            </a:p>
            <a:p>
              <a:r>
                <a:rPr lang="en-US" sz="1200" dirty="0"/>
                <a:t>v</a:t>
              </a:r>
              <a:r>
                <a:rPr lang="en-US" sz="1200" dirty="0" smtClean="0"/>
                <a:t>ulnerability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868287" y="6017086"/>
            <a:ext cx="1513658" cy="461665"/>
            <a:chOff x="5605517" y="6076699"/>
            <a:chExt cx="1513658" cy="461665"/>
          </a:xfrm>
        </p:grpSpPr>
        <p:cxnSp>
          <p:nvCxnSpPr>
            <p:cNvPr id="48" name="Curved Connector 47"/>
            <p:cNvCxnSpPr/>
            <p:nvPr/>
          </p:nvCxnSpPr>
          <p:spPr>
            <a:xfrm>
              <a:off x="5605517" y="6311147"/>
              <a:ext cx="611575" cy="0"/>
            </a:xfrm>
            <a:prstGeom prst="straightConnector1">
              <a:avLst/>
            </a:prstGeom>
            <a:ln w="25400">
              <a:prstDash val="dash"/>
              <a:headEnd type="triangle" w="lg" len="lg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6216364" y="6076699"/>
              <a:ext cx="9028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Indirect</a:t>
              </a:r>
            </a:p>
            <a:p>
              <a:r>
                <a:rPr lang="en-US" sz="1200" dirty="0" smtClean="0"/>
                <a:t>use of </a:t>
              </a:r>
              <a:r>
                <a:rPr lang="en-US" sz="1200" dirty="0"/>
                <a:t>d</a:t>
              </a:r>
              <a:r>
                <a:rPr lang="en-US" sz="1200" dirty="0" smtClean="0"/>
                <a:t>ata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616778" y="2604885"/>
            <a:ext cx="596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nsolas"/>
                <a:cs typeface="Consolas"/>
              </a:rPr>
              <a:t>R-X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47766" y="373117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olas"/>
                <a:cs typeface="Consolas"/>
              </a:rPr>
              <a:t>R-X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47766" y="5049216"/>
            <a:ext cx="565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nsolas"/>
                <a:cs typeface="Consolas"/>
              </a:rPr>
              <a:t>RWX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6/4/2014</a:t>
            </a:r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Vasilis Pappas - Columbia University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5F14-675E-AC49-B2F4-3A150184AF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836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36" grpId="0" animBg="1"/>
      <p:bldP spid="39" grpId="0" animBg="1"/>
      <p:bldP spid="42" grpId="0" animBg="1"/>
      <p:bldP spid="56" grpId="0"/>
      <p:bldP spid="62" grpId="0" animBg="1"/>
      <p:bldP spid="63" grpId="0"/>
      <p:bldP spid="64" grpId="0"/>
      <p:bldP spid="68" grpId="0"/>
      <p:bldP spid="69" grpId="0"/>
      <p:bldP spid="70" grpId="0"/>
      <p:bldP spid="72" grpId="0"/>
      <p:bldP spid="73" grpId="0"/>
      <p:bldP spid="34" grpId="0"/>
      <p:bldP spid="35" grpId="0"/>
      <p:bldP spid="4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ROP Compilers Results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3142398"/>
              </p:ext>
            </p:extLst>
          </p:nvPr>
        </p:nvGraphicFramePr>
        <p:xfrm>
          <a:off x="457200" y="1811020"/>
          <a:ext cx="82296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4313"/>
                <a:gridCol w="1372096"/>
                <a:gridCol w="1383436"/>
                <a:gridCol w="1644247"/>
                <a:gridCol w="156550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Non-ASLR Code</a:t>
                      </a:r>
                      <a:r>
                        <a:rPr lang="en-US" baseline="0" dirty="0" smtClean="0"/>
                        <a:t> Base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Mona</a:t>
                      </a:r>
                    </a:p>
                    <a:p>
                      <a:pPr algn="ctr"/>
                      <a:r>
                        <a:rPr lang="en-US" dirty="0" smtClean="0"/>
                        <a:t>Orig.</a:t>
                      </a:r>
                      <a:r>
                        <a:rPr lang="en-US" baseline="0" dirty="0" smtClean="0"/>
                        <a:t>                Rand.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</a:t>
                      </a:r>
                    </a:p>
                    <a:p>
                      <a:pPr algn="ctr"/>
                      <a:r>
                        <a:rPr lang="en-US" dirty="0" smtClean="0"/>
                        <a:t>Orig.                   </a:t>
                      </a:r>
                      <a:r>
                        <a:rPr lang="en-US" baseline="0" dirty="0" smtClean="0"/>
                        <a:t>  Rand.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Adobe Reader v9.3.4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✓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✓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Integard</a:t>
                      </a:r>
                      <a:r>
                        <a:rPr lang="en-US" dirty="0" smtClean="0"/>
                        <a:t> Pro v2.2.0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✓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Mplayer</a:t>
                      </a:r>
                      <a:r>
                        <a:rPr lang="en-US" dirty="0" smtClean="0"/>
                        <a:t> Lite r33064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✓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✓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msvcr71.dll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✓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mscorie.dll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mfc71u.dll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✓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✓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✗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Vasilis Pappas - Columbia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6309-7249-A847-8AB5-45F08FBA3B8A}" type="slidenum">
              <a:rPr lang="en-US" smtClean="0"/>
              <a:t>20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28412" y="5159515"/>
            <a:ext cx="7887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Both failed to construct payloads from non-randomized code!</a:t>
            </a:r>
            <a:endParaRPr lang="en-US" sz="2400" u="sng" dirty="0"/>
          </a:p>
        </p:txBody>
      </p:sp>
      <p:grpSp>
        <p:nvGrpSpPr>
          <p:cNvPr id="10" name="Group 9"/>
          <p:cNvGrpSpPr/>
          <p:nvPr/>
        </p:nvGrpSpPr>
        <p:grpSpPr>
          <a:xfrm>
            <a:off x="4515410" y="2480991"/>
            <a:ext cx="3656547" cy="2195149"/>
            <a:chOff x="4515410" y="2480991"/>
            <a:chExt cx="3656547" cy="2195149"/>
          </a:xfrm>
        </p:grpSpPr>
        <p:sp>
          <p:nvSpPr>
            <p:cNvPr id="3" name="Rectangle 2"/>
            <p:cNvSpPr/>
            <p:nvPr/>
          </p:nvSpPr>
          <p:spPr>
            <a:xfrm>
              <a:off x="4515410" y="2480991"/>
              <a:ext cx="540908" cy="2195149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631049" y="2480991"/>
              <a:ext cx="540908" cy="2195149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690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Indirect branch tracing [</a:t>
            </a:r>
            <a:r>
              <a:rPr lang="en-US" sz="4000" dirty="0" err="1" smtClean="0"/>
              <a:t>Usenix</a:t>
            </a:r>
            <a:r>
              <a:rPr lang="en-US" sz="4000" dirty="0" smtClean="0"/>
              <a:t> S. ’13]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Detect and prevent ROP code </a:t>
            </a:r>
            <a:r>
              <a:rPr lang="en-US" dirty="0"/>
              <a:t>execution by </a:t>
            </a:r>
            <a:r>
              <a:rPr lang="en-US" dirty="0" smtClean="0"/>
              <a:t>monitoring executed </a:t>
            </a:r>
            <a:r>
              <a:rPr lang="en-US" dirty="0"/>
              <a:t>indirect </a:t>
            </a:r>
            <a:r>
              <a:rPr lang="en-US" dirty="0" smtClean="0"/>
              <a:t>branches</a:t>
            </a:r>
          </a:p>
          <a:p>
            <a:endParaRPr lang="en-US" dirty="0" smtClean="0"/>
          </a:p>
          <a:p>
            <a:r>
              <a:rPr lang="en-US" i="1" dirty="0" smtClean="0"/>
              <a:t>Transparent</a:t>
            </a:r>
          </a:p>
          <a:p>
            <a:pPr lvl="1"/>
            <a:r>
              <a:rPr lang="en-US" dirty="0" smtClean="0"/>
              <a:t>Applicable on third-party applications</a:t>
            </a:r>
          </a:p>
          <a:p>
            <a:pPr lvl="1"/>
            <a:r>
              <a:rPr lang="en-US" dirty="0" smtClean="0"/>
              <a:t>Compatible with code signing, self-modifying code, JIT, …</a:t>
            </a:r>
          </a:p>
          <a:p>
            <a:pPr lvl="1"/>
            <a:endParaRPr lang="en-US" dirty="0"/>
          </a:p>
          <a:p>
            <a:r>
              <a:rPr lang="en-US" i="1" dirty="0" smtClean="0"/>
              <a:t>Lightweight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p </a:t>
            </a:r>
            <a:r>
              <a:rPr lang="en-US" dirty="0"/>
              <a:t>to 4% </a:t>
            </a:r>
            <a:r>
              <a:rPr lang="en-US" dirty="0" smtClean="0"/>
              <a:t>overhead when </a:t>
            </a:r>
            <a:r>
              <a:rPr lang="en-US" dirty="0"/>
              <a:t>artificially stressed, practically </a:t>
            </a:r>
            <a:r>
              <a:rPr lang="en-US" dirty="0" smtClean="0"/>
              <a:t>zero</a:t>
            </a:r>
          </a:p>
          <a:p>
            <a:pPr lvl="1"/>
            <a:endParaRPr lang="en-US" dirty="0" smtClean="0"/>
          </a:p>
          <a:p>
            <a:r>
              <a:rPr lang="en-US" i="1" dirty="0" smtClean="0"/>
              <a:t>Effective</a:t>
            </a:r>
          </a:p>
          <a:p>
            <a:pPr lvl="1"/>
            <a:r>
              <a:rPr lang="en-US" dirty="0" smtClean="0"/>
              <a:t>Prevents real-world exploits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6/4/2014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Vasilis Pappas - Columbia University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6309-7249-A847-8AB5-45F08FBA3B8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455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ROP Code Runtime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4"/>
            <a:endParaRPr lang="en-US" i="1" dirty="0" smtClean="0"/>
          </a:p>
          <a:p>
            <a:r>
              <a:rPr lang="en-US" i="1" dirty="0" smtClean="0"/>
              <a:t>Illegal </a:t>
            </a:r>
            <a:r>
              <a:rPr lang="en-US" i="1" dirty="0">
                <a:latin typeface="Consolas" charset="0"/>
              </a:rPr>
              <a:t>ret</a:t>
            </a:r>
            <a:r>
              <a:rPr lang="en-US" i="1" dirty="0"/>
              <a:t> instructions that target locations not preceded by call sites</a:t>
            </a:r>
          </a:p>
          <a:p>
            <a:pPr lvl="1"/>
            <a:r>
              <a:rPr lang="en-US" dirty="0"/>
              <a:t>Abnormal condition for legitimate program </a:t>
            </a:r>
            <a:r>
              <a:rPr lang="en-US" dirty="0" smtClean="0"/>
              <a:t>code</a:t>
            </a:r>
          </a:p>
          <a:p>
            <a:pPr lvl="2"/>
            <a:endParaRPr lang="en-US" dirty="0"/>
          </a:p>
          <a:p>
            <a:r>
              <a:rPr lang="en-US" i="1" dirty="0"/>
              <a:t>Sequences of relatively short code fragments “chained” through any kind of indirect branch</a:t>
            </a:r>
          </a:p>
          <a:p>
            <a:pPr lvl="1"/>
            <a:r>
              <a:rPr lang="en-US" dirty="0"/>
              <a:t>Always holds for </a:t>
            </a:r>
            <a:r>
              <a:rPr lang="en-US" dirty="0" smtClean="0"/>
              <a:t>any kind of ROP </a:t>
            </a:r>
            <a:r>
              <a:rPr lang="en-US" dirty="0"/>
              <a:t>code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Vasilis Pappas - Columbia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6309-7249-A847-8AB5-45F08FBA3B8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815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Illegal Returns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Legitimate code:</a:t>
            </a:r>
          </a:p>
          <a:p>
            <a:pPr lvl="1"/>
            <a:r>
              <a:rPr lang="en-US" b="1" dirty="0" smtClean="0"/>
              <a:t>ret</a:t>
            </a:r>
            <a:r>
              <a:rPr lang="en-US" dirty="0" smtClean="0"/>
              <a:t> transfers control to the instruction right after the corresponding </a:t>
            </a:r>
            <a:r>
              <a:rPr lang="en-US" b="1" dirty="0" smtClean="0"/>
              <a:t>call</a:t>
            </a:r>
            <a:r>
              <a:rPr lang="en-US" dirty="0" smtClean="0"/>
              <a:t>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charset="0"/>
              </a:rPr>
              <a:t></a:t>
            </a:r>
            <a:r>
              <a:rPr lang="en-US" dirty="0" smtClean="0"/>
              <a:t> legitimate call site</a:t>
            </a:r>
          </a:p>
          <a:p>
            <a:pPr lvl="1"/>
            <a:endParaRPr lang="en-US" dirty="0"/>
          </a:p>
          <a:p>
            <a:r>
              <a:rPr lang="en-US" dirty="0" smtClean="0"/>
              <a:t>ROP code:</a:t>
            </a:r>
          </a:p>
          <a:p>
            <a:pPr lvl="1"/>
            <a:r>
              <a:rPr lang="en-US" b="1" dirty="0"/>
              <a:t>r</a:t>
            </a:r>
            <a:r>
              <a:rPr lang="en-US" b="1" dirty="0" smtClean="0"/>
              <a:t>et</a:t>
            </a:r>
            <a:r>
              <a:rPr lang="en-US" dirty="0" smtClean="0"/>
              <a:t> transfers control to the first instruction of the next gadget                    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 charset="0"/>
              </a:rPr>
              <a:t></a:t>
            </a:r>
            <a:r>
              <a:rPr lang="en-US" dirty="0" smtClean="0"/>
              <a:t> arbitrary locations</a:t>
            </a:r>
          </a:p>
          <a:p>
            <a:pPr lvl="1"/>
            <a:endParaRPr lang="en-US" dirty="0"/>
          </a:p>
          <a:p>
            <a:r>
              <a:rPr lang="en-US" b="1" dirty="0" smtClean="0"/>
              <a:t>Main idea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Runtime monitoring of </a:t>
            </a:r>
            <a:r>
              <a:rPr lang="en-US" b="1" dirty="0" smtClean="0"/>
              <a:t>ret</a:t>
            </a:r>
            <a:r>
              <a:rPr lang="en-US" dirty="0" smtClean="0"/>
              <a:t> instructions’ targets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6/4/2014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Vasilis Pappas - Columbia University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6309-7249-A847-8AB5-45F08FBA3B8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4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retchain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740" r="-53740"/>
          <a:stretch>
            <a:fillRect/>
          </a:stretch>
        </p:blipFill>
        <p:spPr>
          <a:xfrm>
            <a:off x="-544317" y="567844"/>
            <a:ext cx="10106744" cy="555832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6/4/2014</a:t>
            </a: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Vasilis Pappas - Columbia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6309-7249-A847-8AB5-45F08FBA3B8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15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Gadget Chaining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Advanced ROP code may avoid illegal returns</a:t>
            </a:r>
          </a:p>
          <a:p>
            <a:pPr lvl="1"/>
            <a:r>
              <a:rPr lang="en-US" dirty="0"/>
              <a:t>Rely only on </a:t>
            </a:r>
            <a:r>
              <a:rPr lang="en-US" dirty="0">
                <a:latin typeface="Consolas" charset="0"/>
              </a:rPr>
              <a:t>call</a:t>
            </a:r>
            <a:r>
              <a:rPr lang="en-US" dirty="0"/>
              <a:t>-preceded gadgets</a:t>
            </a:r>
            <a:br>
              <a:rPr lang="en-US" dirty="0"/>
            </a:br>
            <a:r>
              <a:rPr lang="en-US" dirty="0"/>
              <a:t>(just 6% of all </a:t>
            </a:r>
            <a:r>
              <a:rPr lang="en-US" dirty="0">
                <a:latin typeface="Consolas" charset="0"/>
              </a:rPr>
              <a:t>ret</a:t>
            </a:r>
            <a:r>
              <a:rPr lang="en-US" dirty="0"/>
              <a:t> gadgets in our experiments)</a:t>
            </a:r>
          </a:p>
          <a:p>
            <a:pPr lvl="1"/>
            <a:r>
              <a:rPr lang="en-US" dirty="0"/>
              <a:t>“Jump-Oriented” Programming (non-</a:t>
            </a:r>
            <a:r>
              <a:rPr lang="en-US" dirty="0">
                <a:latin typeface="Consolas" charset="0"/>
              </a:rPr>
              <a:t>ret</a:t>
            </a:r>
            <a:r>
              <a:rPr lang="en-US" dirty="0"/>
              <a:t> gadgets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r>
              <a:rPr lang="en-US" dirty="0"/>
              <a:t>Look for a second ROP attribute</a:t>
            </a:r>
            <a:r>
              <a:rPr lang="en-US" dirty="0" smtClean="0"/>
              <a:t>:</a:t>
            </a:r>
            <a:endParaRPr lang="en-US" dirty="0"/>
          </a:p>
          <a:p>
            <a:pPr>
              <a:buFont typeface="Wingdings" charset="0"/>
              <a:buNone/>
            </a:pPr>
            <a:r>
              <a:rPr lang="en-US" i="1" dirty="0"/>
              <a:t>	Several short instruction sequences chained through (any kind of) indirect branches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Vasilis Pappas - Columbia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6309-7249-A847-8AB5-45F08FBA3B8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086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Gadget </a:t>
            </a:r>
            <a:r>
              <a:rPr lang="en-US" dirty="0" smtClean="0"/>
              <a:t>Chaining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/>
              <a:t>Look for consecutive </a:t>
            </a:r>
            <a:r>
              <a:rPr lang="en-US" sz="2400" dirty="0" smtClean="0"/>
              <a:t>indirect branch targets </a:t>
            </a:r>
            <a:r>
              <a:rPr lang="en-US" sz="2400" dirty="0"/>
              <a:t>that point to gadget </a:t>
            </a:r>
            <a:r>
              <a:rPr lang="en-US" sz="2400" dirty="0" smtClean="0"/>
              <a:t>locations</a:t>
            </a:r>
          </a:p>
          <a:p>
            <a:endParaRPr lang="en-US" sz="2400" dirty="0"/>
          </a:p>
          <a:p>
            <a:r>
              <a:rPr lang="en-US" sz="2400" dirty="0" smtClean="0"/>
              <a:t>Conservative gadget definition: up to 20 instructions</a:t>
            </a:r>
          </a:p>
          <a:p>
            <a:pPr marL="457200" lvl="1" indent="166688"/>
            <a:r>
              <a:rPr lang="en-US" sz="2000" dirty="0" smtClean="0"/>
              <a:t>Typically 1-5</a:t>
            </a:r>
            <a:endParaRPr lang="en-US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Vasilis Pappas - Columbia University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6309-7249-A847-8AB5-45F08FBA3B8A}" type="slidenum">
              <a:rPr lang="en-US" smtClean="0"/>
              <a:t>26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58000" y="1752456"/>
            <a:ext cx="1050637" cy="3001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529118" y="1512455"/>
            <a:ext cx="1120820" cy="692727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858001" y="2657763"/>
            <a:ext cx="1050636" cy="692727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253182" y="3759200"/>
            <a:ext cx="1030751" cy="692727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858004" y="4932219"/>
            <a:ext cx="776922" cy="692727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Curved Connector 14"/>
          <p:cNvCxnSpPr>
            <a:stCxn id="10" idx="2"/>
          </p:cNvCxnSpPr>
          <p:nvPr/>
        </p:nvCxnSpPr>
        <p:spPr>
          <a:xfrm rot="16200000" flipH="1">
            <a:off x="6201292" y="2093418"/>
            <a:ext cx="544944" cy="768472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>
            <a:stCxn id="11" idx="2"/>
          </p:cNvCxnSpPr>
          <p:nvPr/>
        </p:nvCxnSpPr>
        <p:spPr>
          <a:xfrm rot="5400000">
            <a:off x="6551915" y="3082508"/>
            <a:ext cx="563423" cy="1099386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>
            <a:stCxn id="12" idx="2"/>
          </p:cNvCxnSpPr>
          <p:nvPr/>
        </p:nvCxnSpPr>
        <p:spPr>
          <a:xfrm rot="16200000" flipH="1">
            <a:off x="6015406" y="4205079"/>
            <a:ext cx="595746" cy="1089442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529118" y="1512455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Consolas"/>
                <a:cs typeface="Consolas"/>
              </a:rPr>
              <a:t>m</a:t>
            </a:r>
            <a:r>
              <a:rPr lang="en-US" sz="1200" dirty="0" err="1" smtClean="0">
                <a:latin typeface="Consolas"/>
                <a:cs typeface="Consolas"/>
              </a:rPr>
              <a:t>ov</a:t>
            </a:r>
            <a:r>
              <a:rPr lang="en-US" sz="1200" dirty="0" smtClean="0">
                <a:latin typeface="Consolas"/>
                <a:cs typeface="Consolas"/>
              </a:rPr>
              <a:t> </a:t>
            </a:r>
            <a:r>
              <a:rPr lang="en-US" sz="1200" dirty="0" err="1" smtClean="0">
                <a:latin typeface="Consolas"/>
                <a:cs typeface="Consolas"/>
              </a:rPr>
              <a:t>eax,ebx</a:t>
            </a:r>
            <a:endParaRPr lang="en-US" sz="1200" dirty="0" smtClean="0">
              <a:latin typeface="Consolas"/>
              <a:cs typeface="Consolas"/>
            </a:endParaRPr>
          </a:p>
          <a:p>
            <a:r>
              <a:rPr lang="en-US" sz="1200" dirty="0">
                <a:latin typeface="Consolas"/>
                <a:cs typeface="Consolas"/>
              </a:rPr>
              <a:t>a</a:t>
            </a:r>
            <a:r>
              <a:rPr lang="en-US" sz="1200" dirty="0" smtClean="0">
                <a:latin typeface="Consolas"/>
                <a:cs typeface="Consolas"/>
              </a:rPr>
              <a:t>dd ebx,100</a:t>
            </a:r>
          </a:p>
          <a:p>
            <a:r>
              <a:rPr lang="en-US" sz="1200" dirty="0" smtClean="0">
                <a:latin typeface="Consolas"/>
                <a:cs typeface="Consolas"/>
              </a:rPr>
              <a:t>ret</a:t>
            </a:r>
            <a:endParaRPr lang="en-US" sz="1200" dirty="0">
              <a:latin typeface="Consolas"/>
              <a:cs typeface="Consola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58003" y="2657763"/>
            <a:ext cx="1115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nsolas"/>
                <a:cs typeface="Consolas"/>
              </a:rPr>
              <a:t>p</a:t>
            </a:r>
            <a:r>
              <a:rPr lang="en-US" sz="1200" dirty="0" smtClean="0">
                <a:latin typeface="Consolas"/>
                <a:cs typeface="Consolas"/>
              </a:rPr>
              <a:t>op </a:t>
            </a:r>
            <a:r>
              <a:rPr lang="en-US" sz="1200" dirty="0" err="1" smtClean="0">
                <a:latin typeface="Consolas"/>
                <a:cs typeface="Consolas"/>
              </a:rPr>
              <a:t>edi</a:t>
            </a:r>
            <a:endParaRPr lang="en-US" sz="1200" dirty="0" smtClean="0">
              <a:latin typeface="Consolas"/>
              <a:cs typeface="Consolas"/>
            </a:endParaRPr>
          </a:p>
          <a:p>
            <a:r>
              <a:rPr lang="en-US" sz="1200" dirty="0" err="1">
                <a:latin typeface="Consolas"/>
                <a:cs typeface="Consolas"/>
              </a:rPr>
              <a:t>m</a:t>
            </a:r>
            <a:r>
              <a:rPr lang="en-US" sz="1200" dirty="0" err="1" smtClean="0">
                <a:latin typeface="Consolas"/>
                <a:cs typeface="Consolas"/>
              </a:rPr>
              <a:t>ov</a:t>
            </a:r>
            <a:r>
              <a:rPr lang="en-US" sz="1200" dirty="0" smtClean="0">
                <a:latin typeface="Consolas"/>
                <a:cs typeface="Consolas"/>
              </a:rPr>
              <a:t> </a:t>
            </a:r>
            <a:r>
              <a:rPr lang="en-US" sz="1200" dirty="0" err="1" smtClean="0">
                <a:latin typeface="Consolas"/>
                <a:cs typeface="Consolas"/>
              </a:rPr>
              <a:t>esi,edi</a:t>
            </a:r>
            <a:endParaRPr lang="en-US" sz="1200" dirty="0" smtClean="0">
              <a:latin typeface="Consolas"/>
              <a:cs typeface="Consolas"/>
            </a:endParaRPr>
          </a:p>
          <a:p>
            <a:r>
              <a:rPr lang="en-US" sz="1200" dirty="0" smtClean="0">
                <a:latin typeface="Consolas"/>
                <a:cs typeface="Consolas"/>
              </a:rPr>
              <a:t>ret</a:t>
            </a:r>
            <a:endParaRPr lang="en-US" sz="1200" dirty="0">
              <a:latin typeface="Consolas"/>
              <a:cs typeface="Consola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53182" y="3759200"/>
            <a:ext cx="10307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nsolas"/>
                <a:cs typeface="Consolas"/>
              </a:rPr>
              <a:t>s</a:t>
            </a:r>
            <a:r>
              <a:rPr lang="en-US" sz="1200" dirty="0" smtClean="0">
                <a:latin typeface="Consolas"/>
                <a:cs typeface="Consolas"/>
              </a:rPr>
              <a:t>ub  esi,8</a:t>
            </a:r>
          </a:p>
          <a:p>
            <a:r>
              <a:rPr lang="en-US" sz="1200" dirty="0" smtClean="0">
                <a:latin typeface="Consolas"/>
                <a:cs typeface="Consolas"/>
              </a:rPr>
              <a:t>push </a:t>
            </a:r>
            <a:r>
              <a:rPr lang="en-US" sz="1200" dirty="0" err="1" smtClean="0">
                <a:latin typeface="Consolas"/>
                <a:cs typeface="Consolas"/>
              </a:rPr>
              <a:t>esi</a:t>
            </a:r>
            <a:endParaRPr lang="en-US" sz="1200" dirty="0" smtClean="0">
              <a:latin typeface="Consolas"/>
              <a:cs typeface="Consolas"/>
            </a:endParaRPr>
          </a:p>
          <a:p>
            <a:r>
              <a:rPr lang="en-US" sz="1200" dirty="0">
                <a:latin typeface="Consolas"/>
                <a:cs typeface="Consolas"/>
              </a:rPr>
              <a:t>c</a:t>
            </a:r>
            <a:r>
              <a:rPr lang="en-US" sz="1200" dirty="0" smtClean="0">
                <a:latin typeface="Consolas"/>
                <a:cs typeface="Consolas"/>
              </a:rPr>
              <a:t>all </a:t>
            </a:r>
            <a:r>
              <a:rPr lang="en-US" sz="1200" dirty="0" err="1" smtClean="0">
                <a:latin typeface="Consolas"/>
                <a:cs typeface="Consolas"/>
              </a:rPr>
              <a:t>esi</a:t>
            </a:r>
            <a:endParaRPr lang="en-US" sz="1200" dirty="0">
              <a:latin typeface="Consolas"/>
              <a:cs typeface="Consola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58000" y="4932219"/>
            <a:ext cx="7769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nsolas"/>
                <a:cs typeface="Consolas"/>
              </a:rPr>
              <a:t>p</a:t>
            </a:r>
            <a:r>
              <a:rPr lang="en-US" sz="1200" dirty="0" smtClean="0">
                <a:latin typeface="Consolas"/>
                <a:cs typeface="Consolas"/>
              </a:rPr>
              <a:t>op </a:t>
            </a:r>
            <a:r>
              <a:rPr lang="en-US" sz="1200" dirty="0" err="1" smtClean="0">
                <a:latin typeface="Consolas"/>
                <a:cs typeface="Consolas"/>
              </a:rPr>
              <a:t>edi</a:t>
            </a:r>
            <a:endParaRPr lang="en-US" sz="1200" dirty="0" smtClean="0">
              <a:latin typeface="Consolas"/>
              <a:cs typeface="Consolas"/>
            </a:endParaRPr>
          </a:p>
          <a:p>
            <a:r>
              <a:rPr lang="en-US" sz="1200" dirty="0" smtClean="0">
                <a:latin typeface="Consolas"/>
                <a:cs typeface="Consolas"/>
              </a:rPr>
              <a:t>pop </a:t>
            </a:r>
            <a:r>
              <a:rPr lang="en-US" sz="1200" dirty="0" err="1" smtClean="0">
                <a:latin typeface="Consolas"/>
                <a:cs typeface="Consolas"/>
              </a:rPr>
              <a:t>esi</a:t>
            </a:r>
            <a:endParaRPr lang="en-US" sz="1200" dirty="0" smtClean="0">
              <a:latin typeface="Consolas"/>
              <a:cs typeface="Consolas"/>
            </a:endParaRPr>
          </a:p>
          <a:p>
            <a:r>
              <a:rPr lang="en-US" sz="1200" dirty="0" smtClean="0">
                <a:latin typeface="Consolas"/>
                <a:cs typeface="Consolas"/>
              </a:rPr>
              <a:t>ret</a:t>
            </a:r>
            <a:endParaRPr lang="en-US" sz="1200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1927860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Branch Record (LBR)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Introduced in the Intel Nehalem architecture</a:t>
            </a:r>
          </a:p>
          <a:p>
            <a:endParaRPr lang="en-US" dirty="0" smtClean="0"/>
          </a:p>
          <a:p>
            <a:r>
              <a:rPr lang="en-US" dirty="0"/>
              <a:t>Stores the last 16 executed branches in a set of model-specific registers (MSR)</a:t>
            </a:r>
          </a:p>
          <a:p>
            <a:pPr lvl="1"/>
            <a:r>
              <a:rPr lang="en-US" dirty="0"/>
              <a:t>Can filter certain types of branches (relative/indirect calls/jumps, returns, ...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r>
              <a:rPr lang="en-US" dirty="0"/>
              <a:t>Multiple advantages</a:t>
            </a:r>
          </a:p>
          <a:p>
            <a:pPr lvl="1"/>
            <a:r>
              <a:rPr lang="en-US" dirty="0"/>
              <a:t>Zero overhead for recording the branches</a:t>
            </a:r>
          </a:p>
          <a:p>
            <a:pPr lvl="1"/>
            <a:r>
              <a:rPr lang="en-US" dirty="0"/>
              <a:t>Fully transparent to the running application</a:t>
            </a:r>
          </a:p>
          <a:p>
            <a:pPr lvl="1"/>
            <a:r>
              <a:rPr lang="en-US" dirty="0"/>
              <a:t>Does not require source code or debug symbols</a:t>
            </a:r>
          </a:p>
          <a:p>
            <a:pPr lvl="1"/>
            <a:r>
              <a:rPr lang="en-US" dirty="0"/>
              <a:t>Can be dynamically enabled for any running </a:t>
            </a:r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6/4/2014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Vasilis Pappas - Columbia University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6309-7249-A847-8AB5-45F08FBA3B8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83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 Granularity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</a:t>
            </a:r>
            <a:r>
              <a:rPr lang="en-US" dirty="0"/>
              <a:t>-zero overhead for reading the LBR </a:t>
            </a:r>
            <a:r>
              <a:rPr lang="en-US" dirty="0" smtClean="0"/>
              <a:t>stack (</a:t>
            </a:r>
            <a:r>
              <a:rPr lang="en-US" dirty="0"/>
              <a:t>accessible only from kernel level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Lower </a:t>
            </a:r>
            <a:r>
              <a:rPr lang="en-US" dirty="0"/>
              <a:t>frequency  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sym typeface="Wingdings" charset="0"/>
              </a:rPr>
              <a:t></a:t>
            </a:r>
            <a:r>
              <a:rPr lang="en-US" b="1" dirty="0">
                <a:solidFill>
                  <a:schemeClr val="bg2"/>
                </a:solidFill>
                <a:sym typeface="Wingdings" charset="0"/>
              </a:rPr>
              <a:t> </a:t>
            </a:r>
            <a:r>
              <a:rPr lang="en-US" b="1" dirty="0">
                <a:sym typeface="Wingdings" charset="0"/>
              </a:rPr>
              <a:t>  </a:t>
            </a:r>
            <a:r>
              <a:rPr lang="en-US" dirty="0"/>
              <a:t>lower </a:t>
            </a:r>
            <a:r>
              <a:rPr lang="en-US" dirty="0" smtClean="0"/>
              <a:t>overhead</a:t>
            </a:r>
          </a:p>
          <a:p>
            <a:pPr lvl="1"/>
            <a:endParaRPr lang="en-US" b="1" i="1" dirty="0"/>
          </a:p>
          <a:p>
            <a:r>
              <a:rPr lang="en-US" dirty="0"/>
              <a:t>ROP code can run at any </a:t>
            </a:r>
            <a:r>
              <a:rPr lang="en-US" dirty="0" smtClean="0"/>
              <a:t>point</a:t>
            </a:r>
          </a:p>
          <a:p>
            <a:pPr lvl="1"/>
            <a:r>
              <a:rPr lang="en-US" dirty="0" smtClean="0"/>
              <a:t>Higher </a:t>
            </a:r>
            <a:r>
              <a:rPr lang="en-US" dirty="0"/>
              <a:t>frequency  </a:t>
            </a:r>
            <a:r>
              <a:rPr lang="en-US" b="1" dirty="0"/>
              <a:t> </a:t>
            </a:r>
            <a:r>
              <a:rPr lang="en-US" sz="2000" dirty="0">
                <a:solidFill>
                  <a:srgbClr val="7F7F7F"/>
                </a:solidFill>
                <a:sym typeface="Wingdings" charset="0"/>
              </a:rPr>
              <a:t></a:t>
            </a:r>
            <a:r>
              <a:rPr lang="en-US" b="1" dirty="0">
                <a:solidFill>
                  <a:schemeClr val="bg2"/>
                </a:solidFill>
                <a:sym typeface="Wingdings" charset="0"/>
              </a:rPr>
              <a:t> </a:t>
            </a:r>
            <a:r>
              <a:rPr lang="en-US" b="1" dirty="0">
                <a:sym typeface="Wingdings" charset="0"/>
              </a:rPr>
              <a:t>  </a:t>
            </a:r>
            <a:r>
              <a:rPr lang="en-US" dirty="0"/>
              <a:t>higher </a:t>
            </a:r>
            <a:r>
              <a:rPr lang="en-US" dirty="0" smtClean="0"/>
              <a:t>accuracy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6/4/2014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Vasilis Pappas - Columbia University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6309-7249-A847-8AB5-45F08FBA3B8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837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 Granularity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2" y="1600201"/>
            <a:ext cx="8229600" cy="125095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Meaningful ROP code will eventually interact with the OS through system calls</a:t>
            </a:r>
          </a:p>
          <a:p>
            <a:pPr lvl="1"/>
            <a:r>
              <a:rPr lang="en-US" b="1" i="1" dirty="0"/>
              <a:t>Check for abnormal control transfers on system call </a:t>
            </a:r>
            <a:r>
              <a:rPr lang="en-US" b="1" i="1" dirty="0" smtClean="0"/>
              <a:t>entry</a:t>
            </a:r>
            <a:endParaRPr lang="en-US" b="1" i="1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2428" y="3036990"/>
            <a:ext cx="6718518" cy="309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Vasilis Pappas - Columbia University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6309-7249-A847-8AB5-45F08FBA3B8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168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nvariants &amp;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800" dirty="0"/>
          </a:p>
          <a:p>
            <a:r>
              <a:rPr lang="en-US" dirty="0" smtClean="0"/>
              <a:t>Knowledge of code layout</a:t>
            </a:r>
          </a:p>
          <a:p>
            <a:pPr lvl="1"/>
            <a:r>
              <a:rPr lang="en-US" dirty="0" smtClean="0"/>
              <a:t>Need to know in order to re-use</a:t>
            </a:r>
          </a:p>
          <a:p>
            <a:endParaRPr lang="en-US" sz="2400" dirty="0"/>
          </a:p>
          <a:p>
            <a:r>
              <a:rPr lang="en-US" dirty="0" smtClean="0"/>
              <a:t>Unrestricted indirect branches</a:t>
            </a:r>
          </a:p>
          <a:p>
            <a:pPr lvl="1"/>
            <a:r>
              <a:rPr lang="en-US" dirty="0" smtClean="0"/>
              <a:t>Use them to synthesize code fragments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Vasilis Pappas - Columbia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5F14-675E-AC49-B2F4-3A150184AFDD}" type="slidenum">
              <a:rPr lang="en-US" smtClean="0"/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967585" y="5023233"/>
            <a:ext cx="320051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Goal: Break them!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628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Gadget Chaining: Legitimate Code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Vasilis Pappas - Columbia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6309-7249-A847-8AB5-45F08FBA3B8A}" type="slidenum">
              <a:rPr lang="en-US" smtClean="0"/>
              <a:t>30</a:t>
            </a:fld>
            <a:endParaRPr lang="en-US"/>
          </a:p>
        </p:txBody>
      </p:sp>
      <p:pic>
        <p:nvPicPr>
          <p:cNvPr id="7" name="Picture 3" descr="allow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1449388"/>
            <a:ext cx="7539037" cy="469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340225" y="1546225"/>
            <a:ext cx="1597025" cy="3849688"/>
          </a:xfrm>
          <a:prstGeom prst="rect">
            <a:avLst/>
          </a:prstGeom>
          <a:solidFill>
            <a:schemeClr val="accent1">
              <a:alpha val="3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 rot="10800000" flipV="1">
            <a:off x="4340225" y="1546225"/>
            <a:ext cx="0" cy="38496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 rot="16200000">
            <a:off x="4352925" y="3203575"/>
            <a:ext cx="434975" cy="460375"/>
          </a:xfrm>
          <a:prstGeom prst="downArrow">
            <a:avLst>
              <a:gd name="adj1" fmla="val 50889"/>
              <a:gd name="adj2" fmla="val 56477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148263" y="2935288"/>
            <a:ext cx="1800225" cy="10064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detection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threshold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6079076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 Dataset from: Internet Explorer, Adobe Reader, Flash Player, Microsoft Office (Word, Excel and PowerPoint)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12389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Runtime Overhead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6/4/2014</a:t>
            </a:r>
            <a:endParaRPr lang="en-US"/>
          </a:p>
        </p:txBody>
      </p:sp>
      <p:pic>
        <p:nvPicPr>
          <p:cNvPr id="9" name="Content Placeholder 8" descr="wine_perf.eps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68" r="-4168"/>
          <a:stretch>
            <a:fillRect/>
          </a:stretch>
        </p:blipFill>
        <p:spPr/>
      </p:pic>
      <p:sp>
        <p:nvSpPr>
          <p:cNvPr id="10" name="TextBox 9"/>
          <p:cNvSpPr txBox="1"/>
          <p:nvPr/>
        </p:nvSpPr>
        <p:spPr>
          <a:xfrm>
            <a:off x="7144839" y="1789317"/>
            <a:ext cx="960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1% avg.</a:t>
            </a:r>
          </a:p>
          <a:p>
            <a:r>
              <a:rPr lang="en-US" dirty="0" smtClean="0"/>
              <a:t>4% max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Vasilis Pappas - Columbia University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6309-7249-A847-8AB5-45F08FBA3B8A}" type="slidenum">
              <a:rPr lang="en-US" smtClean="0"/>
              <a:t>31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967018" y="6085244"/>
            <a:ext cx="13785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Wine test suite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424380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Successfully prevented real-world exploits in</a:t>
            </a:r>
          </a:p>
          <a:p>
            <a:pPr lvl="1"/>
            <a:r>
              <a:rPr lang="en-US" dirty="0"/>
              <a:t>Adobe Reader </a:t>
            </a:r>
            <a:r>
              <a:rPr lang="en-US" dirty="0" smtClean="0"/>
              <a:t>XI (</a:t>
            </a:r>
            <a:r>
              <a:rPr lang="en-US" b="1" dirty="0" smtClean="0"/>
              <a:t>zero-day!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Adobe Reader 9</a:t>
            </a:r>
          </a:p>
          <a:p>
            <a:pPr lvl="1"/>
            <a:r>
              <a:rPr lang="en-US" dirty="0" err="1"/>
              <a:t>Mplayer</a:t>
            </a:r>
            <a:r>
              <a:rPr lang="en-US" dirty="0"/>
              <a:t> Lite</a:t>
            </a:r>
          </a:p>
          <a:p>
            <a:pPr lvl="1"/>
            <a:r>
              <a:rPr lang="en-US" dirty="0"/>
              <a:t>Internet Explorer 9</a:t>
            </a:r>
          </a:p>
          <a:p>
            <a:pPr lvl="1"/>
            <a:r>
              <a:rPr lang="en-US" dirty="0"/>
              <a:t>Adobe Flash </a:t>
            </a:r>
            <a:r>
              <a:rPr lang="en-US" dirty="0" smtClean="0"/>
              <a:t>11.3</a:t>
            </a:r>
          </a:p>
          <a:p>
            <a:pPr lvl="1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6/4/2014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Vasilis Pappas - Columbia University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6309-7249-A847-8AB5-45F08FBA3B8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486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flash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8" t="15058" r="28847" b="29967"/>
          <a:stretch/>
        </p:blipFill>
        <p:spPr>
          <a:xfrm>
            <a:off x="265329" y="103244"/>
            <a:ext cx="3004549" cy="2488187"/>
          </a:xfrm>
          <a:ln>
            <a:noFill/>
          </a:ln>
          <a:effectLst>
            <a:outerShdw blurRad="76200" dist="889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6/4/2014</a:t>
            </a:r>
            <a:endParaRPr lang="en-US"/>
          </a:p>
        </p:txBody>
      </p:sp>
      <p:pic>
        <p:nvPicPr>
          <p:cNvPr id="8" name="Picture 7" descr="ie8_skype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21" t="38991" r="17573" b="23072"/>
          <a:stretch/>
        </p:blipFill>
        <p:spPr>
          <a:xfrm>
            <a:off x="3197604" y="-10324"/>
            <a:ext cx="3283322" cy="2601755"/>
          </a:xfrm>
          <a:prstGeom prst="rect">
            <a:avLst/>
          </a:prstGeom>
          <a:ln>
            <a:noFill/>
          </a:ln>
          <a:effectLst>
            <a:outerShdw blurRad="76200" dist="889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ie9.tif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7" t="23183" r="21983" b="25782"/>
          <a:stretch/>
        </p:blipFill>
        <p:spPr>
          <a:xfrm>
            <a:off x="5183793" y="3713297"/>
            <a:ext cx="3887101" cy="2756622"/>
          </a:xfrm>
          <a:prstGeom prst="rect">
            <a:avLst/>
          </a:prstGeom>
          <a:ln>
            <a:noFill/>
          </a:ln>
          <a:effectLst>
            <a:outerShdw blurRad="76200" dist="889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kb_mplayer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6" r="8041"/>
          <a:stretch/>
        </p:blipFill>
        <p:spPr>
          <a:xfrm>
            <a:off x="5750976" y="103244"/>
            <a:ext cx="3393024" cy="2839218"/>
          </a:xfrm>
          <a:prstGeom prst="rect">
            <a:avLst/>
          </a:prstGeom>
          <a:ln>
            <a:noFill/>
          </a:ln>
          <a:effectLst>
            <a:outerShdw blurRad="76200" dist="889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kb_reade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77" y="2777182"/>
            <a:ext cx="4892446" cy="3434626"/>
          </a:xfrm>
          <a:prstGeom prst="rect">
            <a:avLst/>
          </a:prstGeom>
          <a:ln>
            <a:noFill/>
          </a:ln>
          <a:effectLst>
            <a:outerShdw blurRad="76200" dist="889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kb_0day_adobe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8" t="25292" r="34961" b="36771"/>
          <a:stretch/>
        </p:blipFill>
        <p:spPr>
          <a:xfrm>
            <a:off x="3124200" y="2214590"/>
            <a:ext cx="3582744" cy="2601755"/>
          </a:xfrm>
          <a:prstGeom prst="rect">
            <a:avLst/>
          </a:prstGeom>
          <a:ln>
            <a:noFill/>
          </a:ln>
          <a:effectLst>
            <a:outerShdw blurRad="76200" dist="889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Vasilis Pappas - Columbia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6309-7249-A847-8AB5-45F08FBA3B8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216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In-place code randomization misses ~20% of the gadgets</a:t>
            </a:r>
          </a:p>
          <a:p>
            <a:pPr lvl="1"/>
            <a:r>
              <a:rPr lang="en-US" dirty="0"/>
              <a:t>Still possible to construct a ROP payload</a:t>
            </a:r>
          </a:p>
          <a:p>
            <a:endParaRPr lang="en-US" dirty="0" smtClean="0"/>
          </a:p>
          <a:p>
            <a:r>
              <a:rPr lang="en-US" dirty="0" smtClean="0"/>
              <a:t>Indirect branch tracing only checks the last 16 gadgets, up to 20 instructions</a:t>
            </a:r>
            <a:endParaRPr lang="en-US" dirty="0"/>
          </a:p>
          <a:p>
            <a:pPr lvl="1"/>
            <a:r>
              <a:rPr lang="en-US" dirty="0" smtClean="0"/>
              <a:t>Still possible to find longer call-preceded or non-return gadgets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Vasilis Pappas - Columbia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6309-7249-A847-8AB5-45F08FBA3B8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589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Vasilis Pappas - Columbia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5F14-675E-AC49-B2F4-3A150184AFDD}" type="slidenum">
              <a:rPr lang="en-US" smtClean="0"/>
              <a:t>35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21450" y="1446039"/>
            <a:ext cx="230964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In-place </a:t>
            </a:r>
            <a:r>
              <a:rPr lang="en-US" sz="2800" dirty="0" smtClean="0"/>
              <a:t>code</a:t>
            </a:r>
          </a:p>
          <a:p>
            <a:pPr algn="ctr"/>
            <a:r>
              <a:rPr lang="en-US" sz="2800" dirty="0" smtClean="0"/>
              <a:t>randomization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2800" dirty="0" smtClean="0"/>
              <a:t> </a:t>
            </a:r>
            <a:r>
              <a:rPr lang="en-US" sz="2800" b="1" dirty="0">
                <a:solidFill>
                  <a:srgbClr val="FF0000"/>
                </a:solidFill>
              </a:rPr>
              <a:t>breaks</a:t>
            </a:r>
          </a:p>
          <a:p>
            <a:pPr algn="ctr"/>
            <a:r>
              <a:rPr lang="en-US" sz="2800" i="1" dirty="0"/>
              <a:t>Knowledge of</a:t>
            </a:r>
          </a:p>
          <a:p>
            <a:pPr algn="ctr"/>
            <a:r>
              <a:rPr lang="en-US" sz="2800" i="1" dirty="0"/>
              <a:t>code </a:t>
            </a:r>
            <a:r>
              <a:rPr lang="en-US" sz="2800" i="1" dirty="0" smtClean="0"/>
              <a:t>layout</a:t>
            </a:r>
            <a:endParaRPr lang="en-US" sz="28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211397" y="1448668"/>
            <a:ext cx="325475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Indirect </a:t>
            </a:r>
            <a:r>
              <a:rPr lang="en-US" sz="2800" dirty="0" smtClean="0"/>
              <a:t>branch</a:t>
            </a:r>
          </a:p>
          <a:p>
            <a:pPr algn="ctr"/>
            <a:r>
              <a:rPr lang="en-US" sz="2800" dirty="0" smtClean="0"/>
              <a:t>tracing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2800" b="1" dirty="0">
                <a:solidFill>
                  <a:srgbClr val="FF0000"/>
                </a:solidFill>
              </a:rPr>
              <a:t>breaks</a:t>
            </a:r>
          </a:p>
          <a:p>
            <a:pPr algn="ctr"/>
            <a:r>
              <a:rPr lang="en-US" sz="2800" i="1" dirty="0"/>
              <a:t>Unrestricted indirect</a:t>
            </a:r>
          </a:p>
          <a:p>
            <a:pPr algn="ctr"/>
            <a:r>
              <a:rPr lang="en-US" sz="2800" i="1" dirty="0" smtClean="0"/>
              <a:t>branches</a:t>
            </a:r>
            <a:endParaRPr lang="en-US" sz="2800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4337614" y="2275011"/>
            <a:ext cx="4656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/>
              <a:t>+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4337614" y="3788150"/>
            <a:ext cx="4656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/>
              <a:t>=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849910" y="4515467"/>
            <a:ext cx="32527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Break longer gadgets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more easily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99917" y="4515467"/>
            <a:ext cx="36552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Detect non-randomized</a:t>
            </a:r>
          </a:p>
          <a:p>
            <a:pPr algn="ctr"/>
            <a:r>
              <a:rPr lang="en-US" sz="2800" dirty="0" smtClean="0"/>
              <a:t>gadgets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71925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1" grpId="0"/>
      <p:bldP spid="18" grpId="0"/>
      <p:bldP spid="19" grpId="0"/>
      <p:bldP spid="2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Randomizing long gadgets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8415764"/>
              </p:ext>
            </p:extLst>
          </p:nvPr>
        </p:nvGraphicFramePr>
        <p:xfrm>
          <a:off x="457200" y="1600200"/>
          <a:ext cx="8229600" cy="37145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715108">
                <a:tc>
                  <a:txBody>
                    <a:bodyPr/>
                    <a:lstStyle/>
                    <a:p>
                      <a:r>
                        <a:rPr lang="en-US" dirty="0" smtClean="0"/>
                        <a:t>Software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1-5 Instr. Gadgets</a:t>
                      </a:r>
                    </a:p>
                    <a:p>
                      <a:pPr algn="r"/>
                      <a:r>
                        <a:rPr lang="en-US" dirty="0" smtClean="0"/>
                        <a:t>Total</a:t>
                      </a:r>
                      <a:r>
                        <a:rPr lang="en-US" baseline="0" dirty="0" smtClean="0"/>
                        <a:t>               Modifiable (%)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20-50 Instr. Gadgets</a:t>
                      </a:r>
                    </a:p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Total</a:t>
                      </a:r>
                      <a:r>
                        <a:rPr lang="en-US" baseline="0" dirty="0" smtClean="0"/>
                        <a:t>               Modifiable (%)</a:t>
                      </a:r>
                      <a:endParaRPr lang="en-US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99905">
                <a:tc>
                  <a:txBody>
                    <a:bodyPr/>
                    <a:lstStyle/>
                    <a:p>
                      <a:r>
                        <a:rPr lang="en-US" dirty="0" smtClean="0"/>
                        <a:t>Adobe Reader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1,207K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943K (78.1)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99K (98.1)</a:t>
                      </a:r>
                      <a:endParaRPr lang="en-US" dirty="0" smtClean="0"/>
                    </a:p>
                  </a:txBody>
                  <a:tcPr/>
                </a:tc>
              </a:tr>
              <a:tr h="499905">
                <a:tc>
                  <a:txBody>
                    <a:bodyPr/>
                    <a:lstStyle/>
                    <a:p>
                      <a:r>
                        <a:rPr lang="en-US" dirty="0" smtClean="0"/>
                        <a:t>Firefox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455K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381K (83.7)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45K (98.7)</a:t>
                      </a:r>
                      <a:endParaRPr lang="en-US" dirty="0"/>
                    </a:p>
                  </a:txBody>
                  <a:tcPr/>
                </a:tc>
              </a:tr>
              <a:tr h="499905">
                <a:tc>
                  <a:txBody>
                    <a:bodyPr/>
                    <a:lstStyle/>
                    <a:p>
                      <a:r>
                        <a:rPr lang="en-US" dirty="0" smtClean="0"/>
                        <a:t>iTunes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373K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293K (78.5)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43K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42K (97.4)</a:t>
                      </a:r>
                      <a:endParaRPr lang="en-US" dirty="0"/>
                    </a:p>
                  </a:txBody>
                  <a:tcPr/>
                </a:tc>
              </a:tr>
              <a:tr h="499905">
                <a:tc>
                  <a:txBody>
                    <a:bodyPr/>
                    <a:lstStyle/>
                    <a:p>
                      <a:r>
                        <a:rPr lang="en-US" dirty="0" smtClean="0"/>
                        <a:t>Windows</a:t>
                      </a:r>
                      <a:r>
                        <a:rPr lang="en-US" baseline="0" dirty="0" smtClean="0"/>
                        <a:t> XP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7,897K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6,452K (81.7)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636K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627K (98.5)</a:t>
                      </a:r>
                      <a:endParaRPr lang="en-US" dirty="0"/>
                    </a:p>
                  </a:txBody>
                  <a:tcPr/>
                </a:tc>
              </a:tr>
              <a:tr h="499905">
                <a:tc>
                  <a:txBody>
                    <a:bodyPr/>
                    <a:lstStyle/>
                    <a:p>
                      <a:r>
                        <a:rPr lang="en-US" dirty="0" smtClean="0"/>
                        <a:t>Windows 7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15,703K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12,970K (82.6)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1,583K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1,551K (98.0)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90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</a:t>
                      </a:r>
                      <a:endParaRPr lang="en-US" b="1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25,636K</a:t>
                      </a:r>
                      <a:endParaRPr lang="en-US" b="1" dirty="0" smtClean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21,041K (82.1)</a:t>
                      </a:r>
                      <a:endParaRPr lang="en-US" b="1" dirty="0" smtClean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2,412K</a:t>
                      </a:r>
                      <a:endParaRPr lang="en-US" b="1" dirty="0" smtClean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2,366K (98.1)</a:t>
                      </a:r>
                      <a:endParaRPr lang="en-US" b="1" dirty="0" smtClean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Vasilis Pappas - Columbia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5F14-675E-AC49-B2F4-3A150184AFD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388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Designed, developed and evaluated techniques against ROP</a:t>
            </a:r>
          </a:p>
          <a:p>
            <a:r>
              <a:rPr lang="en-US" dirty="0" smtClean="0"/>
              <a:t>Their combination maximizes protection coverage, while complementing each other</a:t>
            </a:r>
          </a:p>
          <a:p>
            <a:endParaRPr lang="en-US" dirty="0" smtClean="0"/>
          </a:p>
          <a:p>
            <a:r>
              <a:rPr lang="en-US" dirty="0" smtClean="0"/>
              <a:t>Although not perfect, significantly raise the bar at almost no cost!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Vasilis Pappas - Columbia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5F14-675E-AC49-B2F4-3A150184AFD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883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48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499" y="1312742"/>
            <a:ext cx="8519653" cy="4813422"/>
          </a:xfrm>
        </p:spPr>
        <p:txBody>
          <a:bodyPr>
            <a:noAutofit/>
          </a:bodyPr>
          <a:lstStyle/>
          <a:p>
            <a:pPr marL="171450" indent="-171450">
              <a:buFont typeface="+mj-lt"/>
              <a:buAutoNum type="arabicPeriod"/>
            </a:pPr>
            <a:r>
              <a:rPr lang="en-US" sz="1100" u="sng" dirty="0"/>
              <a:t>Vasilis Pappas</a:t>
            </a:r>
            <a:r>
              <a:rPr lang="en-US" sz="1100" dirty="0"/>
              <a:t>, Fernando </a:t>
            </a:r>
            <a:r>
              <a:rPr lang="en-US" sz="1100" dirty="0" err="1"/>
              <a:t>Krell</a:t>
            </a:r>
            <a:r>
              <a:rPr lang="en-US" sz="1100" dirty="0"/>
              <a:t>, </a:t>
            </a:r>
            <a:r>
              <a:rPr lang="en-US" sz="1100" dirty="0" err="1"/>
              <a:t>Binh</a:t>
            </a:r>
            <a:r>
              <a:rPr lang="en-US" sz="1100" dirty="0"/>
              <a:t> Vo, Vladimir </a:t>
            </a:r>
            <a:r>
              <a:rPr lang="en-US" sz="1100" dirty="0" err="1"/>
              <a:t>Kolesnikov</a:t>
            </a:r>
            <a:r>
              <a:rPr lang="en-US" sz="1100" dirty="0"/>
              <a:t>, Tal </a:t>
            </a:r>
            <a:r>
              <a:rPr lang="en-US" sz="1100" dirty="0" err="1"/>
              <a:t>Malkin</a:t>
            </a:r>
            <a:r>
              <a:rPr lang="en-US" sz="1100" dirty="0"/>
              <a:t>, </a:t>
            </a:r>
            <a:r>
              <a:rPr lang="en-US" sz="1100" dirty="0" err="1"/>
              <a:t>Seung</a:t>
            </a:r>
            <a:r>
              <a:rPr lang="en-US" sz="1100" dirty="0"/>
              <a:t> </a:t>
            </a:r>
            <a:r>
              <a:rPr lang="en-US" sz="1100" dirty="0" err="1"/>
              <a:t>Geol</a:t>
            </a:r>
            <a:r>
              <a:rPr lang="en-US" sz="1100" dirty="0"/>
              <a:t> Choi, Wesley George, </a:t>
            </a:r>
            <a:r>
              <a:rPr lang="en-US" sz="1100" dirty="0" err="1"/>
              <a:t>Angelos</a:t>
            </a:r>
            <a:r>
              <a:rPr lang="en-US" sz="1100" dirty="0"/>
              <a:t> D. </a:t>
            </a:r>
            <a:r>
              <a:rPr lang="en-US" sz="1100" dirty="0" err="1"/>
              <a:t>Keromytis</a:t>
            </a:r>
            <a:r>
              <a:rPr lang="en-US" sz="1100" dirty="0"/>
              <a:t>, and Steven M. </a:t>
            </a:r>
            <a:r>
              <a:rPr lang="en-US" sz="1100" dirty="0" err="1"/>
              <a:t>Bellovin</a:t>
            </a:r>
            <a:r>
              <a:rPr lang="en-US" sz="1100" dirty="0"/>
              <a:t>. Blind Seer: A scalable private DBMS. In Proceedings of the 35rd IEEE Symposium on Security &amp; Privacy (S&amp;P), May 2014.</a:t>
            </a:r>
          </a:p>
          <a:p>
            <a:pPr marL="171450" indent="-171450">
              <a:buFont typeface="+mj-lt"/>
              <a:buAutoNum type="arabicPeriod"/>
            </a:pPr>
            <a:r>
              <a:rPr lang="en-US" sz="1100" u="sng" dirty="0"/>
              <a:t>Vasilis Pappas</a:t>
            </a:r>
            <a:r>
              <a:rPr lang="en-US" sz="1100" dirty="0"/>
              <a:t>, </a:t>
            </a:r>
            <a:r>
              <a:rPr lang="en-US" sz="1100" dirty="0" err="1"/>
              <a:t>Vasileios</a:t>
            </a:r>
            <a:r>
              <a:rPr lang="en-US" sz="1100" dirty="0"/>
              <a:t> P. </a:t>
            </a:r>
            <a:r>
              <a:rPr lang="en-US" sz="1100" dirty="0" err="1"/>
              <a:t>Kemerlis</a:t>
            </a:r>
            <a:r>
              <a:rPr lang="en-US" sz="1100" dirty="0"/>
              <a:t>, </a:t>
            </a:r>
            <a:r>
              <a:rPr lang="en-US" sz="1100" dirty="0" err="1"/>
              <a:t>Angeliki</a:t>
            </a:r>
            <a:r>
              <a:rPr lang="en-US" sz="1100" dirty="0"/>
              <a:t> </a:t>
            </a:r>
            <a:r>
              <a:rPr lang="en-US" sz="1100" dirty="0" err="1"/>
              <a:t>Zavou</a:t>
            </a:r>
            <a:r>
              <a:rPr lang="en-US" sz="1100" dirty="0"/>
              <a:t>, </a:t>
            </a:r>
            <a:r>
              <a:rPr lang="en-US" sz="1100" dirty="0" err="1"/>
              <a:t>Michalis</a:t>
            </a:r>
            <a:r>
              <a:rPr lang="en-US" sz="1100" dirty="0"/>
              <a:t> </a:t>
            </a:r>
            <a:r>
              <a:rPr lang="en-US" sz="1100" dirty="0" err="1"/>
              <a:t>Polychronakis</a:t>
            </a:r>
            <a:r>
              <a:rPr lang="en-US" sz="1100" dirty="0"/>
              <a:t>, and </a:t>
            </a:r>
            <a:r>
              <a:rPr lang="en-US" sz="1100" dirty="0" err="1"/>
              <a:t>Angelos</a:t>
            </a:r>
            <a:r>
              <a:rPr lang="en-US" sz="1100" dirty="0"/>
              <a:t> D. </a:t>
            </a:r>
            <a:r>
              <a:rPr lang="en-US" sz="1100" dirty="0" err="1"/>
              <a:t>Keromytis</a:t>
            </a:r>
            <a:r>
              <a:rPr lang="en-US" sz="1100" dirty="0"/>
              <a:t>. </a:t>
            </a:r>
            <a:r>
              <a:rPr lang="en-US" sz="1100" dirty="0" err="1"/>
              <a:t>CloudFence</a:t>
            </a:r>
            <a:r>
              <a:rPr lang="en-US" sz="1100" dirty="0"/>
              <a:t>: Data flow tracking as a cloud service. In Proceedings of the 16th International Symposium on Research in Attacks, Intrusions and Defenses (RAID), October 2013.</a:t>
            </a:r>
          </a:p>
          <a:p>
            <a:pPr marL="171450" indent="-171450">
              <a:buFont typeface="+mj-lt"/>
              <a:buAutoNum type="arabicPeriod"/>
            </a:pPr>
            <a:r>
              <a:rPr lang="en-US" sz="1100" dirty="0"/>
              <a:t>Marco V. </a:t>
            </a:r>
            <a:r>
              <a:rPr lang="en-US" sz="1100" dirty="0" err="1"/>
              <a:t>Barbera</a:t>
            </a:r>
            <a:r>
              <a:rPr lang="en-US" sz="1100" dirty="0"/>
              <a:t>, </a:t>
            </a:r>
            <a:r>
              <a:rPr lang="en-US" sz="1100" dirty="0" err="1"/>
              <a:t>Vasileios</a:t>
            </a:r>
            <a:r>
              <a:rPr lang="en-US" sz="1100" dirty="0"/>
              <a:t> P. </a:t>
            </a:r>
            <a:r>
              <a:rPr lang="en-US" sz="1100" dirty="0" err="1"/>
              <a:t>Kemerlis</a:t>
            </a:r>
            <a:r>
              <a:rPr lang="en-US" sz="1100" dirty="0"/>
              <a:t>, </a:t>
            </a:r>
            <a:r>
              <a:rPr lang="en-US" sz="1100" u="sng" dirty="0"/>
              <a:t>Vasilis Pappas</a:t>
            </a:r>
            <a:r>
              <a:rPr lang="en-US" sz="1100" dirty="0"/>
              <a:t>, and </a:t>
            </a:r>
            <a:r>
              <a:rPr lang="en-US" sz="1100" dirty="0" err="1"/>
              <a:t>Angelos</a:t>
            </a:r>
            <a:r>
              <a:rPr lang="en-US" sz="1100" dirty="0"/>
              <a:t> D. </a:t>
            </a:r>
            <a:r>
              <a:rPr lang="en-US" sz="1100" dirty="0" err="1"/>
              <a:t>Keromytis</a:t>
            </a:r>
            <a:r>
              <a:rPr lang="en-US" sz="1100" dirty="0"/>
              <a:t>. </a:t>
            </a:r>
            <a:r>
              <a:rPr lang="en-US" sz="1100" dirty="0" err="1"/>
              <a:t>CellFlood</a:t>
            </a:r>
            <a:r>
              <a:rPr lang="en-US" sz="1100" dirty="0"/>
              <a:t>: Attacking tor onion routers on the cheap. In Proceedings of the 18th European Symposium on Research in Computer Security (ESORICS), September 2013.</a:t>
            </a:r>
          </a:p>
          <a:p>
            <a:pPr marL="171450" indent="-171450">
              <a:buFont typeface="+mj-lt"/>
              <a:buAutoNum type="arabicPeriod"/>
            </a:pPr>
            <a:r>
              <a:rPr lang="en-US" sz="1100" u="sng" dirty="0"/>
              <a:t>Vasilis Pappas</a:t>
            </a:r>
            <a:r>
              <a:rPr lang="en-US" sz="1100" dirty="0"/>
              <a:t>, </a:t>
            </a:r>
            <a:r>
              <a:rPr lang="en-US" sz="1100" dirty="0" err="1"/>
              <a:t>Michalis</a:t>
            </a:r>
            <a:r>
              <a:rPr lang="en-US" sz="1100" dirty="0"/>
              <a:t> </a:t>
            </a:r>
            <a:r>
              <a:rPr lang="en-US" sz="1100" dirty="0" err="1"/>
              <a:t>Polychronakis</a:t>
            </a:r>
            <a:r>
              <a:rPr lang="en-US" sz="1100" dirty="0"/>
              <a:t>, and </a:t>
            </a:r>
            <a:r>
              <a:rPr lang="en-US" sz="1100" dirty="0" err="1"/>
              <a:t>Angelos</a:t>
            </a:r>
            <a:r>
              <a:rPr lang="en-US" sz="1100" dirty="0"/>
              <a:t> D. </a:t>
            </a:r>
            <a:r>
              <a:rPr lang="en-US" sz="1100" dirty="0" err="1"/>
              <a:t>Keromytis</a:t>
            </a:r>
            <a:r>
              <a:rPr lang="en-US" sz="1100" dirty="0"/>
              <a:t>. Transparent ROP exploit mitigation using indirect branch tracing. In Proceedings of the 22nd USENIX Security Symposium, August 2013.</a:t>
            </a:r>
          </a:p>
          <a:p>
            <a:pPr marL="171450" indent="-171450">
              <a:buFont typeface="+mj-lt"/>
              <a:buAutoNum type="arabicPeriod"/>
            </a:pPr>
            <a:r>
              <a:rPr lang="en-US" sz="1100" dirty="0" err="1"/>
              <a:t>Angeliki</a:t>
            </a:r>
            <a:r>
              <a:rPr lang="en-US" sz="1100" dirty="0"/>
              <a:t> </a:t>
            </a:r>
            <a:r>
              <a:rPr lang="en-US" sz="1100" dirty="0" err="1"/>
              <a:t>Zavou</a:t>
            </a:r>
            <a:r>
              <a:rPr lang="en-US" sz="1100" dirty="0"/>
              <a:t>, </a:t>
            </a:r>
            <a:r>
              <a:rPr lang="en-US" sz="1100" u="sng" dirty="0"/>
              <a:t>Vasilis Pappas</a:t>
            </a:r>
            <a:r>
              <a:rPr lang="en-US" sz="1100" dirty="0"/>
              <a:t>, </a:t>
            </a:r>
            <a:r>
              <a:rPr lang="en-US" sz="1100" dirty="0" err="1"/>
              <a:t>Vasileios</a:t>
            </a:r>
            <a:r>
              <a:rPr lang="en-US" sz="1100" dirty="0"/>
              <a:t> P. </a:t>
            </a:r>
            <a:r>
              <a:rPr lang="en-US" sz="1100" dirty="0" err="1"/>
              <a:t>Kemerlis</a:t>
            </a:r>
            <a:r>
              <a:rPr lang="en-US" sz="1100" dirty="0"/>
              <a:t>, </a:t>
            </a:r>
            <a:r>
              <a:rPr lang="en-US" sz="1100" dirty="0" err="1"/>
              <a:t>Michalis</a:t>
            </a:r>
            <a:r>
              <a:rPr lang="en-US" sz="1100" dirty="0"/>
              <a:t> </a:t>
            </a:r>
            <a:r>
              <a:rPr lang="en-US" sz="1100" dirty="0" err="1"/>
              <a:t>Polychronakis</a:t>
            </a:r>
            <a:r>
              <a:rPr lang="en-US" sz="1100" dirty="0"/>
              <a:t>, </a:t>
            </a:r>
            <a:r>
              <a:rPr lang="en-US" sz="1100" dirty="0" err="1"/>
              <a:t>Georgios</a:t>
            </a:r>
            <a:r>
              <a:rPr lang="en-US" sz="1100" dirty="0"/>
              <a:t> </a:t>
            </a:r>
            <a:r>
              <a:rPr lang="en-US" sz="1100" dirty="0" err="1"/>
              <a:t>Portokalidis</a:t>
            </a:r>
            <a:r>
              <a:rPr lang="en-US" sz="1100" dirty="0"/>
              <a:t>, and </a:t>
            </a:r>
            <a:r>
              <a:rPr lang="en-US" sz="1100" dirty="0" err="1"/>
              <a:t>Angelos</a:t>
            </a:r>
            <a:r>
              <a:rPr lang="en-US" sz="1100" dirty="0"/>
              <a:t> D. </a:t>
            </a:r>
            <a:r>
              <a:rPr lang="en-US" sz="1100" dirty="0" err="1"/>
              <a:t>Keromytis</a:t>
            </a:r>
            <a:r>
              <a:rPr lang="en-US" sz="1100" dirty="0"/>
              <a:t>. </a:t>
            </a:r>
            <a:r>
              <a:rPr lang="en-US" sz="1100" dirty="0" err="1"/>
              <a:t>Cloudopsy</a:t>
            </a:r>
            <a:r>
              <a:rPr lang="en-US" sz="1100" dirty="0"/>
              <a:t>: an autopsy of data flows in the cloud. In Proceedings of the 15th International Conference on Human-Computer Interaction (HCI), July 2013.</a:t>
            </a:r>
          </a:p>
          <a:p>
            <a:pPr marL="171450" indent="-171450">
              <a:buFont typeface="+mj-lt"/>
              <a:buAutoNum type="arabicPeriod"/>
            </a:pPr>
            <a:r>
              <a:rPr lang="en-US" sz="1100" dirty="0" err="1"/>
              <a:t>Eleni</a:t>
            </a:r>
            <a:r>
              <a:rPr lang="en-US" sz="1100" dirty="0"/>
              <a:t> </a:t>
            </a:r>
            <a:r>
              <a:rPr lang="en-US" sz="1100" dirty="0" err="1"/>
              <a:t>Gessiou</a:t>
            </a:r>
            <a:r>
              <a:rPr lang="en-US" sz="1100" dirty="0"/>
              <a:t>, </a:t>
            </a:r>
            <a:r>
              <a:rPr lang="en-US" sz="1100" u="sng" dirty="0"/>
              <a:t>Vasilis Pappas</a:t>
            </a:r>
            <a:r>
              <a:rPr lang="en-US" sz="1100" dirty="0"/>
              <a:t>, Elias </a:t>
            </a:r>
            <a:r>
              <a:rPr lang="en-US" sz="1100" dirty="0" err="1"/>
              <a:t>Athanasopoulos</a:t>
            </a:r>
            <a:r>
              <a:rPr lang="en-US" sz="1100" dirty="0"/>
              <a:t>, </a:t>
            </a:r>
            <a:r>
              <a:rPr lang="en-US" sz="1100" dirty="0" err="1"/>
              <a:t>Angelos</a:t>
            </a:r>
            <a:r>
              <a:rPr lang="en-US" sz="1100" dirty="0"/>
              <a:t> D. </a:t>
            </a:r>
            <a:r>
              <a:rPr lang="en-US" sz="1100" dirty="0" err="1"/>
              <a:t>Keromytis</a:t>
            </a:r>
            <a:r>
              <a:rPr lang="en-US" sz="1100" dirty="0"/>
              <a:t>, and Sotiris Ioannidis. Towards a universal data provenance framework using dynamic instrumentation. In Proceedings of the 27th IFIP International Information Security and Privacy Conference (SEC), June 2012.</a:t>
            </a:r>
          </a:p>
          <a:p>
            <a:pPr marL="171450" indent="-171450">
              <a:buFont typeface="+mj-lt"/>
              <a:buAutoNum type="arabicPeriod"/>
            </a:pPr>
            <a:r>
              <a:rPr lang="en-US" sz="1100" u="sng" dirty="0"/>
              <a:t>Vasilis Pappas</a:t>
            </a:r>
            <a:r>
              <a:rPr lang="en-US" sz="1100" dirty="0"/>
              <a:t>, </a:t>
            </a:r>
            <a:r>
              <a:rPr lang="en-US" sz="1100" dirty="0" err="1"/>
              <a:t>Michalis</a:t>
            </a:r>
            <a:r>
              <a:rPr lang="en-US" sz="1100" dirty="0"/>
              <a:t> </a:t>
            </a:r>
            <a:r>
              <a:rPr lang="en-US" sz="1100" dirty="0" err="1"/>
              <a:t>Polychronakis</a:t>
            </a:r>
            <a:r>
              <a:rPr lang="en-US" sz="1100" dirty="0"/>
              <a:t>, and </a:t>
            </a:r>
            <a:r>
              <a:rPr lang="en-US" sz="1100" dirty="0" err="1"/>
              <a:t>Angelos</a:t>
            </a:r>
            <a:r>
              <a:rPr lang="en-US" sz="1100" dirty="0"/>
              <a:t> D. </a:t>
            </a:r>
            <a:r>
              <a:rPr lang="en-US" sz="1100" dirty="0" err="1"/>
              <a:t>Keromytis</a:t>
            </a:r>
            <a:r>
              <a:rPr lang="en-US" sz="1100" dirty="0"/>
              <a:t>. Smashing the gadgets: Hindering return-oriented programming using in-place code randomization. In Proceedings of the 33rd IEEE Symposium on Security &amp; Privacy (S&amp;P), May 2012.</a:t>
            </a:r>
          </a:p>
          <a:p>
            <a:pPr marL="171450" indent="-171450">
              <a:buFont typeface="+mj-lt"/>
              <a:buAutoNum type="arabicPeriod"/>
            </a:pPr>
            <a:r>
              <a:rPr lang="en-US" sz="1100" u="sng" dirty="0"/>
              <a:t>Vasilis Pappas</a:t>
            </a:r>
            <a:r>
              <a:rPr lang="en-US" sz="1100" dirty="0"/>
              <a:t>, Mariana </a:t>
            </a:r>
            <a:r>
              <a:rPr lang="en-US" sz="1100" dirty="0" err="1"/>
              <a:t>Raykova</a:t>
            </a:r>
            <a:r>
              <a:rPr lang="en-US" sz="1100" dirty="0"/>
              <a:t>, </a:t>
            </a:r>
            <a:r>
              <a:rPr lang="en-US" sz="1100" dirty="0" err="1"/>
              <a:t>Binh</a:t>
            </a:r>
            <a:r>
              <a:rPr lang="en-US" sz="1100" dirty="0"/>
              <a:t> Vo, Steven M. </a:t>
            </a:r>
            <a:r>
              <a:rPr lang="en-US" sz="1100" dirty="0" err="1"/>
              <a:t>Bellovin</a:t>
            </a:r>
            <a:r>
              <a:rPr lang="en-US" sz="1100" dirty="0"/>
              <a:t>, and Tal </a:t>
            </a:r>
            <a:r>
              <a:rPr lang="en-US" sz="1100" dirty="0" err="1"/>
              <a:t>Malkin</a:t>
            </a:r>
            <a:r>
              <a:rPr lang="en-US" sz="1100" dirty="0"/>
              <a:t>. Private search in the real world. In Proceedings of the 27th Annual Computer Security Applications Conference (ACSAC), December 2011.</a:t>
            </a:r>
          </a:p>
          <a:p>
            <a:pPr marL="171450" indent="-171450">
              <a:buFont typeface="+mj-lt"/>
              <a:buAutoNum type="arabicPeriod"/>
            </a:pPr>
            <a:r>
              <a:rPr lang="en-US" sz="1100" u="sng" dirty="0"/>
              <a:t>Vasilis Pappas</a:t>
            </a:r>
            <a:r>
              <a:rPr lang="en-US" sz="1100" dirty="0"/>
              <a:t> and </a:t>
            </a:r>
            <a:r>
              <a:rPr lang="en-US" sz="1100" dirty="0" err="1"/>
              <a:t>Angelos</a:t>
            </a:r>
            <a:r>
              <a:rPr lang="en-US" sz="1100" dirty="0"/>
              <a:t> D. </a:t>
            </a:r>
            <a:r>
              <a:rPr lang="en-US" sz="1100" dirty="0" err="1"/>
              <a:t>Keromytis</a:t>
            </a:r>
            <a:r>
              <a:rPr lang="en-US" sz="1100" dirty="0"/>
              <a:t>. Measuring the deployment hiccups of </a:t>
            </a:r>
            <a:r>
              <a:rPr lang="en-US" sz="1100" dirty="0" err="1"/>
              <a:t>dnssec</a:t>
            </a:r>
            <a:r>
              <a:rPr lang="en-US" sz="1100" dirty="0"/>
              <a:t>. In Proceedings of the 1st International Conference on Advances in Computing and Communications (ACC), July 2011.</a:t>
            </a:r>
          </a:p>
          <a:p>
            <a:pPr marL="171450" indent="-171450">
              <a:buFont typeface="+mj-lt"/>
              <a:buAutoNum type="arabicPeriod"/>
            </a:pPr>
            <a:r>
              <a:rPr lang="en-US" sz="1100" dirty="0"/>
              <a:t> </a:t>
            </a:r>
            <a:r>
              <a:rPr lang="en-US" sz="1100" u="sng" dirty="0"/>
              <a:t>Vasilis Pappas</a:t>
            </a:r>
            <a:r>
              <a:rPr lang="en-US" sz="1100" dirty="0"/>
              <a:t>, Brian M. Bowen, and </a:t>
            </a:r>
            <a:r>
              <a:rPr lang="en-US" sz="1100" dirty="0" err="1"/>
              <a:t>Angelos</a:t>
            </a:r>
            <a:r>
              <a:rPr lang="en-US" sz="1100" dirty="0"/>
              <a:t> D. </a:t>
            </a:r>
            <a:r>
              <a:rPr lang="en-US" sz="1100" dirty="0" err="1"/>
              <a:t>Keromytis</a:t>
            </a:r>
            <a:r>
              <a:rPr lang="en-US" sz="1100" dirty="0"/>
              <a:t>. Evaluation of a spyware detection system using thin client computing. In Proceedings of the 13th International Conference on Information Security and Cryptology (ICISC), November 2010.</a:t>
            </a:r>
          </a:p>
          <a:p>
            <a:pPr marL="171450" indent="-171450">
              <a:buFont typeface="+mj-lt"/>
              <a:buAutoNum type="arabicPeriod"/>
            </a:pPr>
            <a:r>
              <a:rPr lang="en-US" sz="1100" dirty="0"/>
              <a:t> </a:t>
            </a:r>
            <a:r>
              <a:rPr lang="en-US" sz="1100" u="sng" dirty="0"/>
              <a:t>Vasilis Pappas</a:t>
            </a:r>
            <a:r>
              <a:rPr lang="en-US" sz="1100" dirty="0"/>
              <a:t>, Brian M. Bowen, and </a:t>
            </a:r>
            <a:r>
              <a:rPr lang="en-US" sz="1100" dirty="0" err="1"/>
              <a:t>Angelos</a:t>
            </a:r>
            <a:r>
              <a:rPr lang="en-US" sz="1100" dirty="0"/>
              <a:t> D. </a:t>
            </a:r>
            <a:r>
              <a:rPr lang="en-US" sz="1100" dirty="0" err="1"/>
              <a:t>Keromytis</a:t>
            </a:r>
            <a:r>
              <a:rPr lang="en-US" sz="1100" dirty="0"/>
              <a:t>. </a:t>
            </a:r>
            <a:r>
              <a:rPr lang="en-US" sz="1100" dirty="0" err="1"/>
              <a:t>Crimeware</a:t>
            </a:r>
            <a:r>
              <a:rPr lang="en-US" sz="1100" dirty="0"/>
              <a:t> swindling without virtual machines. In Proceedings of the 13th Information Security Conference (ISC), October 2010.</a:t>
            </a:r>
          </a:p>
          <a:p>
            <a:pPr marL="171450" indent="-171450">
              <a:buFont typeface="+mj-lt"/>
              <a:buAutoNum type="arabicPeriod"/>
            </a:pPr>
            <a:r>
              <a:rPr lang="en-US" sz="1100" dirty="0"/>
              <a:t> </a:t>
            </a:r>
            <a:r>
              <a:rPr lang="en-US" sz="1100" dirty="0" err="1"/>
              <a:t>Vasileios</a:t>
            </a:r>
            <a:r>
              <a:rPr lang="en-US" sz="1100" dirty="0"/>
              <a:t> P. </a:t>
            </a:r>
            <a:r>
              <a:rPr lang="en-US" sz="1100" dirty="0" err="1"/>
              <a:t>Kemerlis</a:t>
            </a:r>
            <a:r>
              <a:rPr lang="en-US" sz="1100" dirty="0"/>
              <a:t>, </a:t>
            </a:r>
            <a:r>
              <a:rPr lang="en-US" sz="1100" u="sng" dirty="0"/>
              <a:t>Vasilis Pappas</a:t>
            </a:r>
            <a:r>
              <a:rPr lang="en-US" sz="1100" dirty="0"/>
              <a:t>, </a:t>
            </a:r>
            <a:r>
              <a:rPr lang="en-US" sz="1100" dirty="0" err="1"/>
              <a:t>Georgios</a:t>
            </a:r>
            <a:r>
              <a:rPr lang="en-US" sz="1100" dirty="0"/>
              <a:t> </a:t>
            </a:r>
            <a:r>
              <a:rPr lang="en-US" sz="1100" dirty="0" err="1"/>
              <a:t>Portokalidis</a:t>
            </a:r>
            <a:r>
              <a:rPr lang="en-US" sz="1100" dirty="0"/>
              <a:t>, and </a:t>
            </a:r>
            <a:r>
              <a:rPr lang="en-US" sz="1100" dirty="0" err="1"/>
              <a:t>Angelos</a:t>
            </a:r>
            <a:r>
              <a:rPr lang="en-US" sz="1100" dirty="0"/>
              <a:t> D. </a:t>
            </a:r>
            <a:r>
              <a:rPr lang="en-US" sz="1100" dirty="0" err="1"/>
              <a:t>Keromytis</a:t>
            </a:r>
            <a:r>
              <a:rPr lang="en-US" sz="1100" dirty="0"/>
              <a:t>. </a:t>
            </a:r>
            <a:r>
              <a:rPr lang="en-US" sz="1100" dirty="0" err="1"/>
              <a:t>iLeak</a:t>
            </a:r>
            <a:r>
              <a:rPr lang="en-US" sz="1100" dirty="0"/>
              <a:t>: A lightweight system for detecting inadvertent information leaks. In Proceedings of the 6th European Conference on Computer Network Defense (EC2ND), October 2010</a:t>
            </a:r>
            <a:r>
              <a:rPr lang="en-US" sz="1100" dirty="0" smtClean="0"/>
              <a:t>.</a:t>
            </a:r>
            <a:endParaRPr lang="en-US" sz="11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Vasilis Pappas - Columbia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5F14-675E-AC49-B2F4-3A150184AFD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759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Background</a:t>
            </a:r>
          </a:p>
          <a:p>
            <a:r>
              <a:rPr lang="en-US" dirty="0" smtClean="0"/>
              <a:t>In-place </a:t>
            </a:r>
            <a:r>
              <a:rPr lang="en-US" dirty="0"/>
              <a:t>c</a:t>
            </a:r>
            <a:r>
              <a:rPr lang="en-US" dirty="0" smtClean="0"/>
              <a:t>ode randomization</a:t>
            </a:r>
          </a:p>
          <a:p>
            <a:r>
              <a:rPr lang="en-US" dirty="0" smtClean="0"/>
              <a:t>Indirect branch tracing</a:t>
            </a:r>
          </a:p>
          <a:p>
            <a:r>
              <a:rPr lang="en-US" dirty="0" smtClean="0"/>
              <a:t>Combination</a:t>
            </a:r>
          </a:p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6/4/2014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Vasilis Pappas - Columbia University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6309-7249-A847-8AB5-45F08FBA3B8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30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Extend work to other architectures</a:t>
            </a:r>
          </a:p>
          <a:p>
            <a:pPr lvl="1"/>
            <a:r>
              <a:rPr lang="en-US" dirty="0" smtClean="0"/>
              <a:t>ARM, MIPS, etc.</a:t>
            </a:r>
          </a:p>
          <a:p>
            <a:r>
              <a:rPr lang="en-US" dirty="0" smtClean="0"/>
              <a:t>Add more randomization schemes</a:t>
            </a:r>
          </a:p>
          <a:p>
            <a:pPr lvl="1"/>
            <a:r>
              <a:rPr lang="en-US" dirty="0" smtClean="0"/>
              <a:t>E.g., basic block shuffling</a:t>
            </a:r>
          </a:p>
          <a:p>
            <a:r>
              <a:rPr lang="en-US" dirty="0" smtClean="0"/>
              <a:t>Restrict and add more indirect branching rules</a:t>
            </a:r>
          </a:p>
          <a:p>
            <a:pPr lvl="1"/>
            <a:r>
              <a:rPr lang="en-US" dirty="0" smtClean="0"/>
              <a:t>Check ret targets of directly-only called functions</a:t>
            </a:r>
          </a:p>
          <a:p>
            <a:pPr lvl="1"/>
            <a:r>
              <a:rPr lang="en-US" dirty="0" smtClean="0"/>
              <a:t>Check indirect call/jump targets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Vasilis Pappas - Columbia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5F14-675E-AC49-B2F4-3A150184AFD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872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Illegal Returns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/>
              <a:t>Ensure that </a:t>
            </a:r>
            <a:r>
              <a:rPr lang="en-US" sz="2600" dirty="0">
                <a:latin typeface="Consolas" charset="0"/>
              </a:rPr>
              <a:t>ret</a:t>
            </a:r>
            <a:r>
              <a:rPr lang="en-US" sz="2600" dirty="0"/>
              <a:t> instructions target valid call </a:t>
            </a:r>
            <a:r>
              <a:rPr lang="en-US" sz="2600" dirty="0" smtClean="0"/>
              <a:t>sites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E</a:t>
            </a:r>
            <a:r>
              <a:rPr lang="en-US" sz="2200" dirty="0" smtClean="0"/>
              <a:t>ven </a:t>
            </a:r>
            <a:r>
              <a:rPr lang="en-US" sz="2200" dirty="0"/>
              <a:t>those of non-intended call </a:t>
            </a:r>
            <a:r>
              <a:rPr lang="en-US" sz="2200" dirty="0" smtClean="0"/>
              <a:t>instructions</a:t>
            </a:r>
            <a:endParaRPr lang="en-US" sz="22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More relaxed constraint compared to call-ret pairing (e.g., using a shadow stack)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Compatible with constructs that break call-ret pairing</a:t>
            </a:r>
          </a:p>
          <a:p>
            <a:pPr lvl="1">
              <a:lnSpc>
                <a:spcPct val="90000"/>
              </a:lnSpc>
            </a:pPr>
            <a:r>
              <a:rPr lang="en-US" sz="2000" dirty="0" err="1">
                <a:latin typeface="Consolas" charset="0"/>
              </a:rPr>
              <a:t>setjmp</a:t>
            </a:r>
            <a:r>
              <a:rPr lang="en-US" sz="2000" dirty="0">
                <a:latin typeface="Consolas" charset="0"/>
              </a:rPr>
              <a:t>/</a:t>
            </a:r>
            <a:r>
              <a:rPr lang="en-US" sz="2000" dirty="0" err="1">
                <a:latin typeface="Consolas" charset="0"/>
              </a:rPr>
              <a:t>longjmp</a:t>
            </a:r>
            <a:endParaRPr lang="en-US" sz="2000" dirty="0">
              <a:latin typeface="Consolas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/>
              <a:t>PIE</a:t>
            </a:r>
            <a:r>
              <a:rPr lang="en-US" sz="2000" dirty="0">
                <a:latin typeface="Consolas" charset="0"/>
              </a:rPr>
              <a:t> call/pop</a:t>
            </a:r>
            <a:r>
              <a:rPr lang="en-US" sz="2000" dirty="0"/>
              <a:t> </a:t>
            </a:r>
            <a:r>
              <a:rPr lang="en-US" sz="2000" dirty="0" err="1"/>
              <a:t>getPC</a:t>
            </a:r>
            <a:r>
              <a:rPr lang="en-US" sz="2000" dirty="0"/>
              <a:t> code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Tail call optimizations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Windows fibers 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Simple implementation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Just check whether the target is preceded by a </a:t>
            </a:r>
            <a:r>
              <a:rPr lang="en-US" sz="2000" dirty="0">
                <a:latin typeface="Consolas" charset="0"/>
              </a:rPr>
              <a:t>call</a:t>
            </a:r>
            <a:r>
              <a:rPr lang="en-US" sz="2000" dirty="0"/>
              <a:t> instruction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No need to track </a:t>
            </a:r>
            <a:r>
              <a:rPr lang="en-US" sz="2000" dirty="0">
                <a:latin typeface="Consolas" charset="0"/>
              </a:rPr>
              <a:t>call </a:t>
            </a:r>
            <a:r>
              <a:rPr lang="en-US" sz="2000" dirty="0"/>
              <a:t>instructions or keep </a:t>
            </a:r>
            <a:r>
              <a:rPr lang="en-US" sz="2000" dirty="0" smtClean="0"/>
              <a:t>state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Vasilis Pappas - Columbia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6309-7249-A847-8AB5-45F08FBA3B8A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94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15300" cy="155892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Working prototype for Windows 7 x64 SP1</a:t>
            </a:r>
          </a:p>
          <a:p>
            <a:pPr lvl="1"/>
            <a:r>
              <a:rPr lang="en-US" dirty="0"/>
              <a:t>API interception using </a:t>
            </a:r>
            <a:r>
              <a:rPr lang="en-US" dirty="0" smtClean="0"/>
              <a:t>Detours instead of </a:t>
            </a:r>
            <a:r>
              <a:rPr lang="en-US" dirty="0" err="1" smtClean="0"/>
              <a:t>syscall</a:t>
            </a:r>
            <a:r>
              <a:rPr lang="en-US" dirty="0" smtClean="0"/>
              <a:t> interposition</a:t>
            </a:r>
            <a:endParaRPr lang="en-US" dirty="0"/>
          </a:p>
          <a:p>
            <a:pPr lvl="1"/>
            <a:r>
              <a:rPr lang="en-US" dirty="0"/>
              <a:t>Uses only the Windows SDK and DDK (no third-party code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5962" y="2866271"/>
            <a:ext cx="4217193" cy="317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33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Vasilis Pappas - Columbia University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6309-7249-A847-8AB5-45F08FBA3B8A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83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chart</a:t>
            </a:r>
            <a:endParaRPr lang="en-US" dirty="0"/>
          </a:p>
        </p:txBody>
      </p:sp>
      <p:pic>
        <p:nvPicPr>
          <p:cNvPr id="7" name="Content Placeholder 6" descr="flow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26" r="-18326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Vasilis Pappas - Columbia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95F14-675E-AC49-B2F4-3A150184AFDD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778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Allowed ret gadgets</a:t>
            </a:r>
            <a:endParaRPr lang="en-US" dirty="0"/>
          </a:p>
        </p:txBody>
      </p:sp>
      <p:pic>
        <p:nvPicPr>
          <p:cNvPr id="7" name="Content Placeholder 6" descr="remaining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471" b="-8471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Vasilis Pappas - Columbia University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6309-7249-A847-8AB5-45F08FBA3B8A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085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overwrite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10" r="-7110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vs. API Call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Vasilis Pappas - Columbia University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6309-7249-A847-8AB5-45F08FBA3B8A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2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Refined </a:t>
            </a:r>
            <a:r>
              <a:rPr lang="en-US" dirty="0"/>
              <a:t>C</a:t>
            </a:r>
            <a:r>
              <a:rPr lang="en-US" dirty="0" smtClean="0"/>
              <a:t>hecking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Vasilis Pappas - Columbia University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6309-7249-A847-8AB5-45F08FBA3B8A}" type="slidenum">
              <a:rPr lang="en-US" smtClean="0"/>
              <a:t>46</a:t>
            </a:fld>
            <a:endParaRPr lang="en-US"/>
          </a:p>
        </p:txBody>
      </p:sp>
      <p:pic>
        <p:nvPicPr>
          <p:cNvPr id="10" name="Content Placeholder 9" descr="ROP_API_syscall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619" b="-96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3336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Jump-Oriented Programming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t="-10637" b="-10637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Vasilis Pappas - Columbia University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6309-7249-A847-8AB5-45F08FBA3B8A}" type="slidenum">
              <a:rPr lang="en-US" smtClean="0"/>
              <a:t>47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25655" y="6073809"/>
            <a:ext cx="6726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 Figure copied from: </a:t>
            </a:r>
            <a:r>
              <a:rPr lang="en-US" sz="1200" dirty="0"/>
              <a:t>Tyler </a:t>
            </a:r>
            <a:r>
              <a:rPr lang="en-US" sz="1200" dirty="0" err="1"/>
              <a:t>Bletsch</a:t>
            </a:r>
            <a:r>
              <a:rPr lang="en-US" sz="1200" dirty="0"/>
              <a:t> et al</a:t>
            </a:r>
            <a:r>
              <a:rPr lang="en-US" sz="1200" dirty="0" smtClean="0"/>
              <a:t>., </a:t>
            </a:r>
            <a:r>
              <a:rPr lang="en-US" sz="1200" dirty="0"/>
              <a:t>Jump-oriented programming: a new class of code-reuse </a:t>
            </a:r>
            <a:r>
              <a:rPr lang="en-US" sz="1200" dirty="0" smtClean="0"/>
              <a:t>attack.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34039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Dynamic relocations reconstruction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Binaries without relocation information can only be loaded in their preferred base</a:t>
            </a:r>
          </a:p>
          <a:p>
            <a:r>
              <a:rPr lang="en-US" sz="2800" dirty="0" smtClean="0"/>
              <a:t>Relocations enable address space layout randomization and improve disassembly accuracy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Vasilis Pappas - Columbia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6309-7249-A847-8AB5-45F08FBA3B8A}" type="slidenum">
              <a:rPr lang="en-US" smtClean="0"/>
              <a:t>48</a:t>
            </a:fld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786466" y="3767665"/>
            <a:ext cx="1233312" cy="2370667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51193" y="5765646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olas"/>
                <a:cs typeface="Consolas"/>
              </a:rPr>
              <a:t>0x00000000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5560" y="4885997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olas"/>
                <a:cs typeface="Consolas"/>
              </a:rPr>
              <a:t>0x00400000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5560" y="3767665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olas"/>
                <a:cs typeface="Consolas"/>
              </a:rPr>
              <a:t>0xc0000000</a:t>
            </a:r>
            <a:endParaRPr lang="en-US" dirty="0">
              <a:latin typeface="Consolas"/>
              <a:cs typeface="Consolas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1786466" y="4919134"/>
            <a:ext cx="1233312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786466" y="5255329"/>
            <a:ext cx="1233312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920875" y="4919134"/>
            <a:ext cx="917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Original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3636562" y="3767665"/>
            <a:ext cx="1233312" cy="2370667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>
            <a:off x="3636562" y="4919134"/>
            <a:ext cx="1233312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636562" y="5255329"/>
            <a:ext cx="1233312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770971" y="4919134"/>
            <a:ext cx="917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Original</a:t>
            </a:r>
            <a:endParaRPr lang="en-US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3636534" y="4520940"/>
            <a:ext cx="1233312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636562" y="4183574"/>
            <a:ext cx="1233312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924601" y="4183574"/>
            <a:ext cx="613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</a:t>
            </a:r>
            <a:endParaRPr lang="en-US" dirty="0"/>
          </a:p>
        </p:txBody>
      </p:sp>
      <p:cxnSp>
        <p:nvCxnSpPr>
          <p:cNvPr id="40" name="Straight Arrow Connector 39"/>
          <p:cNvCxnSpPr>
            <a:stCxn id="36" idx="0"/>
            <a:endCxn id="39" idx="2"/>
          </p:cNvCxnSpPr>
          <p:nvPr/>
        </p:nvCxnSpPr>
        <p:spPr>
          <a:xfrm flipV="1">
            <a:off x="4229672" y="4552906"/>
            <a:ext cx="1695" cy="3662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636534" y="4919134"/>
            <a:ext cx="1233340" cy="336195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3636562" y="4919134"/>
            <a:ext cx="1233284" cy="336195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Freeform 42"/>
          <p:cNvSpPr/>
          <p:nvPr/>
        </p:nvSpPr>
        <p:spPr>
          <a:xfrm>
            <a:off x="4869846" y="4356756"/>
            <a:ext cx="381313" cy="717348"/>
          </a:xfrm>
          <a:custGeom>
            <a:avLst/>
            <a:gdLst>
              <a:gd name="connsiteX0" fmla="*/ 0 w 1179322"/>
              <a:gd name="connsiteY0" fmla="*/ 0 h 11340"/>
              <a:gd name="connsiteX1" fmla="*/ 1179322 w 1179322"/>
              <a:gd name="connsiteY1" fmla="*/ 11340 h 11340"/>
              <a:gd name="connsiteX0" fmla="*/ 0 w 1192022"/>
              <a:gd name="connsiteY0" fmla="*/ 223610 h 223610"/>
              <a:gd name="connsiteX1" fmla="*/ 1192022 w 1192022"/>
              <a:gd name="connsiteY1" fmla="*/ 0 h 223610"/>
              <a:gd name="connsiteX0" fmla="*/ 0 w 1192022"/>
              <a:gd name="connsiteY0" fmla="*/ 223610 h 223610"/>
              <a:gd name="connsiteX1" fmla="*/ 1192022 w 1192022"/>
              <a:gd name="connsiteY1" fmla="*/ 0 h 223610"/>
              <a:gd name="connsiteX0" fmla="*/ 0 w 165717"/>
              <a:gd name="connsiteY0" fmla="*/ 331560 h 331560"/>
              <a:gd name="connsiteX1" fmla="*/ 10922 w 165717"/>
              <a:gd name="connsiteY1" fmla="*/ 0 h 331560"/>
              <a:gd name="connsiteX0" fmla="*/ 0 w 300761"/>
              <a:gd name="connsiteY0" fmla="*/ 331560 h 331560"/>
              <a:gd name="connsiteX1" fmla="*/ 10922 w 300761"/>
              <a:gd name="connsiteY1" fmla="*/ 0 h 331560"/>
              <a:gd name="connsiteX0" fmla="*/ 0 w 299156"/>
              <a:gd name="connsiteY0" fmla="*/ 328385 h 328385"/>
              <a:gd name="connsiteX1" fmla="*/ 7747 w 299156"/>
              <a:gd name="connsiteY1" fmla="*/ 0 h 328385"/>
              <a:gd name="connsiteX0" fmla="*/ 0 w 214855"/>
              <a:gd name="connsiteY0" fmla="*/ 328385 h 328385"/>
              <a:gd name="connsiteX1" fmla="*/ 7747 w 214855"/>
              <a:gd name="connsiteY1" fmla="*/ 0 h 328385"/>
              <a:gd name="connsiteX0" fmla="*/ 0 w 144316"/>
              <a:gd name="connsiteY0" fmla="*/ 328385 h 328385"/>
              <a:gd name="connsiteX1" fmla="*/ 7747 w 144316"/>
              <a:gd name="connsiteY1" fmla="*/ 0 h 328385"/>
              <a:gd name="connsiteX0" fmla="*/ 0 w 157615"/>
              <a:gd name="connsiteY0" fmla="*/ 328391 h 328391"/>
              <a:gd name="connsiteX1" fmla="*/ 7747 w 157615"/>
              <a:gd name="connsiteY1" fmla="*/ 6 h 328391"/>
              <a:gd name="connsiteX0" fmla="*/ 0 w 193290"/>
              <a:gd name="connsiteY0" fmla="*/ 328391 h 328391"/>
              <a:gd name="connsiteX1" fmla="*/ 7747 w 193290"/>
              <a:gd name="connsiteY1" fmla="*/ 6 h 328391"/>
              <a:gd name="connsiteX0" fmla="*/ 0 w 293393"/>
              <a:gd name="connsiteY0" fmla="*/ 328386 h 328386"/>
              <a:gd name="connsiteX1" fmla="*/ 7747 w 293393"/>
              <a:gd name="connsiteY1" fmla="*/ 1 h 328386"/>
              <a:gd name="connsiteX0" fmla="*/ 0 w 381313"/>
              <a:gd name="connsiteY0" fmla="*/ 328386 h 328390"/>
              <a:gd name="connsiteX1" fmla="*/ 7747 w 381313"/>
              <a:gd name="connsiteY1" fmla="*/ 1 h 328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1313" h="328390">
                <a:moveTo>
                  <a:pt x="0" y="328386"/>
                </a:moveTo>
                <a:cubicBezTo>
                  <a:pt x="505291" y="329781"/>
                  <a:pt x="508931" y="-209"/>
                  <a:pt x="7747" y="1"/>
                </a:cubicBezTo>
              </a:path>
            </a:pathLst>
          </a:custGeom>
          <a:ln w="12700">
            <a:solidFill>
              <a:schemeClr val="tx1"/>
            </a:solidFill>
            <a:headEnd type="arrow" w="sm" len="sm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5400400" y="4197774"/>
            <a:ext cx="30602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Handle accesses and branches</a:t>
            </a:r>
          </a:p>
          <a:p>
            <a:r>
              <a:rPr lang="en-US" dirty="0"/>
              <a:t>t</a:t>
            </a:r>
            <a:r>
              <a:rPr lang="en-US" dirty="0" smtClean="0"/>
              <a:t>ransparently at</a:t>
            </a:r>
            <a:r>
              <a:rPr lang="en-US" dirty="0"/>
              <a:t> r</a:t>
            </a:r>
            <a:r>
              <a:rPr lang="en-US" dirty="0" smtClean="0"/>
              <a:t>untime by</a:t>
            </a:r>
          </a:p>
          <a:p>
            <a:r>
              <a:rPr lang="en-US" dirty="0"/>
              <a:t>m</a:t>
            </a:r>
            <a:r>
              <a:rPr lang="en-US" dirty="0" smtClean="0"/>
              <a:t>anipulating the page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237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LBR example: Adobe Flash exploit</a:t>
            </a:r>
            <a:endParaRPr lang="en-US" dirty="0"/>
          </a:p>
        </p:txBody>
      </p:sp>
      <p:pic>
        <p:nvPicPr>
          <p:cNvPr id="7" name="Content Placeholder 6" descr="lbr_example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661" r="-40661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5/14/2013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Vasilis Pappas - Columbia University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6309-7249-A847-8AB5-45F08FBA3B8A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703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code-reuse attacks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70708" y="1849846"/>
            <a:ext cx="2196292" cy="656069"/>
          </a:xfrm>
          <a:prstGeom prst="rect">
            <a:avLst/>
          </a:prstGeom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1997, Solar Designer</a:t>
            </a:r>
          </a:p>
          <a:p>
            <a:r>
              <a:rPr lang="en-US" dirty="0" smtClean="0"/>
              <a:t>First ret2lib exploit</a:t>
            </a:r>
          </a:p>
        </p:txBody>
      </p:sp>
      <p:cxnSp>
        <p:nvCxnSpPr>
          <p:cNvPr id="13" name="Elbow Connector 12"/>
          <p:cNvCxnSpPr>
            <a:stCxn id="11" idx="2"/>
          </p:cNvCxnSpPr>
          <p:nvPr/>
        </p:nvCxnSpPr>
        <p:spPr>
          <a:xfrm rot="16200000" flipH="1">
            <a:off x="1278275" y="2796494"/>
            <a:ext cx="1065294" cy="484136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1101012" y="4607009"/>
            <a:ext cx="1787397" cy="707255"/>
          </a:xfrm>
          <a:prstGeom prst="rect">
            <a:avLst/>
          </a:prstGeom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1999, McDonald</a:t>
            </a:r>
          </a:p>
          <a:p>
            <a:r>
              <a:rPr lang="en-US" dirty="0"/>
              <a:t>r</a:t>
            </a:r>
            <a:r>
              <a:rPr lang="en-US" dirty="0" smtClean="0"/>
              <a:t>et2lib on </a:t>
            </a:r>
            <a:r>
              <a:rPr lang="en-US" dirty="0" err="1"/>
              <a:t>S</a:t>
            </a:r>
            <a:r>
              <a:rPr lang="en-US" dirty="0" err="1" smtClean="0"/>
              <a:t>parc</a:t>
            </a:r>
            <a:endParaRPr lang="en-US" dirty="0" smtClean="0"/>
          </a:p>
        </p:txBody>
      </p:sp>
      <p:sp>
        <p:nvSpPr>
          <p:cNvPr id="41" name="Rectangle 40"/>
          <p:cNvSpPr/>
          <p:nvPr/>
        </p:nvSpPr>
        <p:spPr>
          <a:xfrm>
            <a:off x="3480957" y="1991375"/>
            <a:ext cx="1861019" cy="727756"/>
          </a:xfrm>
          <a:prstGeom prst="rect">
            <a:avLst/>
          </a:prstGeom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2001, </a:t>
            </a:r>
            <a:r>
              <a:rPr lang="en-US" b="1" dirty="0" err="1"/>
              <a:t>N</a:t>
            </a:r>
            <a:r>
              <a:rPr lang="en-US" b="1" dirty="0" err="1" smtClean="0"/>
              <a:t>ergal</a:t>
            </a:r>
            <a:endParaRPr lang="en-US" b="1" dirty="0" smtClean="0"/>
          </a:p>
          <a:p>
            <a:r>
              <a:rPr lang="en-US" dirty="0" smtClean="0"/>
              <a:t>Advanced ret2lib</a:t>
            </a:r>
          </a:p>
        </p:txBody>
      </p:sp>
      <p:sp>
        <p:nvSpPr>
          <p:cNvPr id="42" name="Rectangle 41"/>
          <p:cNvSpPr/>
          <p:nvPr/>
        </p:nvSpPr>
        <p:spPr>
          <a:xfrm>
            <a:off x="4214037" y="4615576"/>
            <a:ext cx="1696207" cy="915677"/>
          </a:xfrm>
          <a:prstGeom prst="rect">
            <a:avLst/>
          </a:prstGeom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2005, Stealth</a:t>
            </a:r>
          </a:p>
          <a:p>
            <a:r>
              <a:rPr lang="en-US" dirty="0" smtClean="0"/>
              <a:t>Borrowed code chunks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338837" y="1781893"/>
            <a:ext cx="1727295" cy="924830"/>
          </a:xfrm>
          <a:prstGeom prst="rect">
            <a:avLst/>
          </a:prstGeom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2007, </a:t>
            </a:r>
            <a:r>
              <a:rPr lang="en-US" b="1" dirty="0" err="1" smtClean="0"/>
              <a:t>Shacham</a:t>
            </a:r>
            <a:r>
              <a:rPr lang="en-US" b="1" dirty="0" smtClean="0"/>
              <a:t>*</a:t>
            </a:r>
          </a:p>
          <a:p>
            <a:r>
              <a:rPr lang="en-US" dirty="0" smtClean="0"/>
              <a:t>Return-oriented programming</a:t>
            </a:r>
          </a:p>
        </p:txBody>
      </p:sp>
      <p:cxnSp>
        <p:nvCxnSpPr>
          <p:cNvPr id="72" name="Elbow Connector 71"/>
          <p:cNvCxnSpPr/>
          <p:nvPr/>
        </p:nvCxnSpPr>
        <p:spPr>
          <a:xfrm rot="5400000" flipH="1" flipV="1">
            <a:off x="2227256" y="3837865"/>
            <a:ext cx="824498" cy="73092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57201" y="3658033"/>
            <a:ext cx="8229599" cy="0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457200" y="3240840"/>
            <a:ext cx="8229600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dirty="0" smtClean="0"/>
              <a:t>      1995                                     2000                                      2005                                    2010</a:t>
            </a:r>
            <a:endParaRPr lang="en-US" dirty="0"/>
          </a:p>
        </p:txBody>
      </p:sp>
      <p:cxnSp>
        <p:nvCxnSpPr>
          <p:cNvPr id="89" name="Straight Connector 88"/>
          <p:cNvCxnSpPr/>
          <p:nvPr/>
        </p:nvCxnSpPr>
        <p:spPr>
          <a:xfrm>
            <a:off x="3480957" y="3573002"/>
            <a:ext cx="0" cy="17364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1101012" y="3573001"/>
            <a:ext cx="0" cy="17364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8240847" y="3571209"/>
            <a:ext cx="0" cy="17364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5860902" y="3573002"/>
            <a:ext cx="0" cy="17364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1577001" y="3625197"/>
            <a:ext cx="0" cy="6567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2052990" y="3625197"/>
            <a:ext cx="0" cy="6567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2528979" y="3625197"/>
            <a:ext cx="0" cy="6567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3004968" y="3625197"/>
            <a:ext cx="0" cy="6567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3956946" y="3625197"/>
            <a:ext cx="0" cy="6567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4432935" y="3625197"/>
            <a:ext cx="0" cy="6567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4908924" y="3625197"/>
            <a:ext cx="0" cy="6567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5384913" y="3625197"/>
            <a:ext cx="0" cy="6567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6336891" y="3622872"/>
            <a:ext cx="0" cy="6567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6812880" y="3626047"/>
            <a:ext cx="0" cy="6567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7288869" y="3626047"/>
            <a:ext cx="0" cy="6567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7764858" y="3626047"/>
            <a:ext cx="0" cy="6567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Elbow Connector 110"/>
          <p:cNvCxnSpPr>
            <a:stCxn id="42" idx="0"/>
          </p:cNvCxnSpPr>
          <p:nvPr/>
        </p:nvCxnSpPr>
        <p:spPr>
          <a:xfrm rot="5400000" flipH="1" flipV="1">
            <a:off x="5049273" y="3803946"/>
            <a:ext cx="824498" cy="798763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 w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Elbow Connector 113"/>
          <p:cNvCxnSpPr>
            <a:stCxn id="50" idx="2"/>
          </p:cNvCxnSpPr>
          <p:nvPr/>
        </p:nvCxnSpPr>
        <p:spPr>
          <a:xfrm rot="5400000">
            <a:off x="6575439" y="2944165"/>
            <a:ext cx="864488" cy="38960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 w="lg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Vasilis Pappas - Columbia University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4174-133C-4F47-914E-0DCDC693BA0A}" type="slidenum">
              <a:rPr lang="en-US" smtClean="0"/>
              <a:t>5</a:t>
            </a:fld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6812880" y="4615577"/>
            <a:ext cx="1727295" cy="924830"/>
          </a:xfrm>
          <a:prstGeom prst="rect">
            <a:avLst/>
          </a:prstGeom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2010, </a:t>
            </a:r>
            <a:r>
              <a:rPr lang="en-US" b="1" dirty="0" err="1" smtClean="0"/>
              <a:t>Shacham</a:t>
            </a:r>
            <a:r>
              <a:rPr lang="en-US" b="1" dirty="0" smtClean="0"/>
              <a:t>*</a:t>
            </a:r>
          </a:p>
          <a:p>
            <a:r>
              <a:rPr lang="en-US" dirty="0" smtClean="0"/>
              <a:t>ROP without returns</a:t>
            </a:r>
          </a:p>
        </p:txBody>
      </p:sp>
      <p:cxnSp>
        <p:nvCxnSpPr>
          <p:cNvPr id="44" name="Elbow Connector 43"/>
          <p:cNvCxnSpPr>
            <a:stCxn id="43" idx="0"/>
          </p:cNvCxnSpPr>
          <p:nvPr/>
        </p:nvCxnSpPr>
        <p:spPr>
          <a:xfrm rot="5400000" flipH="1" flipV="1">
            <a:off x="7546438" y="3921169"/>
            <a:ext cx="824499" cy="564319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 w="lg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432580" y="6072513"/>
            <a:ext cx="12542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 Academic work</a:t>
            </a:r>
            <a:endParaRPr lang="en-US" sz="1200" dirty="0"/>
          </a:p>
        </p:txBody>
      </p:sp>
      <p:cxnSp>
        <p:nvCxnSpPr>
          <p:cNvPr id="45" name="Elbow Connector 44"/>
          <p:cNvCxnSpPr>
            <a:stCxn id="41" idx="2"/>
          </p:cNvCxnSpPr>
          <p:nvPr/>
        </p:nvCxnSpPr>
        <p:spPr>
          <a:xfrm rot="5400000">
            <a:off x="3758167" y="2917911"/>
            <a:ext cx="852080" cy="45452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 w="lg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0373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Extending the LBR: “Push Back”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LBR size is limited (currently, 16 entries)</a:t>
            </a:r>
          </a:p>
          <a:p>
            <a:endParaRPr lang="en-US" dirty="0" smtClean="0"/>
          </a:p>
          <a:p>
            <a:r>
              <a:rPr lang="en-US" dirty="0" smtClean="0"/>
              <a:t>Virtually extend the LBR stack</a:t>
            </a:r>
          </a:p>
          <a:p>
            <a:pPr lvl="1"/>
            <a:r>
              <a:rPr lang="en-US" dirty="0" smtClean="0"/>
              <a:t>Whenever a checkpoint is triggered, add a new one as far back on the execution path as possible</a:t>
            </a:r>
          </a:p>
          <a:p>
            <a:endParaRPr lang="en-US" dirty="0"/>
          </a:p>
          <a:p>
            <a:r>
              <a:rPr lang="en-US" dirty="0" smtClean="0"/>
              <a:t>Prevents the reuse of long execution paths that lead to system calls</a:t>
            </a:r>
          </a:p>
          <a:p>
            <a:r>
              <a:rPr lang="en-US" dirty="0" smtClean="0"/>
              <a:t>Validate “known” execution paths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5/14/2013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Vasilis Pappas - Columbia University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6309-7249-A847-8AB5-45F08FBA3B8A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531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Pushing Back Checkpoints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5/14/2013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Vasilis Pappas - Columbia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6309-7249-A847-8AB5-45F08FBA3B8A}" type="slidenum">
              <a:rPr lang="en-US" smtClean="0"/>
              <a:t>51</a:t>
            </a:fld>
            <a:endParaRPr lang="en-US"/>
          </a:p>
        </p:txBody>
      </p:sp>
      <p:sp>
        <p:nvSpPr>
          <p:cNvPr id="8" name="Arc 7"/>
          <p:cNvSpPr/>
          <p:nvPr/>
        </p:nvSpPr>
        <p:spPr>
          <a:xfrm>
            <a:off x="377825" y="4022724"/>
            <a:ext cx="2746375" cy="2698751"/>
          </a:xfrm>
          <a:prstGeom prst="arc">
            <a:avLst>
              <a:gd name="adj1" fmla="val 16200000"/>
              <a:gd name="adj2" fmla="val 169838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0" y="4810125"/>
            <a:ext cx="774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kernel</a:t>
            </a:r>
            <a:endParaRPr lang="en-US" dirty="0"/>
          </a:p>
        </p:txBody>
      </p:sp>
      <p:grpSp>
        <p:nvGrpSpPr>
          <p:cNvPr id="67" name="Group 66"/>
          <p:cNvGrpSpPr/>
          <p:nvPr/>
        </p:nvGrpSpPr>
        <p:grpSpPr>
          <a:xfrm rot="540164">
            <a:off x="2126738" y="2789524"/>
            <a:ext cx="825645" cy="1455181"/>
            <a:chOff x="4169030" y="2705554"/>
            <a:chExt cx="825645" cy="1455181"/>
          </a:xfrm>
        </p:grpSpPr>
        <p:cxnSp>
          <p:nvCxnSpPr>
            <p:cNvPr id="58" name="Straight Arrow Connector 57"/>
            <p:cNvCxnSpPr/>
            <p:nvPr/>
          </p:nvCxnSpPr>
          <p:spPr>
            <a:xfrm rot="20823101" flipH="1">
              <a:off x="4720552" y="2705554"/>
              <a:ext cx="274123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rot="20823101">
              <a:off x="4208367" y="3840719"/>
              <a:ext cx="0" cy="320016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rot="20823101" flipH="1">
              <a:off x="4545081" y="3070884"/>
              <a:ext cx="274123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rot="20823101">
              <a:off x="4779865" y="2724225"/>
              <a:ext cx="0" cy="320016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rot="20823101" flipH="1">
              <a:off x="4357888" y="3442288"/>
              <a:ext cx="274123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rot="20823101">
              <a:off x="4592673" y="3095629"/>
              <a:ext cx="0" cy="320016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rot="20823101" flipH="1">
              <a:off x="4169030" y="3814076"/>
              <a:ext cx="274123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rot="20823101">
              <a:off x="4403814" y="3467417"/>
              <a:ext cx="0" cy="320016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/>
        </p:nvGrpSpPr>
        <p:grpSpPr>
          <a:xfrm>
            <a:off x="3249740" y="5095816"/>
            <a:ext cx="304801" cy="329326"/>
            <a:chOff x="4626619" y="4629486"/>
            <a:chExt cx="310825" cy="658891"/>
          </a:xfrm>
        </p:grpSpPr>
        <p:sp>
          <p:nvSpPr>
            <p:cNvPr id="71" name="Rectangle 70"/>
            <p:cNvSpPr/>
            <p:nvPr/>
          </p:nvSpPr>
          <p:spPr>
            <a:xfrm>
              <a:off x="4626952" y="4629486"/>
              <a:ext cx="304800" cy="658891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/>
            <p:cNvCxnSpPr>
              <a:stCxn id="71" idx="0"/>
              <a:endCxn id="71" idx="2"/>
            </p:cNvCxnSpPr>
            <p:nvPr/>
          </p:nvCxnSpPr>
          <p:spPr>
            <a:xfrm>
              <a:off x="4779352" y="4629486"/>
              <a:ext cx="0" cy="658891"/>
            </a:xfrm>
            <a:prstGeom prst="line">
              <a:avLst/>
            </a:prstGeom>
            <a:ln w="9525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4626951" y="4706688"/>
              <a:ext cx="304801" cy="0"/>
            </a:xfrm>
            <a:prstGeom prst="line">
              <a:avLst/>
            </a:prstGeom>
            <a:ln w="9525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4628374" y="4789635"/>
              <a:ext cx="304801" cy="0"/>
            </a:xfrm>
            <a:prstGeom prst="line">
              <a:avLst/>
            </a:prstGeom>
            <a:ln w="9525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4629797" y="4872582"/>
              <a:ext cx="304801" cy="0"/>
            </a:xfrm>
            <a:prstGeom prst="line">
              <a:avLst/>
            </a:prstGeom>
            <a:ln w="9525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4631220" y="4955529"/>
              <a:ext cx="304801" cy="0"/>
            </a:xfrm>
            <a:prstGeom prst="line">
              <a:avLst/>
            </a:prstGeom>
            <a:ln w="9525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4631220" y="5121424"/>
              <a:ext cx="304801" cy="0"/>
            </a:xfrm>
            <a:prstGeom prst="line">
              <a:avLst/>
            </a:prstGeom>
            <a:ln w="9525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4626619" y="5204373"/>
              <a:ext cx="304801" cy="0"/>
            </a:xfrm>
            <a:prstGeom prst="line">
              <a:avLst/>
            </a:prstGeom>
            <a:ln w="9525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4632643" y="5038476"/>
              <a:ext cx="304801" cy="0"/>
            </a:xfrm>
            <a:prstGeom prst="line">
              <a:avLst/>
            </a:prstGeom>
            <a:ln w="9525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/>
          <p:cNvGrpSpPr/>
          <p:nvPr/>
        </p:nvGrpSpPr>
        <p:grpSpPr>
          <a:xfrm>
            <a:off x="457200" y="1665891"/>
            <a:ext cx="304801" cy="329326"/>
            <a:chOff x="4626619" y="4629486"/>
            <a:chExt cx="310825" cy="658891"/>
          </a:xfrm>
        </p:grpSpPr>
        <p:sp>
          <p:nvSpPr>
            <p:cNvPr id="94" name="Rectangle 93"/>
            <p:cNvSpPr/>
            <p:nvPr/>
          </p:nvSpPr>
          <p:spPr>
            <a:xfrm>
              <a:off x="4626952" y="4629486"/>
              <a:ext cx="304800" cy="658891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5" name="Straight Connector 94"/>
            <p:cNvCxnSpPr>
              <a:stCxn id="94" idx="0"/>
              <a:endCxn id="94" idx="2"/>
            </p:cNvCxnSpPr>
            <p:nvPr/>
          </p:nvCxnSpPr>
          <p:spPr>
            <a:xfrm>
              <a:off x="4779352" y="4629486"/>
              <a:ext cx="0" cy="658891"/>
            </a:xfrm>
            <a:prstGeom prst="line">
              <a:avLst/>
            </a:prstGeom>
            <a:ln w="9525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4626951" y="4706688"/>
              <a:ext cx="304801" cy="0"/>
            </a:xfrm>
            <a:prstGeom prst="line">
              <a:avLst/>
            </a:prstGeom>
            <a:ln w="9525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4628374" y="4789635"/>
              <a:ext cx="304801" cy="0"/>
            </a:xfrm>
            <a:prstGeom prst="line">
              <a:avLst/>
            </a:prstGeom>
            <a:ln w="9525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4629797" y="4872582"/>
              <a:ext cx="304801" cy="0"/>
            </a:xfrm>
            <a:prstGeom prst="line">
              <a:avLst/>
            </a:prstGeom>
            <a:ln w="9525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4631220" y="4955529"/>
              <a:ext cx="304801" cy="0"/>
            </a:xfrm>
            <a:prstGeom prst="line">
              <a:avLst/>
            </a:prstGeom>
            <a:ln w="9525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4631220" y="5121424"/>
              <a:ext cx="304801" cy="0"/>
            </a:xfrm>
            <a:prstGeom prst="line">
              <a:avLst/>
            </a:prstGeom>
            <a:ln w="9525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4626619" y="5204373"/>
              <a:ext cx="304801" cy="0"/>
            </a:xfrm>
            <a:prstGeom prst="line">
              <a:avLst/>
            </a:prstGeom>
            <a:ln w="9525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4632643" y="5038476"/>
              <a:ext cx="304801" cy="0"/>
            </a:xfrm>
            <a:prstGeom prst="line">
              <a:avLst/>
            </a:prstGeom>
            <a:ln w="9525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TextBox 102"/>
          <p:cNvSpPr txBox="1"/>
          <p:nvPr/>
        </p:nvSpPr>
        <p:spPr>
          <a:xfrm>
            <a:off x="769416" y="1644187"/>
            <a:ext cx="699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LBR</a:t>
            </a:r>
            <a:endParaRPr lang="en-US" dirty="0"/>
          </a:p>
        </p:txBody>
      </p:sp>
      <p:cxnSp>
        <p:nvCxnSpPr>
          <p:cNvPr id="104" name="Straight Arrow Connector 103"/>
          <p:cNvCxnSpPr/>
          <p:nvPr/>
        </p:nvCxnSpPr>
        <p:spPr>
          <a:xfrm>
            <a:off x="447537" y="2202320"/>
            <a:ext cx="321879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760606" y="2013519"/>
            <a:ext cx="1004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branch</a:t>
            </a:r>
            <a:endParaRPr lang="en-US" dirty="0"/>
          </a:p>
        </p:txBody>
      </p:sp>
      <p:sp>
        <p:nvSpPr>
          <p:cNvPr id="110" name="TextBox 109"/>
          <p:cNvSpPr txBox="1"/>
          <p:nvPr/>
        </p:nvSpPr>
        <p:spPr>
          <a:xfrm>
            <a:off x="769416" y="2350585"/>
            <a:ext cx="1382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checkpoint</a:t>
            </a:r>
            <a:endParaRPr lang="en-US" dirty="0"/>
          </a:p>
        </p:txBody>
      </p:sp>
      <p:grpSp>
        <p:nvGrpSpPr>
          <p:cNvPr id="118" name="Group 117"/>
          <p:cNvGrpSpPr/>
          <p:nvPr/>
        </p:nvGrpSpPr>
        <p:grpSpPr>
          <a:xfrm>
            <a:off x="1659403" y="3567293"/>
            <a:ext cx="304801" cy="329326"/>
            <a:chOff x="4626619" y="4629486"/>
            <a:chExt cx="310825" cy="658891"/>
          </a:xfrm>
        </p:grpSpPr>
        <p:sp>
          <p:nvSpPr>
            <p:cNvPr id="119" name="Rectangle 118"/>
            <p:cNvSpPr/>
            <p:nvPr/>
          </p:nvSpPr>
          <p:spPr>
            <a:xfrm>
              <a:off x="4626952" y="4629486"/>
              <a:ext cx="304800" cy="658891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0" name="Straight Connector 119"/>
            <p:cNvCxnSpPr>
              <a:stCxn id="119" idx="0"/>
              <a:endCxn id="119" idx="2"/>
            </p:cNvCxnSpPr>
            <p:nvPr/>
          </p:nvCxnSpPr>
          <p:spPr>
            <a:xfrm>
              <a:off x="4779352" y="4629486"/>
              <a:ext cx="0" cy="658891"/>
            </a:xfrm>
            <a:prstGeom prst="line">
              <a:avLst/>
            </a:prstGeom>
            <a:ln w="9525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4626951" y="4706688"/>
              <a:ext cx="304801" cy="0"/>
            </a:xfrm>
            <a:prstGeom prst="line">
              <a:avLst/>
            </a:prstGeom>
            <a:ln w="9525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4628374" y="4789635"/>
              <a:ext cx="304801" cy="0"/>
            </a:xfrm>
            <a:prstGeom prst="line">
              <a:avLst/>
            </a:prstGeom>
            <a:ln w="9525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4629797" y="4872582"/>
              <a:ext cx="304801" cy="0"/>
            </a:xfrm>
            <a:prstGeom prst="line">
              <a:avLst/>
            </a:prstGeom>
            <a:ln w="9525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4631220" y="4955529"/>
              <a:ext cx="304801" cy="0"/>
            </a:xfrm>
            <a:prstGeom prst="line">
              <a:avLst/>
            </a:prstGeom>
            <a:ln w="9525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4631220" y="5121424"/>
              <a:ext cx="304801" cy="0"/>
            </a:xfrm>
            <a:prstGeom prst="line">
              <a:avLst/>
            </a:prstGeom>
            <a:ln w="9525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4626619" y="5204373"/>
              <a:ext cx="304801" cy="0"/>
            </a:xfrm>
            <a:prstGeom prst="line">
              <a:avLst/>
            </a:prstGeom>
            <a:ln w="9525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4632643" y="5038476"/>
              <a:ext cx="304801" cy="0"/>
            </a:xfrm>
            <a:prstGeom prst="line">
              <a:avLst/>
            </a:prstGeom>
            <a:ln w="9525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8" name="Group 127"/>
          <p:cNvGrpSpPr/>
          <p:nvPr/>
        </p:nvGrpSpPr>
        <p:grpSpPr>
          <a:xfrm>
            <a:off x="2683293" y="3202565"/>
            <a:ext cx="1046599" cy="1312946"/>
            <a:chOff x="2928870" y="3980308"/>
            <a:chExt cx="1046599" cy="1312946"/>
          </a:xfrm>
        </p:grpSpPr>
        <p:cxnSp>
          <p:nvCxnSpPr>
            <p:cNvPr id="129" name="Straight Arrow Connector 128"/>
            <p:cNvCxnSpPr/>
            <p:nvPr/>
          </p:nvCxnSpPr>
          <p:spPr>
            <a:xfrm rot="21477672" flipH="1">
              <a:off x="2928870" y="5293254"/>
              <a:ext cx="274123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/>
            <p:nvPr/>
          </p:nvCxnSpPr>
          <p:spPr>
            <a:xfrm rot="21477672">
              <a:off x="3197213" y="4968463"/>
              <a:ext cx="0" cy="320016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/>
            <p:cNvCxnSpPr/>
            <p:nvPr/>
          </p:nvCxnSpPr>
          <p:spPr>
            <a:xfrm rot="21477672" flipH="1">
              <a:off x="3701346" y="4305099"/>
              <a:ext cx="274123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/>
            <p:cNvCxnSpPr/>
            <p:nvPr/>
          </p:nvCxnSpPr>
          <p:spPr>
            <a:xfrm rot="21477672">
              <a:off x="3969689" y="3980308"/>
              <a:ext cx="0" cy="320016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/>
            <p:nvPr/>
          </p:nvCxnSpPr>
          <p:spPr>
            <a:xfrm rot="21477672" flipH="1">
              <a:off x="3447244" y="4634363"/>
              <a:ext cx="274123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/>
            <p:cNvCxnSpPr/>
            <p:nvPr/>
          </p:nvCxnSpPr>
          <p:spPr>
            <a:xfrm rot="21477672">
              <a:off x="3715589" y="4309572"/>
              <a:ext cx="0" cy="320016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/>
            <p:nvPr/>
          </p:nvCxnSpPr>
          <p:spPr>
            <a:xfrm rot="21477672" flipH="1">
              <a:off x="3191435" y="4963689"/>
              <a:ext cx="274123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/>
            <p:nvPr/>
          </p:nvCxnSpPr>
          <p:spPr>
            <a:xfrm rot="21477672">
              <a:off x="3459779" y="4638898"/>
              <a:ext cx="0" cy="320016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7" name="Group 136"/>
          <p:cNvGrpSpPr/>
          <p:nvPr/>
        </p:nvGrpSpPr>
        <p:grpSpPr>
          <a:xfrm>
            <a:off x="2591876" y="3935867"/>
            <a:ext cx="304801" cy="329326"/>
            <a:chOff x="4626619" y="4629486"/>
            <a:chExt cx="310825" cy="658891"/>
          </a:xfrm>
        </p:grpSpPr>
        <p:sp>
          <p:nvSpPr>
            <p:cNvPr id="138" name="Rectangle 137"/>
            <p:cNvSpPr/>
            <p:nvPr/>
          </p:nvSpPr>
          <p:spPr>
            <a:xfrm>
              <a:off x="4626952" y="4629486"/>
              <a:ext cx="304800" cy="658891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9" name="Straight Connector 138"/>
            <p:cNvCxnSpPr>
              <a:stCxn id="138" idx="0"/>
              <a:endCxn id="138" idx="2"/>
            </p:cNvCxnSpPr>
            <p:nvPr/>
          </p:nvCxnSpPr>
          <p:spPr>
            <a:xfrm>
              <a:off x="4779352" y="4629486"/>
              <a:ext cx="0" cy="658891"/>
            </a:xfrm>
            <a:prstGeom prst="line">
              <a:avLst/>
            </a:prstGeom>
            <a:ln w="9525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4626951" y="4706688"/>
              <a:ext cx="304801" cy="0"/>
            </a:xfrm>
            <a:prstGeom prst="line">
              <a:avLst/>
            </a:prstGeom>
            <a:ln w="9525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4628374" y="4789635"/>
              <a:ext cx="304801" cy="0"/>
            </a:xfrm>
            <a:prstGeom prst="line">
              <a:avLst/>
            </a:prstGeom>
            <a:ln w="9525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4629797" y="4872582"/>
              <a:ext cx="304801" cy="0"/>
            </a:xfrm>
            <a:prstGeom prst="line">
              <a:avLst/>
            </a:prstGeom>
            <a:ln w="9525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4631220" y="4955529"/>
              <a:ext cx="304801" cy="0"/>
            </a:xfrm>
            <a:prstGeom prst="line">
              <a:avLst/>
            </a:prstGeom>
            <a:ln w="9525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4631220" y="5121424"/>
              <a:ext cx="304801" cy="0"/>
            </a:xfrm>
            <a:prstGeom prst="line">
              <a:avLst/>
            </a:prstGeom>
            <a:ln w="9525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4626619" y="5204373"/>
              <a:ext cx="304801" cy="0"/>
            </a:xfrm>
            <a:prstGeom prst="line">
              <a:avLst/>
            </a:prstGeom>
            <a:ln w="9525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4632643" y="5038476"/>
              <a:ext cx="304801" cy="0"/>
            </a:xfrm>
            <a:prstGeom prst="line">
              <a:avLst/>
            </a:prstGeom>
            <a:ln w="9525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6" name="Group 165"/>
          <p:cNvGrpSpPr/>
          <p:nvPr/>
        </p:nvGrpSpPr>
        <p:grpSpPr>
          <a:xfrm>
            <a:off x="4102789" y="2488495"/>
            <a:ext cx="304801" cy="329326"/>
            <a:chOff x="4626619" y="4629486"/>
            <a:chExt cx="310825" cy="658891"/>
          </a:xfrm>
        </p:grpSpPr>
        <p:sp>
          <p:nvSpPr>
            <p:cNvPr id="167" name="Rectangle 166"/>
            <p:cNvSpPr/>
            <p:nvPr/>
          </p:nvSpPr>
          <p:spPr>
            <a:xfrm>
              <a:off x="4626952" y="4629486"/>
              <a:ext cx="304800" cy="658891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8" name="Straight Connector 167"/>
            <p:cNvCxnSpPr>
              <a:stCxn id="167" idx="0"/>
              <a:endCxn id="167" idx="2"/>
            </p:cNvCxnSpPr>
            <p:nvPr/>
          </p:nvCxnSpPr>
          <p:spPr>
            <a:xfrm>
              <a:off x="4779352" y="4629486"/>
              <a:ext cx="0" cy="658891"/>
            </a:xfrm>
            <a:prstGeom prst="line">
              <a:avLst/>
            </a:prstGeom>
            <a:ln w="9525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>
              <a:off x="4626951" y="4706688"/>
              <a:ext cx="304801" cy="0"/>
            </a:xfrm>
            <a:prstGeom prst="line">
              <a:avLst/>
            </a:prstGeom>
            <a:ln w="9525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>
              <a:off x="4628374" y="4789635"/>
              <a:ext cx="304801" cy="0"/>
            </a:xfrm>
            <a:prstGeom prst="line">
              <a:avLst/>
            </a:prstGeom>
            <a:ln w="9525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>
              <a:off x="4629797" y="4872582"/>
              <a:ext cx="304801" cy="0"/>
            </a:xfrm>
            <a:prstGeom prst="line">
              <a:avLst/>
            </a:prstGeom>
            <a:ln w="9525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>
              <a:off x="4631220" y="4955529"/>
              <a:ext cx="304801" cy="0"/>
            </a:xfrm>
            <a:prstGeom prst="line">
              <a:avLst/>
            </a:prstGeom>
            <a:ln w="9525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4631220" y="5121424"/>
              <a:ext cx="304801" cy="0"/>
            </a:xfrm>
            <a:prstGeom prst="line">
              <a:avLst/>
            </a:prstGeom>
            <a:ln w="9525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>
              <a:off x="4626619" y="5204373"/>
              <a:ext cx="304801" cy="0"/>
            </a:xfrm>
            <a:prstGeom prst="line">
              <a:avLst/>
            </a:prstGeom>
            <a:ln w="9525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>
              <a:off x="4632643" y="5038476"/>
              <a:ext cx="304801" cy="0"/>
            </a:xfrm>
            <a:prstGeom prst="line">
              <a:avLst/>
            </a:prstGeom>
            <a:ln w="9525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8" name="Group 177"/>
          <p:cNvGrpSpPr/>
          <p:nvPr/>
        </p:nvGrpSpPr>
        <p:grpSpPr>
          <a:xfrm rot="1207868">
            <a:off x="5055247" y="2624713"/>
            <a:ext cx="825645" cy="1455181"/>
            <a:chOff x="4169030" y="2705554"/>
            <a:chExt cx="825645" cy="1455181"/>
          </a:xfrm>
        </p:grpSpPr>
        <p:cxnSp>
          <p:nvCxnSpPr>
            <p:cNvPr id="179" name="Straight Arrow Connector 178"/>
            <p:cNvCxnSpPr/>
            <p:nvPr/>
          </p:nvCxnSpPr>
          <p:spPr>
            <a:xfrm rot="20823101" flipH="1">
              <a:off x="4720552" y="2705554"/>
              <a:ext cx="274123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Arrow Connector 179"/>
            <p:cNvCxnSpPr/>
            <p:nvPr/>
          </p:nvCxnSpPr>
          <p:spPr>
            <a:xfrm rot="20823101">
              <a:off x="4208367" y="3840719"/>
              <a:ext cx="0" cy="320016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1" name="Straight Arrow Connector 180"/>
            <p:cNvCxnSpPr/>
            <p:nvPr/>
          </p:nvCxnSpPr>
          <p:spPr>
            <a:xfrm rot="20823101" flipH="1">
              <a:off x="4545081" y="3070884"/>
              <a:ext cx="274123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Arrow Connector 181"/>
            <p:cNvCxnSpPr/>
            <p:nvPr/>
          </p:nvCxnSpPr>
          <p:spPr>
            <a:xfrm rot="20823101">
              <a:off x="4779865" y="2724225"/>
              <a:ext cx="0" cy="320016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Arrow Connector 182"/>
            <p:cNvCxnSpPr/>
            <p:nvPr/>
          </p:nvCxnSpPr>
          <p:spPr>
            <a:xfrm rot="20823101" flipH="1">
              <a:off x="4357888" y="3442288"/>
              <a:ext cx="274123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Arrow Connector 183"/>
            <p:cNvCxnSpPr/>
            <p:nvPr/>
          </p:nvCxnSpPr>
          <p:spPr>
            <a:xfrm rot="20823101">
              <a:off x="4592673" y="3095629"/>
              <a:ext cx="0" cy="320016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Arrow Connector 184"/>
            <p:cNvCxnSpPr/>
            <p:nvPr/>
          </p:nvCxnSpPr>
          <p:spPr>
            <a:xfrm rot="20823101" flipH="1">
              <a:off x="4169030" y="3814076"/>
              <a:ext cx="274123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Arrow Connector 185"/>
            <p:cNvCxnSpPr/>
            <p:nvPr/>
          </p:nvCxnSpPr>
          <p:spPr>
            <a:xfrm rot="20823101">
              <a:off x="4403814" y="3467417"/>
              <a:ext cx="0" cy="320016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7" name="Group 186"/>
          <p:cNvGrpSpPr/>
          <p:nvPr/>
        </p:nvGrpSpPr>
        <p:grpSpPr>
          <a:xfrm rot="4071097">
            <a:off x="5127165" y="4050161"/>
            <a:ext cx="1046599" cy="1312946"/>
            <a:chOff x="2928870" y="3980308"/>
            <a:chExt cx="1046599" cy="1312946"/>
          </a:xfrm>
        </p:grpSpPr>
        <p:cxnSp>
          <p:nvCxnSpPr>
            <p:cNvPr id="188" name="Straight Arrow Connector 187"/>
            <p:cNvCxnSpPr/>
            <p:nvPr/>
          </p:nvCxnSpPr>
          <p:spPr>
            <a:xfrm rot="21477672" flipH="1">
              <a:off x="2928870" y="5293254"/>
              <a:ext cx="274123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9" name="Straight Arrow Connector 188"/>
            <p:cNvCxnSpPr/>
            <p:nvPr/>
          </p:nvCxnSpPr>
          <p:spPr>
            <a:xfrm rot="21477672">
              <a:off x="3197213" y="4968463"/>
              <a:ext cx="0" cy="320016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Arrow Connector 189"/>
            <p:cNvCxnSpPr/>
            <p:nvPr/>
          </p:nvCxnSpPr>
          <p:spPr>
            <a:xfrm rot="21477672" flipH="1">
              <a:off x="3701346" y="4305099"/>
              <a:ext cx="274123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Arrow Connector 190"/>
            <p:cNvCxnSpPr/>
            <p:nvPr/>
          </p:nvCxnSpPr>
          <p:spPr>
            <a:xfrm rot="21477672">
              <a:off x="3969689" y="3980308"/>
              <a:ext cx="0" cy="320016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Arrow Connector 191"/>
            <p:cNvCxnSpPr/>
            <p:nvPr/>
          </p:nvCxnSpPr>
          <p:spPr>
            <a:xfrm rot="21477672" flipH="1">
              <a:off x="3447244" y="4634363"/>
              <a:ext cx="274123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Arrow Connector 192"/>
            <p:cNvCxnSpPr/>
            <p:nvPr/>
          </p:nvCxnSpPr>
          <p:spPr>
            <a:xfrm rot="21477672">
              <a:off x="3715589" y="4309572"/>
              <a:ext cx="0" cy="320016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Arrow Connector 193"/>
            <p:cNvCxnSpPr/>
            <p:nvPr/>
          </p:nvCxnSpPr>
          <p:spPr>
            <a:xfrm rot="21477672" flipH="1">
              <a:off x="3191435" y="4963689"/>
              <a:ext cx="274123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Arrow Connector 194"/>
            <p:cNvCxnSpPr/>
            <p:nvPr/>
          </p:nvCxnSpPr>
          <p:spPr>
            <a:xfrm rot="21477672">
              <a:off x="3459779" y="4638898"/>
              <a:ext cx="0" cy="320016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7" name="Group 196"/>
          <p:cNvGrpSpPr/>
          <p:nvPr/>
        </p:nvGrpSpPr>
        <p:grpSpPr>
          <a:xfrm rot="1207868">
            <a:off x="6998051" y="3269349"/>
            <a:ext cx="825645" cy="1455181"/>
            <a:chOff x="4169030" y="2705554"/>
            <a:chExt cx="825645" cy="1455181"/>
          </a:xfrm>
        </p:grpSpPr>
        <p:cxnSp>
          <p:nvCxnSpPr>
            <p:cNvPr id="198" name="Straight Arrow Connector 197"/>
            <p:cNvCxnSpPr/>
            <p:nvPr/>
          </p:nvCxnSpPr>
          <p:spPr>
            <a:xfrm rot="20823101" flipH="1">
              <a:off x="4720552" y="2705554"/>
              <a:ext cx="274123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Arrow Connector 198"/>
            <p:cNvCxnSpPr/>
            <p:nvPr/>
          </p:nvCxnSpPr>
          <p:spPr>
            <a:xfrm rot="20823101">
              <a:off x="4208367" y="3840719"/>
              <a:ext cx="0" cy="320016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0" name="Straight Arrow Connector 199"/>
            <p:cNvCxnSpPr/>
            <p:nvPr/>
          </p:nvCxnSpPr>
          <p:spPr>
            <a:xfrm rot="20823101" flipH="1">
              <a:off x="4545081" y="3070884"/>
              <a:ext cx="274123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Arrow Connector 200"/>
            <p:cNvCxnSpPr/>
            <p:nvPr/>
          </p:nvCxnSpPr>
          <p:spPr>
            <a:xfrm rot="20823101">
              <a:off x="4779865" y="2724225"/>
              <a:ext cx="0" cy="320016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Arrow Connector 201"/>
            <p:cNvCxnSpPr/>
            <p:nvPr/>
          </p:nvCxnSpPr>
          <p:spPr>
            <a:xfrm rot="20823101" flipH="1">
              <a:off x="4357888" y="3442288"/>
              <a:ext cx="274123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Arrow Connector 202"/>
            <p:cNvCxnSpPr/>
            <p:nvPr/>
          </p:nvCxnSpPr>
          <p:spPr>
            <a:xfrm rot="20823101">
              <a:off x="4592673" y="3095629"/>
              <a:ext cx="0" cy="320016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Arrow Connector 203"/>
            <p:cNvCxnSpPr/>
            <p:nvPr/>
          </p:nvCxnSpPr>
          <p:spPr>
            <a:xfrm rot="20823101" flipH="1">
              <a:off x="4169030" y="3814076"/>
              <a:ext cx="274123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Arrow Connector 204"/>
            <p:cNvCxnSpPr/>
            <p:nvPr/>
          </p:nvCxnSpPr>
          <p:spPr>
            <a:xfrm rot="20823101">
              <a:off x="4403814" y="3467417"/>
              <a:ext cx="0" cy="320016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6" name="Group 205"/>
          <p:cNvGrpSpPr/>
          <p:nvPr/>
        </p:nvGrpSpPr>
        <p:grpSpPr>
          <a:xfrm>
            <a:off x="4294111" y="1640146"/>
            <a:ext cx="1046599" cy="1312946"/>
            <a:chOff x="2928870" y="3980308"/>
            <a:chExt cx="1046599" cy="1312946"/>
          </a:xfrm>
        </p:grpSpPr>
        <p:cxnSp>
          <p:nvCxnSpPr>
            <p:cNvPr id="207" name="Straight Arrow Connector 206"/>
            <p:cNvCxnSpPr/>
            <p:nvPr/>
          </p:nvCxnSpPr>
          <p:spPr>
            <a:xfrm rot="21477672" flipH="1">
              <a:off x="2928870" y="5293254"/>
              <a:ext cx="274123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8" name="Straight Arrow Connector 207"/>
            <p:cNvCxnSpPr/>
            <p:nvPr/>
          </p:nvCxnSpPr>
          <p:spPr>
            <a:xfrm rot="21477672">
              <a:off x="3197213" y="4968463"/>
              <a:ext cx="0" cy="320016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Arrow Connector 208"/>
            <p:cNvCxnSpPr/>
            <p:nvPr/>
          </p:nvCxnSpPr>
          <p:spPr>
            <a:xfrm rot="21477672" flipH="1">
              <a:off x="3701346" y="4305099"/>
              <a:ext cx="274123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Arrow Connector 209"/>
            <p:cNvCxnSpPr/>
            <p:nvPr/>
          </p:nvCxnSpPr>
          <p:spPr>
            <a:xfrm rot="21477672">
              <a:off x="3969689" y="3980308"/>
              <a:ext cx="0" cy="320016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Arrow Connector 210"/>
            <p:cNvCxnSpPr/>
            <p:nvPr/>
          </p:nvCxnSpPr>
          <p:spPr>
            <a:xfrm rot="21477672" flipH="1">
              <a:off x="3447244" y="4634363"/>
              <a:ext cx="274123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Arrow Connector 211"/>
            <p:cNvCxnSpPr/>
            <p:nvPr/>
          </p:nvCxnSpPr>
          <p:spPr>
            <a:xfrm rot="21477672">
              <a:off x="3715589" y="4309572"/>
              <a:ext cx="0" cy="320016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Arrow Connector 212"/>
            <p:cNvCxnSpPr/>
            <p:nvPr/>
          </p:nvCxnSpPr>
          <p:spPr>
            <a:xfrm rot="21477672" flipH="1">
              <a:off x="3191435" y="4963689"/>
              <a:ext cx="274123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Arrow Connector 213"/>
            <p:cNvCxnSpPr/>
            <p:nvPr/>
          </p:nvCxnSpPr>
          <p:spPr>
            <a:xfrm rot="21477672">
              <a:off x="3459779" y="4638898"/>
              <a:ext cx="0" cy="320016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 214"/>
          <p:cNvGrpSpPr/>
          <p:nvPr/>
        </p:nvGrpSpPr>
        <p:grpSpPr>
          <a:xfrm>
            <a:off x="4531585" y="3503710"/>
            <a:ext cx="304801" cy="329326"/>
            <a:chOff x="4626619" y="4629486"/>
            <a:chExt cx="310825" cy="658891"/>
          </a:xfrm>
        </p:grpSpPr>
        <p:sp>
          <p:nvSpPr>
            <p:cNvPr id="216" name="Rectangle 215"/>
            <p:cNvSpPr/>
            <p:nvPr/>
          </p:nvSpPr>
          <p:spPr>
            <a:xfrm>
              <a:off x="4626952" y="4629486"/>
              <a:ext cx="304800" cy="658891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7" name="Straight Connector 216"/>
            <p:cNvCxnSpPr>
              <a:stCxn id="216" idx="0"/>
              <a:endCxn id="216" idx="2"/>
            </p:cNvCxnSpPr>
            <p:nvPr/>
          </p:nvCxnSpPr>
          <p:spPr>
            <a:xfrm>
              <a:off x="4779352" y="4629486"/>
              <a:ext cx="0" cy="658891"/>
            </a:xfrm>
            <a:prstGeom prst="line">
              <a:avLst/>
            </a:prstGeom>
            <a:ln w="9525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>
              <a:off x="4626951" y="4706688"/>
              <a:ext cx="304801" cy="0"/>
            </a:xfrm>
            <a:prstGeom prst="line">
              <a:avLst/>
            </a:prstGeom>
            <a:ln w="9525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>
              <a:off x="4628374" y="4789635"/>
              <a:ext cx="304801" cy="0"/>
            </a:xfrm>
            <a:prstGeom prst="line">
              <a:avLst/>
            </a:prstGeom>
            <a:ln w="9525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>
              <a:off x="4629797" y="4872582"/>
              <a:ext cx="304801" cy="0"/>
            </a:xfrm>
            <a:prstGeom prst="line">
              <a:avLst/>
            </a:prstGeom>
            <a:ln w="9525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>
              <a:off x="4631220" y="4955529"/>
              <a:ext cx="304801" cy="0"/>
            </a:xfrm>
            <a:prstGeom prst="line">
              <a:avLst/>
            </a:prstGeom>
            <a:ln w="9525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>
              <a:off x="4631220" y="5121424"/>
              <a:ext cx="304801" cy="0"/>
            </a:xfrm>
            <a:prstGeom prst="line">
              <a:avLst/>
            </a:prstGeom>
            <a:ln w="9525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4626619" y="5204373"/>
              <a:ext cx="304801" cy="0"/>
            </a:xfrm>
            <a:prstGeom prst="line">
              <a:avLst/>
            </a:prstGeom>
            <a:ln w="9525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4632643" y="5038476"/>
              <a:ext cx="304801" cy="0"/>
            </a:xfrm>
            <a:prstGeom prst="line">
              <a:avLst/>
            </a:prstGeom>
            <a:ln w="9525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5" name="Group 224"/>
          <p:cNvGrpSpPr/>
          <p:nvPr/>
        </p:nvGrpSpPr>
        <p:grpSpPr>
          <a:xfrm>
            <a:off x="5021710" y="4176765"/>
            <a:ext cx="304801" cy="329326"/>
            <a:chOff x="4626619" y="4629486"/>
            <a:chExt cx="310825" cy="658891"/>
          </a:xfrm>
        </p:grpSpPr>
        <p:sp>
          <p:nvSpPr>
            <p:cNvPr id="226" name="Rectangle 225"/>
            <p:cNvSpPr/>
            <p:nvPr/>
          </p:nvSpPr>
          <p:spPr>
            <a:xfrm>
              <a:off x="4626952" y="4629486"/>
              <a:ext cx="304800" cy="658891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7" name="Straight Connector 226"/>
            <p:cNvCxnSpPr>
              <a:stCxn id="226" idx="0"/>
              <a:endCxn id="226" idx="2"/>
            </p:cNvCxnSpPr>
            <p:nvPr/>
          </p:nvCxnSpPr>
          <p:spPr>
            <a:xfrm>
              <a:off x="4779352" y="4629486"/>
              <a:ext cx="0" cy="658891"/>
            </a:xfrm>
            <a:prstGeom prst="line">
              <a:avLst/>
            </a:prstGeom>
            <a:ln w="9525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4626951" y="4706688"/>
              <a:ext cx="304801" cy="0"/>
            </a:xfrm>
            <a:prstGeom prst="line">
              <a:avLst/>
            </a:prstGeom>
            <a:ln w="9525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>
              <a:off x="4628374" y="4789635"/>
              <a:ext cx="304801" cy="0"/>
            </a:xfrm>
            <a:prstGeom prst="line">
              <a:avLst/>
            </a:prstGeom>
            <a:ln w="9525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>
              <a:off x="4629797" y="4872582"/>
              <a:ext cx="304801" cy="0"/>
            </a:xfrm>
            <a:prstGeom prst="line">
              <a:avLst/>
            </a:prstGeom>
            <a:ln w="9525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>
              <a:off x="4631220" y="4955529"/>
              <a:ext cx="304801" cy="0"/>
            </a:xfrm>
            <a:prstGeom prst="line">
              <a:avLst/>
            </a:prstGeom>
            <a:ln w="9525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>
              <a:off x="4631220" y="5121424"/>
              <a:ext cx="304801" cy="0"/>
            </a:xfrm>
            <a:prstGeom prst="line">
              <a:avLst/>
            </a:prstGeom>
            <a:ln w="9525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/>
          </p:nvCxnSpPr>
          <p:spPr>
            <a:xfrm>
              <a:off x="4626619" y="5204373"/>
              <a:ext cx="304801" cy="0"/>
            </a:xfrm>
            <a:prstGeom prst="line">
              <a:avLst/>
            </a:prstGeom>
            <a:ln w="9525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>
              <a:off x="4632643" y="5038476"/>
              <a:ext cx="304801" cy="0"/>
            </a:xfrm>
            <a:prstGeom prst="line">
              <a:avLst/>
            </a:prstGeom>
            <a:ln w="9525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" name="Group 234"/>
          <p:cNvGrpSpPr/>
          <p:nvPr/>
        </p:nvGrpSpPr>
        <p:grpSpPr>
          <a:xfrm>
            <a:off x="6400799" y="4137016"/>
            <a:ext cx="304801" cy="329326"/>
            <a:chOff x="4626619" y="4629486"/>
            <a:chExt cx="310825" cy="658891"/>
          </a:xfrm>
        </p:grpSpPr>
        <p:sp>
          <p:nvSpPr>
            <p:cNvPr id="236" name="Rectangle 235"/>
            <p:cNvSpPr/>
            <p:nvPr/>
          </p:nvSpPr>
          <p:spPr>
            <a:xfrm>
              <a:off x="4626952" y="4629486"/>
              <a:ext cx="304800" cy="658891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7" name="Straight Connector 236"/>
            <p:cNvCxnSpPr>
              <a:stCxn id="236" idx="0"/>
              <a:endCxn id="236" idx="2"/>
            </p:cNvCxnSpPr>
            <p:nvPr/>
          </p:nvCxnSpPr>
          <p:spPr>
            <a:xfrm>
              <a:off x="4779352" y="4629486"/>
              <a:ext cx="0" cy="658891"/>
            </a:xfrm>
            <a:prstGeom prst="line">
              <a:avLst/>
            </a:prstGeom>
            <a:ln w="9525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>
              <a:off x="4626951" y="4706688"/>
              <a:ext cx="304801" cy="0"/>
            </a:xfrm>
            <a:prstGeom prst="line">
              <a:avLst/>
            </a:prstGeom>
            <a:ln w="9525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>
              <a:off x="4628374" y="4789635"/>
              <a:ext cx="304801" cy="0"/>
            </a:xfrm>
            <a:prstGeom prst="line">
              <a:avLst/>
            </a:prstGeom>
            <a:ln w="9525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>
              <a:off x="4629797" y="4872582"/>
              <a:ext cx="304801" cy="0"/>
            </a:xfrm>
            <a:prstGeom prst="line">
              <a:avLst/>
            </a:prstGeom>
            <a:ln w="9525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>
              <a:off x="4631220" y="4955529"/>
              <a:ext cx="304801" cy="0"/>
            </a:xfrm>
            <a:prstGeom prst="line">
              <a:avLst/>
            </a:prstGeom>
            <a:ln w="9525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>
              <a:off x="4631220" y="5121424"/>
              <a:ext cx="304801" cy="0"/>
            </a:xfrm>
            <a:prstGeom prst="line">
              <a:avLst/>
            </a:prstGeom>
            <a:ln w="9525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>
              <a:off x="4626619" y="5204373"/>
              <a:ext cx="304801" cy="0"/>
            </a:xfrm>
            <a:prstGeom prst="line">
              <a:avLst/>
            </a:prstGeom>
            <a:ln w="9525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>
              <a:off x="4632643" y="5038476"/>
              <a:ext cx="304801" cy="0"/>
            </a:xfrm>
            <a:prstGeom prst="line">
              <a:avLst/>
            </a:prstGeom>
            <a:ln w="9525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5" name="Group 244"/>
          <p:cNvGrpSpPr/>
          <p:nvPr/>
        </p:nvGrpSpPr>
        <p:grpSpPr>
          <a:xfrm rot="1916424">
            <a:off x="3295255" y="4040230"/>
            <a:ext cx="825645" cy="1455181"/>
            <a:chOff x="4169030" y="2705554"/>
            <a:chExt cx="825645" cy="1455181"/>
          </a:xfrm>
        </p:grpSpPr>
        <p:cxnSp>
          <p:nvCxnSpPr>
            <p:cNvPr id="246" name="Straight Arrow Connector 245"/>
            <p:cNvCxnSpPr/>
            <p:nvPr/>
          </p:nvCxnSpPr>
          <p:spPr>
            <a:xfrm rot="20823101" flipH="1">
              <a:off x="4720552" y="2705554"/>
              <a:ext cx="274123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Arrow Connector 246"/>
            <p:cNvCxnSpPr/>
            <p:nvPr/>
          </p:nvCxnSpPr>
          <p:spPr>
            <a:xfrm rot="20823101">
              <a:off x="4208367" y="3840719"/>
              <a:ext cx="0" cy="320016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8" name="Straight Arrow Connector 247"/>
            <p:cNvCxnSpPr/>
            <p:nvPr/>
          </p:nvCxnSpPr>
          <p:spPr>
            <a:xfrm rot="20823101" flipH="1">
              <a:off x="4545081" y="3070884"/>
              <a:ext cx="274123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Arrow Connector 248"/>
            <p:cNvCxnSpPr/>
            <p:nvPr/>
          </p:nvCxnSpPr>
          <p:spPr>
            <a:xfrm rot="20823101">
              <a:off x="4779865" y="2724225"/>
              <a:ext cx="0" cy="320016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Arrow Connector 249"/>
            <p:cNvCxnSpPr/>
            <p:nvPr/>
          </p:nvCxnSpPr>
          <p:spPr>
            <a:xfrm rot="20823101" flipH="1">
              <a:off x="4357888" y="3442288"/>
              <a:ext cx="274123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Arrow Connector 250"/>
            <p:cNvCxnSpPr/>
            <p:nvPr/>
          </p:nvCxnSpPr>
          <p:spPr>
            <a:xfrm rot="20823101">
              <a:off x="4592673" y="3095629"/>
              <a:ext cx="0" cy="320016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Arrow Connector 251"/>
            <p:cNvCxnSpPr/>
            <p:nvPr/>
          </p:nvCxnSpPr>
          <p:spPr>
            <a:xfrm rot="20823101" flipH="1">
              <a:off x="4169030" y="3814076"/>
              <a:ext cx="274123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Arrow Connector 252"/>
            <p:cNvCxnSpPr/>
            <p:nvPr/>
          </p:nvCxnSpPr>
          <p:spPr>
            <a:xfrm rot="20823101">
              <a:off x="4403814" y="3467417"/>
              <a:ext cx="0" cy="320016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6" name="Group 255"/>
          <p:cNvGrpSpPr/>
          <p:nvPr/>
        </p:nvGrpSpPr>
        <p:grpSpPr>
          <a:xfrm>
            <a:off x="3057783" y="2383205"/>
            <a:ext cx="430762" cy="407073"/>
            <a:chOff x="3070483" y="2085792"/>
            <a:chExt cx="430762" cy="407073"/>
          </a:xfrm>
        </p:grpSpPr>
        <p:sp>
          <p:nvSpPr>
            <p:cNvPr id="177" name="Rectangle 176"/>
            <p:cNvSpPr/>
            <p:nvPr/>
          </p:nvSpPr>
          <p:spPr>
            <a:xfrm>
              <a:off x="3121615" y="2085792"/>
              <a:ext cx="37827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accent1"/>
                  </a:solidFill>
                  <a:latin typeface="Zapf Dingbats"/>
                  <a:ea typeface="Zapf Dingbats"/>
                  <a:cs typeface="Zapf Dingbats"/>
                </a:rPr>
                <a:t>✓</a:t>
              </a:r>
              <a:endParaRPr lang="en-US" sz="2000" dirty="0"/>
            </a:p>
          </p:txBody>
        </p:sp>
        <p:sp>
          <p:nvSpPr>
            <p:cNvPr id="254" name="Donut 253"/>
            <p:cNvSpPr/>
            <p:nvPr/>
          </p:nvSpPr>
          <p:spPr>
            <a:xfrm>
              <a:off x="3070483" y="2085792"/>
              <a:ext cx="430762" cy="407073"/>
            </a:xfrm>
            <a:prstGeom prst="donut">
              <a:avLst>
                <a:gd name="adj" fmla="val 5151"/>
              </a:avLst>
            </a:prstGeom>
            <a:noFill/>
            <a:ln w="381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57" name="Group 256"/>
          <p:cNvGrpSpPr/>
          <p:nvPr/>
        </p:nvGrpSpPr>
        <p:grpSpPr>
          <a:xfrm>
            <a:off x="377825" y="2350607"/>
            <a:ext cx="430762" cy="407073"/>
            <a:chOff x="3070483" y="2085792"/>
            <a:chExt cx="430762" cy="407073"/>
          </a:xfrm>
        </p:grpSpPr>
        <p:sp>
          <p:nvSpPr>
            <p:cNvPr id="258" name="Rectangle 257"/>
            <p:cNvSpPr/>
            <p:nvPr/>
          </p:nvSpPr>
          <p:spPr>
            <a:xfrm>
              <a:off x="3121615" y="2085792"/>
              <a:ext cx="37827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accent1"/>
                  </a:solidFill>
                  <a:latin typeface="Zapf Dingbats"/>
                  <a:ea typeface="Zapf Dingbats"/>
                  <a:cs typeface="Zapf Dingbats"/>
                </a:rPr>
                <a:t>✓</a:t>
              </a:r>
              <a:endParaRPr lang="en-US" sz="2000" dirty="0"/>
            </a:p>
          </p:txBody>
        </p:sp>
        <p:sp>
          <p:nvSpPr>
            <p:cNvPr id="259" name="Donut 258"/>
            <p:cNvSpPr/>
            <p:nvPr/>
          </p:nvSpPr>
          <p:spPr>
            <a:xfrm>
              <a:off x="3070483" y="2085792"/>
              <a:ext cx="430762" cy="407073"/>
            </a:xfrm>
            <a:prstGeom prst="donut">
              <a:avLst>
                <a:gd name="adj" fmla="val 5151"/>
              </a:avLst>
            </a:prstGeom>
            <a:noFill/>
            <a:ln w="381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60" name="Group 259"/>
          <p:cNvGrpSpPr/>
          <p:nvPr/>
        </p:nvGrpSpPr>
        <p:grpSpPr>
          <a:xfrm>
            <a:off x="3762443" y="2843462"/>
            <a:ext cx="430762" cy="407073"/>
            <a:chOff x="3070483" y="2085792"/>
            <a:chExt cx="430762" cy="407073"/>
          </a:xfrm>
        </p:grpSpPr>
        <p:sp>
          <p:nvSpPr>
            <p:cNvPr id="261" name="Rectangle 260"/>
            <p:cNvSpPr/>
            <p:nvPr/>
          </p:nvSpPr>
          <p:spPr>
            <a:xfrm>
              <a:off x="3121615" y="2085792"/>
              <a:ext cx="37827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accent1"/>
                  </a:solidFill>
                  <a:latin typeface="Zapf Dingbats"/>
                  <a:ea typeface="Zapf Dingbats"/>
                  <a:cs typeface="Zapf Dingbats"/>
                </a:rPr>
                <a:t>✓</a:t>
              </a:r>
              <a:endParaRPr lang="en-US" sz="2000" dirty="0"/>
            </a:p>
          </p:txBody>
        </p:sp>
        <p:sp>
          <p:nvSpPr>
            <p:cNvPr id="262" name="Donut 261"/>
            <p:cNvSpPr/>
            <p:nvPr/>
          </p:nvSpPr>
          <p:spPr>
            <a:xfrm>
              <a:off x="3070483" y="2085792"/>
              <a:ext cx="430762" cy="407073"/>
            </a:xfrm>
            <a:prstGeom prst="donut">
              <a:avLst>
                <a:gd name="adj" fmla="val 5151"/>
              </a:avLst>
            </a:prstGeom>
            <a:noFill/>
            <a:ln w="381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63" name="Group 262"/>
          <p:cNvGrpSpPr/>
          <p:nvPr/>
        </p:nvGrpSpPr>
        <p:grpSpPr>
          <a:xfrm>
            <a:off x="4478919" y="3987284"/>
            <a:ext cx="430762" cy="407073"/>
            <a:chOff x="3070483" y="2085792"/>
            <a:chExt cx="430762" cy="407073"/>
          </a:xfrm>
        </p:grpSpPr>
        <p:sp>
          <p:nvSpPr>
            <p:cNvPr id="264" name="Rectangle 263"/>
            <p:cNvSpPr/>
            <p:nvPr/>
          </p:nvSpPr>
          <p:spPr>
            <a:xfrm>
              <a:off x="3121615" y="2085792"/>
              <a:ext cx="37827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accent1"/>
                  </a:solidFill>
                  <a:latin typeface="Zapf Dingbats"/>
                  <a:ea typeface="Zapf Dingbats"/>
                  <a:cs typeface="Zapf Dingbats"/>
                </a:rPr>
                <a:t>✓</a:t>
              </a:r>
              <a:endParaRPr lang="en-US" sz="2000" dirty="0"/>
            </a:p>
          </p:txBody>
        </p:sp>
        <p:sp>
          <p:nvSpPr>
            <p:cNvPr id="265" name="Donut 264"/>
            <p:cNvSpPr/>
            <p:nvPr/>
          </p:nvSpPr>
          <p:spPr>
            <a:xfrm>
              <a:off x="3070483" y="2085792"/>
              <a:ext cx="430762" cy="407073"/>
            </a:xfrm>
            <a:prstGeom prst="donut">
              <a:avLst>
                <a:gd name="adj" fmla="val 5151"/>
              </a:avLst>
            </a:prstGeom>
            <a:noFill/>
            <a:ln w="381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66" name="Group 265"/>
          <p:cNvGrpSpPr/>
          <p:nvPr/>
        </p:nvGrpSpPr>
        <p:grpSpPr>
          <a:xfrm>
            <a:off x="6488246" y="4606588"/>
            <a:ext cx="430762" cy="407073"/>
            <a:chOff x="3070483" y="2085792"/>
            <a:chExt cx="430762" cy="407073"/>
          </a:xfrm>
        </p:grpSpPr>
        <p:sp>
          <p:nvSpPr>
            <p:cNvPr id="267" name="Rectangle 266"/>
            <p:cNvSpPr/>
            <p:nvPr/>
          </p:nvSpPr>
          <p:spPr>
            <a:xfrm>
              <a:off x="3121615" y="2085792"/>
              <a:ext cx="37827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accent1"/>
                  </a:solidFill>
                  <a:latin typeface="Zapf Dingbats"/>
                  <a:ea typeface="Zapf Dingbats"/>
                  <a:cs typeface="Zapf Dingbats"/>
                </a:rPr>
                <a:t>✓</a:t>
              </a:r>
              <a:endParaRPr lang="en-US" sz="2000" dirty="0"/>
            </a:p>
          </p:txBody>
        </p:sp>
        <p:sp>
          <p:nvSpPr>
            <p:cNvPr id="268" name="Donut 267"/>
            <p:cNvSpPr/>
            <p:nvPr/>
          </p:nvSpPr>
          <p:spPr>
            <a:xfrm>
              <a:off x="3070483" y="2085792"/>
              <a:ext cx="430762" cy="407073"/>
            </a:xfrm>
            <a:prstGeom prst="donut">
              <a:avLst>
                <a:gd name="adj" fmla="val 5151"/>
              </a:avLst>
            </a:prstGeom>
            <a:noFill/>
            <a:ln w="381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72" name="Group 271"/>
          <p:cNvGrpSpPr/>
          <p:nvPr/>
        </p:nvGrpSpPr>
        <p:grpSpPr>
          <a:xfrm>
            <a:off x="1735103" y="4105296"/>
            <a:ext cx="430762" cy="407073"/>
            <a:chOff x="3070483" y="2085792"/>
            <a:chExt cx="430762" cy="407073"/>
          </a:xfrm>
        </p:grpSpPr>
        <p:sp>
          <p:nvSpPr>
            <p:cNvPr id="273" name="Rectangle 272"/>
            <p:cNvSpPr/>
            <p:nvPr/>
          </p:nvSpPr>
          <p:spPr>
            <a:xfrm>
              <a:off x="3121615" y="2085792"/>
              <a:ext cx="37827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accent1"/>
                  </a:solidFill>
                  <a:latin typeface="Zapf Dingbats"/>
                  <a:ea typeface="Zapf Dingbats"/>
                  <a:cs typeface="Zapf Dingbats"/>
                </a:rPr>
                <a:t>✓</a:t>
              </a:r>
              <a:endParaRPr lang="en-US" sz="2000" dirty="0"/>
            </a:p>
          </p:txBody>
        </p:sp>
        <p:sp>
          <p:nvSpPr>
            <p:cNvPr id="274" name="Donut 273"/>
            <p:cNvSpPr/>
            <p:nvPr/>
          </p:nvSpPr>
          <p:spPr>
            <a:xfrm>
              <a:off x="3070483" y="2085792"/>
              <a:ext cx="430762" cy="407073"/>
            </a:xfrm>
            <a:prstGeom prst="donut">
              <a:avLst>
                <a:gd name="adj" fmla="val 5151"/>
              </a:avLst>
            </a:prstGeom>
            <a:noFill/>
            <a:ln w="381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75" name="Group 274"/>
          <p:cNvGrpSpPr/>
          <p:nvPr/>
        </p:nvGrpSpPr>
        <p:grpSpPr>
          <a:xfrm>
            <a:off x="2168617" y="4296005"/>
            <a:ext cx="430762" cy="407073"/>
            <a:chOff x="3070483" y="2085792"/>
            <a:chExt cx="430762" cy="407073"/>
          </a:xfrm>
        </p:grpSpPr>
        <p:sp>
          <p:nvSpPr>
            <p:cNvPr id="276" name="Rectangle 275"/>
            <p:cNvSpPr/>
            <p:nvPr/>
          </p:nvSpPr>
          <p:spPr>
            <a:xfrm>
              <a:off x="3121615" y="2085792"/>
              <a:ext cx="37827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accent1"/>
                  </a:solidFill>
                  <a:latin typeface="Zapf Dingbats"/>
                  <a:ea typeface="Zapf Dingbats"/>
                  <a:cs typeface="Zapf Dingbats"/>
                </a:rPr>
                <a:t>✓</a:t>
              </a:r>
              <a:endParaRPr lang="en-US" sz="2000" dirty="0"/>
            </a:p>
          </p:txBody>
        </p:sp>
        <p:sp>
          <p:nvSpPr>
            <p:cNvPr id="277" name="Donut 276"/>
            <p:cNvSpPr/>
            <p:nvPr/>
          </p:nvSpPr>
          <p:spPr>
            <a:xfrm>
              <a:off x="3070483" y="2085792"/>
              <a:ext cx="430762" cy="407073"/>
            </a:xfrm>
            <a:prstGeom prst="donut">
              <a:avLst>
                <a:gd name="adj" fmla="val 5151"/>
              </a:avLst>
            </a:prstGeom>
            <a:noFill/>
            <a:ln w="381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78" name="Group 277"/>
          <p:cNvGrpSpPr/>
          <p:nvPr/>
        </p:nvGrpSpPr>
        <p:grpSpPr>
          <a:xfrm>
            <a:off x="2458219" y="4649999"/>
            <a:ext cx="430762" cy="407073"/>
            <a:chOff x="3070483" y="2085792"/>
            <a:chExt cx="430762" cy="407073"/>
          </a:xfrm>
        </p:grpSpPr>
        <p:sp>
          <p:nvSpPr>
            <p:cNvPr id="279" name="Rectangle 278"/>
            <p:cNvSpPr/>
            <p:nvPr/>
          </p:nvSpPr>
          <p:spPr>
            <a:xfrm>
              <a:off x="3121615" y="2085792"/>
              <a:ext cx="37827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accent1"/>
                  </a:solidFill>
                  <a:latin typeface="Zapf Dingbats"/>
                  <a:ea typeface="Zapf Dingbats"/>
                  <a:cs typeface="Zapf Dingbats"/>
                </a:rPr>
                <a:t>✓</a:t>
              </a:r>
              <a:endParaRPr lang="en-US" sz="2000" dirty="0"/>
            </a:p>
          </p:txBody>
        </p:sp>
        <p:sp>
          <p:nvSpPr>
            <p:cNvPr id="280" name="Donut 279"/>
            <p:cNvSpPr/>
            <p:nvPr/>
          </p:nvSpPr>
          <p:spPr>
            <a:xfrm>
              <a:off x="3070483" y="2085792"/>
              <a:ext cx="430762" cy="407073"/>
            </a:xfrm>
            <a:prstGeom prst="donut">
              <a:avLst>
                <a:gd name="adj" fmla="val 5151"/>
              </a:avLst>
            </a:prstGeom>
            <a:noFill/>
            <a:ln w="381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81" name="Group 280"/>
          <p:cNvGrpSpPr/>
          <p:nvPr/>
        </p:nvGrpSpPr>
        <p:grpSpPr>
          <a:xfrm>
            <a:off x="2577170" y="5079402"/>
            <a:ext cx="430762" cy="407073"/>
            <a:chOff x="3070483" y="2085792"/>
            <a:chExt cx="430762" cy="407073"/>
          </a:xfrm>
        </p:grpSpPr>
        <p:sp>
          <p:nvSpPr>
            <p:cNvPr id="282" name="Rectangle 281"/>
            <p:cNvSpPr/>
            <p:nvPr/>
          </p:nvSpPr>
          <p:spPr>
            <a:xfrm>
              <a:off x="3121615" y="2085792"/>
              <a:ext cx="37827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accent1"/>
                  </a:solidFill>
                  <a:latin typeface="Zapf Dingbats"/>
                  <a:ea typeface="Zapf Dingbats"/>
                  <a:cs typeface="Zapf Dingbats"/>
                </a:rPr>
                <a:t>✓</a:t>
              </a:r>
              <a:endParaRPr lang="en-US" sz="2000" dirty="0"/>
            </a:p>
          </p:txBody>
        </p:sp>
        <p:sp>
          <p:nvSpPr>
            <p:cNvPr id="283" name="Donut 282"/>
            <p:cNvSpPr/>
            <p:nvPr/>
          </p:nvSpPr>
          <p:spPr>
            <a:xfrm>
              <a:off x="3070483" y="2085792"/>
              <a:ext cx="430762" cy="407073"/>
            </a:xfrm>
            <a:prstGeom prst="donut">
              <a:avLst>
                <a:gd name="adj" fmla="val 5151"/>
              </a:avLst>
            </a:prstGeom>
            <a:noFill/>
            <a:ln w="381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84" name="Group 283"/>
          <p:cNvGrpSpPr/>
          <p:nvPr/>
        </p:nvGrpSpPr>
        <p:grpSpPr>
          <a:xfrm>
            <a:off x="6149141" y="2436389"/>
            <a:ext cx="430762" cy="407073"/>
            <a:chOff x="3070483" y="2085792"/>
            <a:chExt cx="430762" cy="407073"/>
          </a:xfrm>
        </p:grpSpPr>
        <p:sp>
          <p:nvSpPr>
            <p:cNvPr id="285" name="Rectangle 284"/>
            <p:cNvSpPr/>
            <p:nvPr/>
          </p:nvSpPr>
          <p:spPr>
            <a:xfrm>
              <a:off x="3121615" y="2085792"/>
              <a:ext cx="37827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accent1"/>
                  </a:solidFill>
                  <a:latin typeface="Zapf Dingbats"/>
                  <a:ea typeface="Zapf Dingbats"/>
                  <a:cs typeface="Zapf Dingbats"/>
                </a:rPr>
                <a:t>✓</a:t>
              </a:r>
              <a:endParaRPr lang="en-US" sz="2000" dirty="0"/>
            </a:p>
          </p:txBody>
        </p:sp>
        <p:sp>
          <p:nvSpPr>
            <p:cNvPr id="286" name="Donut 285"/>
            <p:cNvSpPr/>
            <p:nvPr/>
          </p:nvSpPr>
          <p:spPr>
            <a:xfrm>
              <a:off x="3070483" y="2085792"/>
              <a:ext cx="430762" cy="407073"/>
            </a:xfrm>
            <a:prstGeom prst="donut">
              <a:avLst>
                <a:gd name="adj" fmla="val 5151"/>
              </a:avLst>
            </a:prstGeom>
            <a:noFill/>
            <a:ln w="381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87" name="Group 286"/>
          <p:cNvGrpSpPr/>
          <p:nvPr/>
        </p:nvGrpSpPr>
        <p:grpSpPr>
          <a:xfrm>
            <a:off x="5444605" y="1436710"/>
            <a:ext cx="430762" cy="407073"/>
            <a:chOff x="3070483" y="2085792"/>
            <a:chExt cx="430762" cy="407073"/>
          </a:xfrm>
        </p:grpSpPr>
        <p:sp>
          <p:nvSpPr>
            <p:cNvPr id="288" name="Rectangle 287"/>
            <p:cNvSpPr/>
            <p:nvPr/>
          </p:nvSpPr>
          <p:spPr>
            <a:xfrm>
              <a:off x="3121615" y="2085792"/>
              <a:ext cx="37827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accent1"/>
                  </a:solidFill>
                  <a:latin typeface="Zapf Dingbats"/>
                  <a:ea typeface="Zapf Dingbats"/>
                  <a:cs typeface="Zapf Dingbats"/>
                </a:rPr>
                <a:t>✓</a:t>
              </a:r>
              <a:endParaRPr lang="en-US" sz="2000" dirty="0"/>
            </a:p>
          </p:txBody>
        </p:sp>
        <p:sp>
          <p:nvSpPr>
            <p:cNvPr id="289" name="Donut 288"/>
            <p:cNvSpPr/>
            <p:nvPr/>
          </p:nvSpPr>
          <p:spPr>
            <a:xfrm>
              <a:off x="3070483" y="2085792"/>
              <a:ext cx="430762" cy="407073"/>
            </a:xfrm>
            <a:prstGeom prst="donut">
              <a:avLst>
                <a:gd name="adj" fmla="val 5151"/>
              </a:avLst>
            </a:prstGeom>
            <a:noFill/>
            <a:ln w="381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6865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Return-Oriented </a:t>
            </a:r>
            <a:r>
              <a:rPr lang="en-US" dirty="0"/>
              <a:t>P</a:t>
            </a:r>
            <a:r>
              <a:rPr lang="en-US" dirty="0" smtClean="0"/>
              <a:t>rogramming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315785"/>
              </p:ext>
            </p:extLst>
          </p:nvPr>
        </p:nvGraphicFramePr>
        <p:xfrm>
          <a:off x="1052725" y="2041980"/>
          <a:ext cx="1605808" cy="407924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1605808"/>
              </a:tblGrid>
              <a:tr h="370840">
                <a:tc>
                  <a:txBody>
                    <a:bodyPr/>
                    <a:lstStyle/>
                    <a:p>
                      <a:endParaRPr lang="en-US" b="1" dirty="0">
                        <a:latin typeface="Courier"/>
                        <a:cs typeface="Courier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ourier"/>
                          <a:cs typeface="Courier"/>
                        </a:rPr>
                        <a:t>0xb8800000</a:t>
                      </a:r>
                      <a:endParaRPr lang="en-US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ourier"/>
                        <a:cs typeface="Courier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Courier"/>
                          <a:cs typeface="Courier"/>
                        </a:rPr>
                        <a:t>0x00000001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8000"/>
                          </a:solidFill>
                          <a:latin typeface="Courier"/>
                          <a:cs typeface="Courier"/>
                        </a:rPr>
                        <a:t>0xb8800010</a:t>
                      </a:r>
                      <a:endParaRPr lang="en-US" b="1" dirty="0">
                        <a:solidFill>
                          <a:srgbClr val="008000"/>
                        </a:solidFill>
                        <a:latin typeface="Courier"/>
                        <a:cs typeface="Courier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Courier"/>
                          <a:cs typeface="Courier"/>
                        </a:rPr>
                        <a:t>0x00000002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ourier"/>
                          <a:cs typeface="Courier"/>
                        </a:rPr>
                        <a:t>0xb8800020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8000"/>
                          </a:solidFill>
                          <a:latin typeface="Courier"/>
                          <a:cs typeface="Courier"/>
                        </a:rPr>
                        <a:t>0xb8800010</a:t>
                      </a:r>
                      <a:endParaRPr lang="en-US" b="1" dirty="0">
                        <a:solidFill>
                          <a:srgbClr val="008000"/>
                        </a:solidFill>
                        <a:latin typeface="Courier"/>
                        <a:cs typeface="Courier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urier"/>
                          <a:cs typeface="Courier"/>
                        </a:rPr>
                        <a:t>0x00400000</a:t>
                      </a:r>
                      <a:endParaRPr lang="en-US" b="1" dirty="0">
                        <a:latin typeface="Courier"/>
                        <a:cs typeface="Courier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urier"/>
                          <a:cs typeface="Courier"/>
                        </a:rPr>
                        <a:t>0xb8800030</a:t>
                      </a:r>
                      <a:endParaRPr lang="en-US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urier"/>
                        <a:cs typeface="Courier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latin typeface="Courier"/>
                        <a:cs typeface="Courier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latin typeface="Courier"/>
                        <a:cs typeface="Courier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1052725" y="1492588"/>
            <a:ext cx="965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Courier"/>
                <a:cs typeface="Courier"/>
              </a:rPr>
              <a:t>Stack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572932" y="1497194"/>
            <a:ext cx="965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Courier"/>
                <a:cs typeface="Courier"/>
              </a:rPr>
              <a:t>Code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72933" y="2046586"/>
            <a:ext cx="260487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953735"/>
                </a:solidFill>
                <a:latin typeface="Courier"/>
                <a:cs typeface="Courier"/>
              </a:rPr>
              <a:t>0xb8800000</a:t>
            </a:r>
            <a:r>
              <a:rPr lang="en-US" b="1" dirty="0" smtClean="0">
                <a:latin typeface="Courier"/>
                <a:cs typeface="Courier"/>
              </a:rPr>
              <a:t>:</a:t>
            </a:r>
          </a:p>
          <a:p>
            <a:r>
              <a:rPr lang="en-US" b="1" dirty="0">
                <a:latin typeface="Courier"/>
                <a:cs typeface="Courier"/>
              </a:rPr>
              <a:t> </a:t>
            </a:r>
            <a:r>
              <a:rPr lang="en-US" b="1" dirty="0" smtClean="0">
                <a:latin typeface="Courier"/>
                <a:cs typeface="Courier"/>
              </a:rPr>
              <a:t> pop </a:t>
            </a:r>
            <a:r>
              <a:rPr lang="en-US" b="1" dirty="0" err="1" smtClean="0">
                <a:latin typeface="Courier"/>
                <a:cs typeface="Courier"/>
              </a:rPr>
              <a:t>eax</a:t>
            </a:r>
            <a:endParaRPr lang="en-US" b="1" dirty="0" smtClean="0">
              <a:latin typeface="Courier"/>
              <a:cs typeface="Courier"/>
            </a:endParaRPr>
          </a:p>
          <a:p>
            <a:r>
              <a:rPr lang="en-US" b="1" dirty="0">
                <a:latin typeface="Courier"/>
                <a:cs typeface="Courier"/>
              </a:rPr>
              <a:t> </a:t>
            </a:r>
            <a:r>
              <a:rPr lang="en-US" b="1" dirty="0" smtClean="0">
                <a:latin typeface="Courier"/>
                <a:cs typeface="Courier"/>
              </a:rPr>
              <a:t> ret</a:t>
            </a:r>
            <a:endParaRPr lang="en-US" b="1" dirty="0" smtClean="0"/>
          </a:p>
          <a:p>
            <a:r>
              <a:rPr lang="en-US" b="1" dirty="0" smtClean="0">
                <a:latin typeface="Courier"/>
                <a:cs typeface="Courier"/>
              </a:rPr>
              <a:t>...</a:t>
            </a:r>
          </a:p>
          <a:p>
            <a:r>
              <a:rPr lang="en-US" b="1" dirty="0" smtClean="0">
                <a:solidFill>
                  <a:srgbClr val="008000"/>
                </a:solidFill>
                <a:latin typeface="Courier"/>
                <a:cs typeface="Courier"/>
              </a:rPr>
              <a:t>0xb8800010</a:t>
            </a:r>
            <a:r>
              <a:rPr lang="en-US" b="1" dirty="0" smtClean="0">
                <a:latin typeface="Courier"/>
                <a:cs typeface="Courier"/>
              </a:rPr>
              <a:t>:</a:t>
            </a:r>
          </a:p>
          <a:p>
            <a:r>
              <a:rPr lang="en-US" b="1" dirty="0">
                <a:latin typeface="Courier"/>
                <a:cs typeface="Courier"/>
              </a:rPr>
              <a:t> </a:t>
            </a:r>
            <a:r>
              <a:rPr lang="en-US" b="1" dirty="0" smtClean="0">
                <a:latin typeface="Courier"/>
                <a:cs typeface="Courier"/>
              </a:rPr>
              <a:t> pop </a:t>
            </a:r>
            <a:r>
              <a:rPr lang="en-US" b="1" dirty="0" err="1" smtClean="0">
                <a:latin typeface="Courier"/>
                <a:cs typeface="Courier"/>
              </a:rPr>
              <a:t>ebx</a:t>
            </a:r>
            <a:endParaRPr lang="en-US" b="1" dirty="0" smtClean="0">
              <a:latin typeface="Courier"/>
              <a:cs typeface="Courier"/>
            </a:endParaRPr>
          </a:p>
          <a:p>
            <a:r>
              <a:rPr lang="en-US" b="1" dirty="0">
                <a:latin typeface="Courier"/>
                <a:cs typeface="Courier"/>
              </a:rPr>
              <a:t> </a:t>
            </a:r>
            <a:r>
              <a:rPr lang="en-US" b="1" dirty="0" smtClean="0">
                <a:latin typeface="Courier"/>
                <a:cs typeface="Courier"/>
              </a:rPr>
              <a:t> ret</a:t>
            </a:r>
          </a:p>
          <a:p>
            <a:r>
              <a:rPr lang="en-US" b="1" dirty="0" smtClean="0">
                <a:latin typeface="Courier"/>
                <a:cs typeface="Courier"/>
              </a:rPr>
              <a:t>...</a:t>
            </a:r>
          </a:p>
          <a:p>
            <a:r>
              <a:rPr lang="en-US" b="1" dirty="0" smtClean="0">
                <a:solidFill>
                  <a:srgbClr val="558ED5"/>
                </a:solidFill>
                <a:latin typeface="Courier"/>
                <a:cs typeface="Courier"/>
              </a:rPr>
              <a:t>0xb8800020</a:t>
            </a:r>
            <a:r>
              <a:rPr lang="en-US" b="1" dirty="0" smtClean="0">
                <a:latin typeface="Courier"/>
                <a:cs typeface="Courier"/>
              </a:rPr>
              <a:t>:</a:t>
            </a:r>
          </a:p>
          <a:p>
            <a:r>
              <a:rPr lang="en-US" b="1" dirty="0" smtClean="0">
                <a:latin typeface="Courier"/>
                <a:cs typeface="Courier"/>
              </a:rPr>
              <a:t>  add </a:t>
            </a:r>
            <a:r>
              <a:rPr lang="en-US" b="1" dirty="0" err="1" smtClean="0">
                <a:latin typeface="Courier"/>
                <a:cs typeface="Courier"/>
              </a:rPr>
              <a:t>eax</a:t>
            </a:r>
            <a:r>
              <a:rPr lang="en-US" b="1" dirty="0" smtClean="0">
                <a:latin typeface="Courier"/>
                <a:cs typeface="Courier"/>
              </a:rPr>
              <a:t>, </a:t>
            </a:r>
            <a:r>
              <a:rPr lang="en-US" b="1" dirty="0" err="1" smtClean="0">
                <a:latin typeface="Courier"/>
                <a:cs typeface="Courier"/>
              </a:rPr>
              <a:t>ebx</a:t>
            </a:r>
            <a:endParaRPr lang="en-US" b="1" dirty="0" smtClean="0">
              <a:latin typeface="Courier"/>
              <a:cs typeface="Courier"/>
            </a:endParaRPr>
          </a:p>
          <a:p>
            <a:r>
              <a:rPr lang="en-US" b="1" dirty="0" smtClean="0">
                <a:latin typeface="Courier"/>
                <a:cs typeface="Courier"/>
              </a:rPr>
              <a:t>  ret</a:t>
            </a:r>
          </a:p>
          <a:p>
            <a:r>
              <a:rPr lang="en-US" b="1" dirty="0" smtClean="0">
                <a:latin typeface="Courier"/>
                <a:cs typeface="Courier"/>
              </a:rPr>
              <a:t>...</a:t>
            </a:r>
          </a:p>
          <a:p>
            <a:r>
              <a:rPr lang="en-US" b="1" dirty="0" smtClean="0">
                <a:solidFill>
                  <a:srgbClr val="E46C0A"/>
                </a:solidFill>
                <a:latin typeface="Courier"/>
                <a:cs typeface="Courier"/>
              </a:rPr>
              <a:t>0xb8800030</a:t>
            </a:r>
            <a:r>
              <a:rPr lang="en-US" b="1" dirty="0" smtClean="0">
                <a:latin typeface="Courier"/>
                <a:cs typeface="Courier"/>
              </a:rPr>
              <a:t>:</a:t>
            </a:r>
          </a:p>
          <a:p>
            <a:r>
              <a:rPr lang="en-US" b="1" dirty="0">
                <a:latin typeface="Courier"/>
                <a:cs typeface="Courier"/>
              </a:rPr>
              <a:t> </a:t>
            </a:r>
            <a:r>
              <a:rPr lang="en-US" b="1" dirty="0" smtClean="0">
                <a:latin typeface="Courier"/>
                <a:cs typeface="Courier"/>
              </a:rPr>
              <a:t> </a:t>
            </a:r>
            <a:r>
              <a:rPr lang="en-US" b="1" dirty="0" err="1" smtClean="0">
                <a:latin typeface="Courier"/>
                <a:cs typeface="Courier"/>
              </a:rPr>
              <a:t>mov</a:t>
            </a:r>
            <a:r>
              <a:rPr lang="en-US" b="1" dirty="0" smtClean="0">
                <a:latin typeface="Courier"/>
                <a:cs typeface="Courier"/>
              </a:rPr>
              <a:t> [</a:t>
            </a:r>
            <a:r>
              <a:rPr lang="en-US" b="1" dirty="0" err="1" smtClean="0">
                <a:latin typeface="Courier"/>
                <a:cs typeface="Courier"/>
              </a:rPr>
              <a:t>ebx</a:t>
            </a:r>
            <a:r>
              <a:rPr lang="en-US" b="1" dirty="0" smtClean="0">
                <a:latin typeface="Courier"/>
                <a:cs typeface="Courier"/>
              </a:rPr>
              <a:t>], </a:t>
            </a:r>
            <a:r>
              <a:rPr lang="en-US" b="1" dirty="0" err="1" smtClean="0">
                <a:latin typeface="Courier"/>
                <a:cs typeface="Courier"/>
              </a:rPr>
              <a:t>eax</a:t>
            </a:r>
            <a:endParaRPr lang="en-US" b="1" dirty="0" smtClean="0">
              <a:latin typeface="Courier"/>
              <a:cs typeface="Courier"/>
            </a:endParaRPr>
          </a:p>
          <a:p>
            <a:r>
              <a:rPr lang="en-US" b="1" dirty="0" smtClean="0">
                <a:latin typeface="Courier"/>
                <a:cs typeface="Courier"/>
              </a:rPr>
              <a:t>  ret</a:t>
            </a:r>
          </a:p>
        </p:txBody>
      </p:sp>
      <p:sp>
        <p:nvSpPr>
          <p:cNvPr id="5" name="Rectangle 4"/>
          <p:cNvSpPr/>
          <p:nvPr/>
        </p:nvSpPr>
        <p:spPr>
          <a:xfrm>
            <a:off x="3890030" y="2367021"/>
            <a:ext cx="1995275" cy="3386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75390" y="2393827"/>
            <a:ext cx="6773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Courier"/>
                <a:cs typeface="Courier"/>
              </a:rPr>
              <a:t>e</a:t>
            </a:r>
            <a:r>
              <a:rPr lang="en-US" b="1" dirty="0" err="1" smtClean="0">
                <a:latin typeface="Courier"/>
                <a:cs typeface="Courier"/>
              </a:rPr>
              <a:t>sp</a:t>
            </a:r>
            <a:endParaRPr lang="en-US" b="1" dirty="0" smtClean="0">
              <a:latin typeface="Courier"/>
              <a:cs typeface="Courier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13449" y="1492588"/>
            <a:ext cx="12886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Courier"/>
                <a:cs typeface="Courier"/>
              </a:rPr>
              <a:t>Actions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413448" y="2363162"/>
            <a:ext cx="15282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Courier"/>
                <a:cs typeface="Courier"/>
              </a:rPr>
              <a:t>e</a:t>
            </a:r>
            <a:r>
              <a:rPr lang="en-US" b="1" dirty="0" err="1" smtClean="0">
                <a:latin typeface="Courier"/>
                <a:cs typeface="Courier"/>
              </a:rPr>
              <a:t>ax</a:t>
            </a:r>
            <a:r>
              <a:rPr lang="en-US" b="1" dirty="0" smtClean="0">
                <a:latin typeface="Courier"/>
                <a:cs typeface="Courier"/>
              </a:rPr>
              <a:t> = 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413448" y="2800410"/>
            <a:ext cx="15282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Courier"/>
                <a:cs typeface="Courier"/>
              </a:rPr>
              <a:t>e</a:t>
            </a:r>
            <a:r>
              <a:rPr lang="en-US" b="1" dirty="0" err="1" smtClean="0">
                <a:latin typeface="Courier"/>
                <a:cs typeface="Courier"/>
              </a:rPr>
              <a:t>bx</a:t>
            </a:r>
            <a:r>
              <a:rPr lang="en-US" b="1" dirty="0" smtClean="0">
                <a:latin typeface="Courier"/>
                <a:cs typeface="Courier"/>
              </a:rPr>
              <a:t> = 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413448" y="3237658"/>
            <a:ext cx="18161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latin typeface="Courier"/>
                <a:cs typeface="Courier"/>
              </a:rPr>
              <a:t>e</a:t>
            </a:r>
            <a:r>
              <a:rPr lang="en-US" b="1" dirty="0" err="1">
                <a:latin typeface="Courier"/>
                <a:cs typeface="Courier"/>
              </a:rPr>
              <a:t>a</a:t>
            </a:r>
            <a:r>
              <a:rPr lang="en-US" b="1" dirty="0" err="1" smtClean="0">
                <a:latin typeface="Courier"/>
                <a:cs typeface="Courier"/>
              </a:rPr>
              <a:t>x</a:t>
            </a:r>
            <a:r>
              <a:rPr lang="en-US" b="1" dirty="0" smtClean="0">
                <a:latin typeface="Courier"/>
                <a:cs typeface="Courier"/>
              </a:rPr>
              <a:t> += </a:t>
            </a:r>
            <a:r>
              <a:rPr lang="en-US" b="1" dirty="0" err="1" smtClean="0">
                <a:latin typeface="Courier"/>
                <a:cs typeface="Courier"/>
              </a:rPr>
              <a:t>ebx</a:t>
            </a:r>
            <a:endParaRPr lang="en-US" b="1" dirty="0" smtClean="0">
              <a:latin typeface="Courier"/>
              <a:cs typeface="Courier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413448" y="3674906"/>
            <a:ext cx="2120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Courier"/>
                <a:cs typeface="Courier"/>
              </a:rPr>
              <a:t>e</a:t>
            </a:r>
            <a:r>
              <a:rPr lang="en-US" b="1" dirty="0" err="1" smtClean="0">
                <a:latin typeface="Courier"/>
                <a:cs typeface="Courier"/>
              </a:rPr>
              <a:t>bx</a:t>
            </a:r>
            <a:r>
              <a:rPr lang="en-US" b="1" dirty="0" smtClean="0">
                <a:latin typeface="Courier"/>
                <a:cs typeface="Courier"/>
              </a:rPr>
              <a:t> = 0x400000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413448" y="4112154"/>
            <a:ext cx="1687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ourier"/>
                <a:cs typeface="Courier"/>
              </a:rPr>
              <a:t>*</a:t>
            </a:r>
            <a:r>
              <a:rPr lang="en-US" b="1" dirty="0" err="1" smtClean="0">
                <a:latin typeface="Courier"/>
                <a:cs typeface="Courier"/>
              </a:rPr>
              <a:t>ebx</a:t>
            </a:r>
            <a:r>
              <a:rPr lang="en-US" b="1" dirty="0" smtClean="0">
                <a:latin typeface="Courier"/>
                <a:cs typeface="Courier"/>
              </a:rPr>
              <a:t> = </a:t>
            </a:r>
            <a:r>
              <a:rPr lang="en-US" b="1" dirty="0" err="1" smtClean="0">
                <a:latin typeface="Courier"/>
                <a:cs typeface="Courier"/>
              </a:rPr>
              <a:t>eax</a:t>
            </a:r>
            <a:endParaRPr lang="en-US" b="1" dirty="0" smtClean="0">
              <a:latin typeface="Courier"/>
              <a:cs typeface="Courier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031067" y="1417638"/>
            <a:ext cx="0" cy="51355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160878" y="1417638"/>
            <a:ext cx="0" cy="51355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890030" y="3437656"/>
            <a:ext cx="1995275" cy="3386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886200" y="4572000"/>
            <a:ext cx="1995275" cy="3386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886200" y="5638800"/>
            <a:ext cx="1995275" cy="3386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886200" y="3429000"/>
            <a:ext cx="1995275" cy="3386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6/4/2014</a:t>
            </a:r>
            <a:endParaRPr lang="en-US" dirty="0"/>
          </a:p>
        </p:txBody>
      </p:sp>
      <p:cxnSp>
        <p:nvCxnSpPr>
          <p:cNvPr id="17" name="Curved Connector 16"/>
          <p:cNvCxnSpPr/>
          <p:nvPr/>
        </p:nvCxnSpPr>
        <p:spPr>
          <a:xfrm rot="16200000" flipH="1">
            <a:off x="3008888" y="1650577"/>
            <a:ext cx="679358" cy="448730"/>
          </a:xfrm>
          <a:prstGeom prst="curvedConnector2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/>
          <p:cNvCxnSpPr/>
          <p:nvPr/>
        </p:nvCxnSpPr>
        <p:spPr>
          <a:xfrm rot="10800000" flipV="1">
            <a:off x="3572932" y="2214621"/>
            <a:ext cx="12700" cy="1107520"/>
          </a:xfrm>
          <a:prstGeom prst="curvedConnector3">
            <a:avLst>
              <a:gd name="adj1" fmla="val 3682346"/>
            </a:avLst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urved Connector 47"/>
          <p:cNvCxnSpPr/>
          <p:nvPr/>
        </p:nvCxnSpPr>
        <p:spPr>
          <a:xfrm flipV="1">
            <a:off x="5178740" y="3322141"/>
            <a:ext cx="12700" cy="1097459"/>
          </a:xfrm>
          <a:prstGeom prst="curvedConnector3">
            <a:avLst>
              <a:gd name="adj1" fmla="val 4157150"/>
            </a:avLst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Curved Connector 81"/>
          <p:cNvCxnSpPr/>
          <p:nvPr/>
        </p:nvCxnSpPr>
        <p:spPr>
          <a:xfrm rot="10800000" flipH="1" flipV="1">
            <a:off x="3572931" y="3322140"/>
            <a:ext cx="1" cy="2224799"/>
          </a:xfrm>
          <a:prstGeom prst="curvedConnector3">
            <a:avLst>
              <a:gd name="adj1" fmla="val -22860000000"/>
            </a:avLst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Curved Connector 86"/>
          <p:cNvCxnSpPr/>
          <p:nvPr/>
        </p:nvCxnSpPr>
        <p:spPr>
          <a:xfrm rot="10800000" flipV="1">
            <a:off x="3572932" y="3322140"/>
            <a:ext cx="12700" cy="1097459"/>
          </a:xfrm>
          <a:prstGeom prst="curvedConnector3">
            <a:avLst>
              <a:gd name="adj1" fmla="val 3907142"/>
            </a:avLst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Vasilis Pappas - Columbia University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6309-7249-A847-8AB5-45F08FBA3B8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826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.00648 L -1.38889E-6 0.04976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5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4199E-6 0.04978 L 2.14199E-6 0.10674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4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7407E-6 L 5E-6 0.04189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4199E-6 0.10674 L 2.14199E-6 0.16486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7407E-6 L 5E-6 0.04189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8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4199E-6 0.16486 L 2.14199E-6 0.2188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4199E-6 0.21881 L 0.00017 0.27298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09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7407E-6 L 5E-6 0.04189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8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27298 L 0.00017 0.32554 " pathEditMode="relative" rAng="0" ptsTypes="AA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7407E-6 L 5E-6 0.04189 " pathEditMode="relative" rAng="0" ptsTypes="AA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83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0.32554 L 0.00053 0.38412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38371 L 0.00069 0.43555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92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7407E-6 L 5E-6 0.04189 " pathEditMode="relative" rAng="0" ptsTypes="AA">
                                      <p:cBhvr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15" grpId="0"/>
      <p:bldP spid="15" grpId="1"/>
      <p:bldP spid="15" grpId="2"/>
      <p:bldP spid="15" grpId="3"/>
      <p:bldP spid="15" grpId="4"/>
      <p:bldP spid="15" grpId="5"/>
      <p:bldP spid="15" grpId="6"/>
      <p:bldP spid="15" grpId="7"/>
      <p:bldP spid="15" grpId="8"/>
      <p:bldP spid="21" grpId="0"/>
      <p:bldP spid="23" grpId="0"/>
      <p:bldP spid="25" grpId="0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2" grpId="0" animBg="1"/>
      <p:bldP spid="32" grpId="1" animBg="1"/>
      <p:bldP spid="32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189079" y="5208273"/>
            <a:ext cx="70348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 code                                 Disassembly                        No modification</a:t>
            </a:r>
          </a:p>
          <a:p>
            <a:endParaRPr lang="en-US" dirty="0" smtClean="0"/>
          </a:p>
          <a:p>
            <a:pPr algn="ctr"/>
            <a:r>
              <a:rPr lang="en-US" b="1" dirty="0" smtClean="0"/>
              <a:t>Requires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ROP Defenses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Vasilis Pappas - Columbia University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6309-7249-A847-8AB5-45F08FBA3B8A}" type="slidenum">
              <a:rPr lang="en-US" smtClean="0"/>
              <a:t>7</a:t>
            </a:fld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711055" y="1417638"/>
            <a:ext cx="0" cy="45803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952546" y="5221783"/>
            <a:ext cx="707353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16200000">
            <a:off x="-591235" y="2776386"/>
            <a:ext cx="34478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Performance Overhead</a:t>
            </a:r>
          </a:p>
          <a:p>
            <a:pPr algn="ctr"/>
            <a:endParaRPr lang="en-US" b="1" dirty="0" smtClean="0"/>
          </a:p>
          <a:p>
            <a:r>
              <a:rPr lang="en-US" dirty="0" smtClean="0"/>
              <a:t>Low                                               High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31234" y="5208296"/>
            <a:ext cx="51508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Program binary                                             Source code</a:t>
            </a:r>
          </a:p>
          <a:p>
            <a:endParaRPr lang="en-US" dirty="0" smtClean="0"/>
          </a:p>
          <a:p>
            <a:pPr algn="ctr"/>
            <a:r>
              <a:rPr lang="en-US" b="1" dirty="0" smtClean="0"/>
              <a:t>Requires</a:t>
            </a:r>
            <a:endParaRPr lang="en-US" b="1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1445745" y="3428051"/>
            <a:ext cx="6580336" cy="0"/>
          </a:xfrm>
          <a:prstGeom prst="line">
            <a:avLst/>
          </a:prstGeom>
          <a:ln w="12700" cmpd="sng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694498" y="1417638"/>
            <a:ext cx="0" cy="4121452"/>
          </a:xfrm>
          <a:prstGeom prst="line">
            <a:avLst/>
          </a:prstGeom>
          <a:ln w="12700" cmpd="sng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1968293" y="1776574"/>
            <a:ext cx="2464213" cy="1453454"/>
            <a:chOff x="1810771" y="1541409"/>
            <a:chExt cx="2464213" cy="1453454"/>
          </a:xfrm>
        </p:grpSpPr>
        <p:sp>
          <p:nvSpPr>
            <p:cNvPr id="20" name="Rectangle 19"/>
            <p:cNvSpPr/>
            <p:nvPr/>
          </p:nvSpPr>
          <p:spPr>
            <a:xfrm>
              <a:off x="1931944" y="1541409"/>
              <a:ext cx="1564176" cy="58681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ROPdefender</a:t>
              </a:r>
              <a:endParaRPr lang="en-US" dirty="0"/>
            </a:p>
            <a:p>
              <a:pPr algn="ctr"/>
              <a:r>
                <a:rPr lang="en-US" dirty="0" smtClean="0"/>
                <a:t>[</a:t>
              </a:r>
              <a:r>
                <a:rPr lang="en-US" dirty="0"/>
                <a:t>DSW11</a:t>
              </a:r>
              <a:r>
                <a:rPr lang="en-US" dirty="0" smtClean="0"/>
                <a:t>]</a:t>
              </a:r>
              <a:endParaRPr lang="en-US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810771" y="2357027"/>
              <a:ext cx="1026887" cy="63783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DROP</a:t>
              </a:r>
            </a:p>
            <a:p>
              <a:pPr algn="ctr"/>
              <a:r>
                <a:rPr lang="en-US" dirty="0" smtClean="0"/>
                <a:t>[</a:t>
              </a:r>
              <a:r>
                <a:rPr lang="en-US" dirty="0"/>
                <a:t>CXS</a:t>
              </a:r>
              <a:r>
                <a:rPr lang="en-US" dirty="0" smtClean="0"/>
                <a:t>+09]</a:t>
              </a:r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200400" y="2209800"/>
              <a:ext cx="1074584" cy="65091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DROP++</a:t>
              </a:r>
            </a:p>
            <a:p>
              <a:pPr algn="ctr"/>
              <a:r>
                <a:rPr lang="en-US" dirty="0"/>
                <a:t>[CXH</a:t>
              </a:r>
              <a:r>
                <a:rPr lang="en-US" dirty="0" smtClean="0"/>
                <a:t>+11]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951769" y="3628675"/>
            <a:ext cx="2587702" cy="1467350"/>
            <a:chOff x="5407522" y="3798601"/>
            <a:chExt cx="2587702" cy="1467350"/>
          </a:xfrm>
        </p:grpSpPr>
        <p:sp>
          <p:nvSpPr>
            <p:cNvPr id="19" name="Rectangle 18"/>
            <p:cNvSpPr/>
            <p:nvPr/>
          </p:nvSpPr>
          <p:spPr>
            <a:xfrm>
              <a:off x="5407522" y="4205224"/>
              <a:ext cx="1074584" cy="58854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G-Free</a:t>
              </a:r>
            </a:p>
            <a:p>
              <a:pPr algn="ctr"/>
              <a:r>
                <a:rPr lang="en-US" dirty="0"/>
                <a:t>[OBL</a:t>
              </a:r>
              <a:r>
                <a:rPr lang="en-US" dirty="0" smtClean="0"/>
                <a:t>+10]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725203" y="3798601"/>
              <a:ext cx="1270021" cy="55979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Return-less</a:t>
              </a:r>
            </a:p>
            <a:p>
              <a:pPr algn="ctr"/>
              <a:r>
                <a:rPr lang="en-US" dirty="0"/>
                <a:t>[LWJ</a:t>
              </a:r>
              <a:r>
                <a:rPr lang="en-US" dirty="0" smtClean="0"/>
                <a:t>+10]</a:t>
              </a:r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597795" y="4689807"/>
              <a:ext cx="1074584" cy="57614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CFL</a:t>
              </a:r>
            </a:p>
            <a:p>
              <a:pPr algn="ctr"/>
              <a:r>
                <a:rPr lang="en-US" dirty="0"/>
                <a:t>[</a:t>
              </a:r>
              <a:r>
                <a:rPr lang="en-US" dirty="0" smtClean="0"/>
                <a:t>BJF11]</a:t>
              </a:r>
              <a:endParaRPr lang="en-US" dirty="0"/>
            </a:p>
          </p:txBody>
        </p:sp>
      </p:grpSp>
      <p:pic>
        <p:nvPicPr>
          <p:cNvPr id="13" name="Picture 12" descr="1329309424-r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450" y="3575479"/>
            <a:ext cx="1520546" cy="1520546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507573" y="2649689"/>
            <a:ext cx="2634469" cy="2355593"/>
            <a:chOff x="3507573" y="2649689"/>
            <a:chExt cx="2634469" cy="2355593"/>
          </a:xfrm>
        </p:grpSpPr>
        <p:sp>
          <p:nvSpPr>
            <p:cNvPr id="26" name="Rectangle 25"/>
            <p:cNvSpPr/>
            <p:nvPr/>
          </p:nvSpPr>
          <p:spPr>
            <a:xfrm>
              <a:off x="3907996" y="2649689"/>
              <a:ext cx="1334268" cy="58681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Bin. Stirring</a:t>
              </a:r>
              <a:endParaRPr lang="en-US" dirty="0"/>
            </a:p>
            <a:p>
              <a:pPr algn="ctr"/>
              <a:r>
                <a:rPr lang="en-US" dirty="0" smtClean="0"/>
                <a:t>[WMH+12]</a:t>
              </a:r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507573" y="3320490"/>
              <a:ext cx="929048" cy="63783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Orp</a:t>
              </a:r>
              <a:endParaRPr lang="en-US" dirty="0" smtClean="0"/>
            </a:p>
            <a:p>
              <a:pPr algn="ctr"/>
              <a:r>
                <a:rPr lang="en-US" dirty="0" smtClean="0"/>
                <a:t>[PPK12]</a:t>
              </a:r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871303" y="3427260"/>
              <a:ext cx="1051756" cy="65091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ILR</a:t>
              </a:r>
            </a:p>
            <a:p>
              <a:pPr algn="ctr"/>
              <a:r>
                <a:rPr lang="en-US" dirty="0" smtClean="0"/>
                <a:t>[HTC+12]</a:t>
              </a:r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992022" y="4354365"/>
              <a:ext cx="1150020" cy="65091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CCFIR</a:t>
              </a:r>
            </a:p>
            <a:p>
              <a:pPr algn="ctr"/>
              <a:r>
                <a:rPr lang="en-US" dirty="0" smtClean="0"/>
                <a:t>[ZWC+13]</a:t>
              </a:r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619751" y="4298387"/>
              <a:ext cx="1150020" cy="65091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CFI-COTS</a:t>
              </a:r>
            </a:p>
            <a:p>
              <a:pPr algn="ctr"/>
              <a:r>
                <a:rPr lang="en-US" dirty="0" smtClean="0"/>
                <a:t>[ZS13]</a:t>
              </a:r>
              <a:endParaRPr lang="en-US" dirty="0"/>
            </a:p>
          </p:txBody>
        </p:sp>
      </p:grpSp>
      <p:pic>
        <p:nvPicPr>
          <p:cNvPr id="32" name="Picture 31" descr="1329309424-r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353" y="3594092"/>
            <a:ext cx="1520546" cy="152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775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4228E-6 1.60685E-6 L -0.49384 1.60685E-6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01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900" dirty="0" smtClean="0"/>
              <a:t>In-Place Code Randomization [S&amp;P ’12]</a:t>
            </a:r>
            <a:endParaRPr lang="en-US" sz="3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Extend ASLR to a finer-grained level</a:t>
            </a:r>
          </a:p>
          <a:p>
            <a:r>
              <a:rPr lang="en-US" dirty="0" smtClean="0"/>
              <a:t>Applicable on third-party applications</a:t>
            </a:r>
          </a:p>
          <a:p>
            <a:r>
              <a:rPr lang="en-US" dirty="0" smtClean="0"/>
              <a:t>(Practically) </a:t>
            </a:r>
            <a:r>
              <a:rPr lang="en-US" dirty="0"/>
              <a:t>Z</a:t>
            </a:r>
            <a:r>
              <a:rPr lang="en-US" dirty="0" smtClean="0"/>
              <a:t>ero performance overhead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Source code (Python):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://nsl.cs.columbia.edu/projects/orp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Vasilis Pappas - Columbia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6309-7249-A847-8AB5-45F08FBA3B8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860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in-place?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Randomization usually changes the code size</a:t>
            </a:r>
          </a:p>
          <a:p>
            <a:pPr lvl="1"/>
            <a:r>
              <a:rPr lang="en-US" dirty="0" smtClean="0"/>
              <a:t>Need to update the control-flow graph (CFG)</a:t>
            </a:r>
          </a:p>
          <a:p>
            <a:r>
              <a:rPr lang="en-US" dirty="0"/>
              <a:t>But, accurate static disassembly of stripped binaries is hard</a:t>
            </a:r>
            <a:endParaRPr lang="en-US" dirty="0" smtClean="0"/>
          </a:p>
          <a:p>
            <a:pPr lvl="1">
              <a:buFont typeface="Arial"/>
              <a:buChar char="➔"/>
            </a:pPr>
            <a:r>
              <a:rPr lang="en-US" dirty="0" smtClean="0"/>
              <a:t> Incomplete CFG (data vs. code)</a:t>
            </a:r>
          </a:p>
          <a:p>
            <a:pPr lvl="1">
              <a:buFont typeface="Arial"/>
              <a:buChar char="➔"/>
            </a:pPr>
            <a:r>
              <a:rPr lang="en-US" dirty="0" smtClean="0"/>
              <a:t> Code resize not an option</a:t>
            </a:r>
          </a:p>
          <a:p>
            <a:endParaRPr lang="en-US" dirty="0" smtClean="0"/>
          </a:p>
          <a:p>
            <a:r>
              <a:rPr lang="en-US" b="1" dirty="0" smtClean="0"/>
              <a:t>Must randomize in-place!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6/4/2014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Vasilis Pappas - Columbia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6309-7249-A847-8AB5-45F08FBA3B8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861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6961</TotalTime>
  <Words>3255</Words>
  <Application>Microsoft Macintosh PowerPoint</Application>
  <PresentationFormat>On-screen Show (4:3)</PresentationFormat>
  <Paragraphs>767</Paragraphs>
  <Slides>51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Defending against Return-Oriented Programming</vt:lpstr>
      <vt:lpstr>Machine code level attacks</vt:lpstr>
      <vt:lpstr>Invariants &amp; characteristics</vt:lpstr>
      <vt:lpstr>Overview</vt:lpstr>
      <vt:lpstr>History of code-reuse attacks</vt:lpstr>
      <vt:lpstr>Return-Oriented Programming</vt:lpstr>
      <vt:lpstr>ROP Defenses</vt:lpstr>
      <vt:lpstr>In-Place Code Randomization [S&amp;P ’12]</vt:lpstr>
      <vt:lpstr>Why in-place?</vt:lpstr>
      <vt:lpstr>Randomizations</vt:lpstr>
      <vt:lpstr>Instruction Substitution</vt:lpstr>
      <vt:lpstr>Instruction Reordering (Intra BBL)</vt:lpstr>
      <vt:lpstr>Instruction Reordering (Intra BBL)</vt:lpstr>
      <vt:lpstr>Register Preservation Code Reordering</vt:lpstr>
      <vt:lpstr>Register reassignment</vt:lpstr>
      <vt:lpstr>Evaluation</vt:lpstr>
      <vt:lpstr>Randomization Coverage</vt:lpstr>
      <vt:lpstr>Real-World Exploits</vt:lpstr>
      <vt:lpstr>ROP Compilers</vt:lpstr>
      <vt:lpstr>ROP Compilers Results</vt:lpstr>
      <vt:lpstr>Indirect branch tracing [Usenix S. ’13]</vt:lpstr>
      <vt:lpstr>ROP Code Runtime Properties</vt:lpstr>
      <vt:lpstr>Illegal Returns</vt:lpstr>
      <vt:lpstr>PowerPoint Presentation</vt:lpstr>
      <vt:lpstr>Gadget Chaining</vt:lpstr>
      <vt:lpstr>Gadget Chaining</vt:lpstr>
      <vt:lpstr>Last Branch Record (LBR)</vt:lpstr>
      <vt:lpstr>Monitoring Granularity</vt:lpstr>
      <vt:lpstr>Monitoring Granularity</vt:lpstr>
      <vt:lpstr>Gadget Chaining: Legitimate Code</vt:lpstr>
      <vt:lpstr>Runtime Overhead</vt:lpstr>
      <vt:lpstr>Effectiveness</vt:lpstr>
      <vt:lpstr>PowerPoint Presentation</vt:lpstr>
      <vt:lpstr>Limitations</vt:lpstr>
      <vt:lpstr>Combination</vt:lpstr>
      <vt:lpstr>Randomizing long gadgets</vt:lpstr>
      <vt:lpstr>Summary</vt:lpstr>
      <vt:lpstr>Backup</vt:lpstr>
      <vt:lpstr>Publications</vt:lpstr>
      <vt:lpstr>Future directions</vt:lpstr>
      <vt:lpstr>Illegal Returns</vt:lpstr>
      <vt:lpstr>Implementation</vt:lpstr>
      <vt:lpstr>Flow chart</vt:lpstr>
      <vt:lpstr>Allowed ret gadgets</vt:lpstr>
      <vt:lpstr>System vs. API Call</vt:lpstr>
      <vt:lpstr>Refined Checking</vt:lpstr>
      <vt:lpstr>Jump-Oriented Programming</vt:lpstr>
      <vt:lpstr>Dynamic relocations reconstruction</vt:lpstr>
      <vt:lpstr>LBR example: Adobe Flash exploit</vt:lpstr>
      <vt:lpstr>Extending the LBR: “Push Back”</vt:lpstr>
      <vt:lpstr>Pushing Back Checkpoints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Vasilis Pappas</dc:creator>
  <cp:lastModifiedBy>Vasilis Pappas</cp:lastModifiedBy>
  <cp:revision>80</cp:revision>
  <dcterms:created xsi:type="dcterms:W3CDTF">2014-05-05T17:02:23Z</dcterms:created>
  <dcterms:modified xsi:type="dcterms:W3CDTF">2014-06-06T16:39:55Z</dcterms:modified>
</cp:coreProperties>
</file>