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47"/>
  </p:notesMasterIdLst>
  <p:handoutMasterIdLst>
    <p:handoutMasterId r:id="rId48"/>
  </p:handoutMasterIdLst>
  <p:sldIdLst>
    <p:sldId id="1512" r:id="rId4"/>
    <p:sldId id="300" r:id="rId5"/>
    <p:sldId id="1510" r:id="rId6"/>
    <p:sldId id="1511" r:id="rId7"/>
    <p:sldId id="1509" r:id="rId8"/>
    <p:sldId id="408" r:id="rId9"/>
    <p:sldId id="409" r:id="rId10"/>
    <p:sldId id="446" r:id="rId11"/>
    <p:sldId id="410" r:id="rId12"/>
    <p:sldId id="411" r:id="rId13"/>
    <p:sldId id="412" r:id="rId14"/>
    <p:sldId id="439" r:id="rId15"/>
    <p:sldId id="414" r:id="rId16"/>
    <p:sldId id="415" r:id="rId17"/>
    <p:sldId id="416" r:id="rId18"/>
    <p:sldId id="457" r:id="rId19"/>
    <p:sldId id="458" r:id="rId20"/>
    <p:sldId id="418" r:id="rId21"/>
    <p:sldId id="449" r:id="rId22"/>
    <p:sldId id="420" r:id="rId23"/>
    <p:sldId id="452" r:id="rId24"/>
    <p:sldId id="453" r:id="rId25"/>
    <p:sldId id="456" r:id="rId26"/>
    <p:sldId id="440" r:id="rId27"/>
    <p:sldId id="425" r:id="rId28"/>
    <p:sldId id="441" r:id="rId29"/>
    <p:sldId id="427" r:id="rId30"/>
    <p:sldId id="442" r:id="rId31"/>
    <p:sldId id="428" r:id="rId32"/>
    <p:sldId id="429" r:id="rId33"/>
    <p:sldId id="430" r:id="rId34"/>
    <p:sldId id="431" r:id="rId35"/>
    <p:sldId id="444" r:id="rId36"/>
    <p:sldId id="433" r:id="rId37"/>
    <p:sldId id="434" r:id="rId38"/>
    <p:sldId id="435" r:id="rId39"/>
    <p:sldId id="436" r:id="rId40"/>
    <p:sldId id="1508" r:id="rId41"/>
    <p:sldId id="1506" r:id="rId42"/>
    <p:sldId id="1505" r:id="rId43"/>
    <p:sldId id="1507" r:id="rId44"/>
    <p:sldId id="437" r:id="rId45"/>
    <p:sldId id="407" r:id="rId46"/>
  </p:sldIdLst>
  <p:sldSz cx="9144000" cy="5143500" type="screen16x9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D protocols" id="{7C71C614-675A-494E-A11C-DD71F1161F9B}">
          <p14:sldIdLst>
            <p14:sldId id="1512"/>
            <p14:sldId id="300"/>
            <p14:sldId id="1510"/>
            <p14:sldId id="1511"/>
            <p14:sldId id="1509"/>
            <p14:sldId id="408"/>
            <p14:sldId id="409"/>
            <p14:sldId id="446"/>
            <p14:sldId id="410"/>
            <p14:sldId id="411"/>
            <p14:sldId id="412"/>
            <p14:sldId id="439"/>
            <p14:sldId id="414"/>
            <p14:sldId id="415"/>
            <p14:sldId id="416"/>
            <p14:sldId id="457"/>
            <p14:sldId id="458"/>
            <p14:sldId id="418"/>
            <p14:sldId id="449"/>
            <p14:sldId id="420"/>
            <p14:sldId id="452"/>
            <p14:sldId id="453"/>
            <p14:sldId id="456"/>
            <p14:sldId id="440"/>
            <p14:sldId id="425"/>
            <p14:sldId id="441"/>
            <p14:sldId id="427"/>
            <p14:sldId id="442"/>
            <p14:sldId id="428"/>
            <p14:sldId id="429"/>
            <p14:sldId id="430"/>
            <p14:sldId id="431"/>
            <p14:sldId id="444"/>
            <p14:sldId id="433"/>
            <p14:sldId id="434"/>
            <p14:sldId id="435"/>
            <p14:sldId id="436"/>
            <p14:sldId id="1508"/>
            <p14:sldId id="1506"/>
            <p14:sldId id="1505"/>
            <p14:sldId id="1507"/>
            <p14:sldId id="437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FFFFCC"/>
    <a:srgbClr val="00CC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9121" autoAdjust="0"/>
  </p:normalViewPr>
  <p:slideViewPr>
    <p:cSldViewPr>
      <p:cViewPr varScale="1">
        <p:scale>
          <a:sx n="136" d="100"/>
          <a:sy n="136" d="100"/>
        </p:scale>
        <p:origin x="1144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2F7B-37AB-E64A-BDC2-BD96FF957116}" type="datetimeFigureOut">
              <a:rPr lang="en-US" smtClean="0"/>
              <a:t>3/4/24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EBE8-F4B4-1840-AEB3-DB83FC3E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9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RSA </a:t>
            </a:r>
            <a:r>
              <a:rPr lang="en-US" dirty="0" err="1"/>
              <a:t>SecurID</a:t>
            </a:r>
            <a:r>
              <a:rPr lang="en-US" baseline="0" dirty="0"/>
              <a:t> allows for 5 minute clock skew by default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24C1C-EC32-4FC3-A2A8-A46C3EB2B3A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36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TOTP:  time-based OTP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73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Homework:  show that passwords can be computed by</a:t>
            </a:r>
            <a:r>
              <a:rPr lang="en-US" baseline="0" dirty="0"/>
              <a:t> client with only O(log n) memory and amortized O(1)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73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Homework:   show that one-way function need not</a:t>
            </a:r>
            <a:r>
              <a:rPr lang="en-US" baseline="0" dirty="0"/>
              <a:t> be one-way on iterates.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61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S/key system used 64 bit authenticators,</a:t>
            </a:r>
            <a:r>
              <a:rPr lang="en-US" baseline="0" dirty="0"/>
              <a:t> represented as six 4-letter words (66 bits).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48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18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 with</a:t>
            </a:r>
            <a:r>
              <a:rPr lang="en-US" baseline="0" dirty="0"/>
              <a:t> </a:t>
            </a:r>
            <a:r>
              <a:rPr lang="en-US" dirty="0"/>
              <a:t>TOTP authentication there is still a vulnerability window of a few minutes.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6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Homework:   decryption-based challenge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9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sk</a:t>
            </a:r>
            <a:r>
              <a:rPr lang="en-US" dirty="0"/>
              <a:t>: generated at </a:t>
            </a:r>
            <a:r>
              <a:rPr lang="en-US" dirty="0" err="1"/>
              <a:t>init</a:t>
            </a:r>
            <a:r>
              <a:rPr lang="en-US" dirty="0"/>
              <a:t> time</a:t>
            </a:r>
          </a:p>
          <a:p>
            <a:r>
              <a:rPr lang="en-US" dirty="0"/>
              <a:t>ID:  actually, ID is just an </a:t>
            </a:r>
            <a:r>
              <a:rPr lang="en-US" dirty="0" err="1"/>
              <a:t>appID</a:t>
            </a:r>
            <a:r>
              <a:rPr lang="en-US" dirty="0"/>
              <a:t>  (</a:t>
            </a:r>
            <a:r>
              <a:rPr lang="en-US" dirty="0" err="1"/>
              <a:t>github.com</a:t>
            </a:r>
            <a:r>
              <a:rPr lang="en-US" dirty="0"/>
              <a:t>).   We use the </a:t>
            </a:r>
            <a:r>
              <a:rPr lang="en-US" dirty="0" err="1"/>
              <a:t>keyhandle</a:t>
            </a:r>
            <a:r>
              <a:rPr lang="en-US" dirty="0"/>
              <a:t> as the </a:t>
            </a:r>
            <a:r>
              <a:rPr lang="en-US" dirty="0" err="1"/>
              <a:t>userID</a:t>
            </a:r>
            <a:r>
              <a:rPr lang="en-US" dirty="0"/>
              <a:t>.</a:t>
            </a:r>
          </a:p>
          <a:p>
            <a:r>
              <a:rPr lang="en-US" dirty="0"/>
              <a:t>Different PK</a:t>
            </a:r>
            <a:r>
              <a:rPr lang="en-US" baseline="-25000" dirty="0"/>
              <a:t>ID </a:t>
            </a:r>
            <a:r>
              <a:rPr lang="en-US" baseline="0" dirty="0"/>
              <a:t>per service needed to prevent user tracking.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4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sk</a:t>
            </a:r>
            <a:r>
              <a:rPr lang="en-US" dirty="0"/>
              <a:t>: generated at </a:t>
            </a:r>
            <a:r>
              <a:rPr lang="en-US" dirty="0" err="1"/>
              <a:t>init</a:t>
            </a:r>
            <a:r>
              <a:rPr lang="en-US" dirty="0"/>
              <a:t> time</a:t>
            </a:r>
          </a:p>
          <a:p>
            <a:r>
              <a:rPr lang="en-US" dirty="0"/>
              <a:t>ID:  actually, ID is just an </a:t>
            </a:r>
            <a:r>
              <a:rPr lang="en-US" dirty="0" err="1"/>
              <a:t>appID</a:t>
            </a:r>
            <a:r>
              <a:rPr lang="en-US" dirty="0"/>
              <a:t>  (</a:t>
            </a:r>
            <a:r>
              <a:rPr lang="en-US" dirty="0" err="1"/>
              <a:t>githun.com</a:t>
            </a:r>
            <a:r>
              <a:rPr lang="en-US" dirty="0"/>
              <a:t>).   We use the </a:t>
            </a:r>
            <a:r>
              <a:rPr lang="en-US" dirty="0" err="1"/>
              <a:t>keyhandle</a:t>
            </a:r>
            <a:r>
              <a:rPr lang="en-US" dirty="0"/>
              <a:t> as the </a:t>
            </a:r>
            <a:r>
              <a:rPr lang="en-US" dirty="0" err="1"/>
              <a:t>userID</a:t>
            </a:r>
            <a:r>
              <a:rPr lang="en-US" dirty="0"/>
              <a:t>.</a:t>
            </a:r>
          </a:p>
          <a:p>
            <a:r>
              <a:rPr lang="en-US" dirty="0"/>
              <a:t>Different PK</a:t>
            </a:r>
            <a:r>
              <a:rPr lang="en-US" baseline="-25000" dirty="0"/>
              <a:t>ID </a:t>
            </a:r>
            <a:r>
              <a:rPr lang="en-US" baseline="0" dirty="0"/>
              <a:t>per service needed to prevent user tracking.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6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Roboto" panose="020F0502020204030204" pitchFamily="34" charset="0"/>
              </a:rPr>
              <a:t>SCT:  Signed Certificate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26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0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5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Enables online dictionary attacks:   but those can be blocked, unless attacker uses a large bot-net.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Passwords recovered from Adobe password</a:t>
            </a:r>
            <a:r>
              <a:rPr lang="en-US" baseline="0" dirty="0"/>
              <a:t> hints.    </a:t>
            </a:r>
            <a:r>
              <a:rPr lang="en-US" baseline="0" dirty="0" err="1"/>
              <a:t>Rockyou</a:t>
            </a:r>
            <a:r>
              <a:rPr lang="en-US" baseline="0" dirty="0"/>
              <a:t>, 32M passwords exposed.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14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An online attacker orders his password guesses by password popularity.  This ensures</a:t>
            </a:r>
            <a:r>
              <a:rPr lang="en-US" sz="1200" baseline="0" dirty="0"/>
              <a:t> fastest success time.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80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Homework:   show that online attack time can be reduced using time-space</a:t>
            </a:r>
            <a:r>
              <a:rPr lang="en-US" baseline="0" dirty="0"/>
              <a:t> tradeoff.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51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Attacker</a:t>
            </a:r>
            <a:r>
              <a:rPr lang="en-US" baseline="0" dirty="0"/>
              <a:t> has to query HSM on all words in dictionary.      </a:t>
            </a:r>
            <a:br>
              <a:rPr lang="en-US" baseline="0" dirty="0"/>
            </a:br>
            <a:r>
              <a:rPr lang="en-US" baseline="0" dirty="0"/>
              <a:t>Slow, space-hard function used in case HSM is not available or compromised.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5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0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95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810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810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963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6" r:id="rId13"/>
    <p:sldLayoutId id="2147483739" r:id="rId14"/>
    <p:sldLayoutId id="2147483740" r:id="rId15"/>
    <p:sldLayoutId id="214748374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A77A29-DED7-2DD1-3AA6-8D41ADE79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191" y="514350"/>
            <a:ext cx="7772400" cy="1102519"/>
          </a:xfrm>
        </p:spPr>
        <p:txBody>
          <a:bodyPr/>
          <a:lstStyle/>
          <a:p>
            <a:r>
              <a:rPr lang="en-US" dirty="0"/>
              <a:t>CS255:  identification protocols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F07BEC-7269-2D01-DA03-2C6ADE7D8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266950"/>
            <a:ext cx="7543800" cy="21526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Announcements: 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HW#4 is out on the course web site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Last lecture:   guest lecture by Jennifer Granick, ACLU</a:t>
            </a:r>
          </a:p>
        </p:txBody>
      </p:sp>
    </p:spTree>
    <p:extLst>
      <p:ext uri="{BB962C8B-B14F-4D97-AF65-F5344CB8AC3E}">
        <p14:creationId xmlns:p14="http://schemas.microsoft.com/office/powerpoint/2010/main" val="175729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33400" y="3162300"/>
            <a:ext cx="1219200" cy="14859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Prover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162800" y="3162300"/>
            <a:ext cx="1295400" cy="14859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Verifier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ID Protocols:   how not to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95350"/>
            <a:ext cx="8077200" cy="15811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 protocol do not set up a secure session </a:t>
            </a:r>
            <a:br>
              <a:rPr lang="en-US" dirty="0"/>
            </a:br>
            <a:r>
              <a:rPr lang="en-US" dirty="0"/>
              <a:t>between Alice and Bob  !!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Not even when combined with anonymous key exch.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Vulnerable to man in to the middle attack</a:t>
            </a:r>
          </a:p>
          <a:p>
            <a:endParaRPr lang="en-US" dirty="0"/>
          </a:p>
        </p:txBody>
      </p:sp>
      <p:grpSp>
        <p:nvGrpSpPr>
          <p:cNvPr id="8" name="Group 11"/>
          <p:cNvGrpSpPr/>
          <p:nvPr/>
        </p:nvGrpSpPr>
        <p:grpSpPr>
          <a:xfrm>
            <a:off x="1752600" y="3257550"/>
            <a:ext cx="1905000" cy="400110"/>
            <a:chOff x="1752600" y="4217690"/>
            <a:chExt cx="5410200" cy="533479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1752600" y="4343400"/>
              <a:ext cx="5410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1752600" y="4646612"/>
              <a:ext cx="5410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2699760" y="4217690"/>
              <a:ext cx="3264861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key exch.</a:t>
              </a: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762000" y="3559005"/>
            <a:ext cx="7443940" cy="403459"/>
            <a:chOff x="762000" y="4643735"/>
            <a:chExt cx="7443940" cy="537944"/>
          </a:xfrm>
        </p:grpSpPr>
        <p:sp>
          <p:nvSpPr>
            <p:cNvPr id="13" name="TextBox 12"/>
            <p:cNvSpPr txBox="1"/>
            <p:nvPr/>
          </p:nvSpPr>
          <p:spPr>
            <a:xfrm>
              <a:off x="762000" y="4648200"/>
              <a:ext cx="38316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k</a:t>
              </a:r>
              <a:r>
                <a:rPr lang="en-US" sz="2000" baseline="-25000" dirty="0">
                  <a:latin typeface="+mn-lt"/>
                </a:rPr>
                <a:t>a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14846" y="4643735"/>
              <a:ext cx="391094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k</a:t>
              </a:r>
              <a:r>
                <a:rPr lang="en-US" sz="2000" baseline="-25000" dirty="0">
                  <a:latin typeface="+mn-lt"/>
                </a:rPr>
                <a:t>b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5801" y="2724150"/>
            <a:ext cx="444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sk</a:t>
            </a:r>
            <a:endParaRPr lang="en-US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9558" y="2724150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vk</a:t>
            </a:r>
            <a:endParaRPr lang="en-US" sz="2400" dirty="0">
              <a:latin typeface="+mn-lt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3657600" y="3162300"/>
            <a:ext cx="1676400" cy="14287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28" name="Group 11"/>
          <p:cNvGrpSpPr/>
          <p:nvPr/>
        </p:nvGrpSpPr>
        <p:grpSpPr>
          <a:xfrm>
            <a:off x="5257800" y="3237794"/>
            <a:ext cx="1905000" cy="400110"/>
            <a:chOff x="1752600" y="4217959"/>
            <a:chExt cx="5410200" cy="533479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1752600" y="4343400"/>
              <a:ext cx="5410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H="1">
              <a:off x="1752600" y="4646612"/>
              <a:ext cx="5410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699760" y="4217959"/>
              <a:ext cx="3264861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key exch.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657600" y="3486150"/>
            <a:ext cx="383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a</a:t>
            </a:r>
            <a:endParaRPr lang="en-US" sz="20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81632" y="3486150"/>
            <a:ext cx="391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b</a:t>
            </a:r>
            <a:endParaRPr lang="en-US" sz="2000" dirty="0">
              <a:latin typeface="+mn-lt"/>
            </a:endParaRPr>
          </a:p>
        </p:txBody>
      </p:sp>
      <p:grpSp>
        <p:nvGrpSpPr>
          <p:cNvPr id="15" name="Group 22"/>
          <p:cNvGrpSpPr/>
          <p:nvPr/>
        </p:nvGrpSpPr>
        <p:grpSpPr>
          <a:xfrm>
            <a:off x="1524000" y="3905250"/>
            <a:ext cx="5867400" cy="514350"/>
            <a:chOff x="1524000" y="4953000"/>
            <a:chExt cx="5867400" cy="6858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1524000" y="4953000"/>
              <a:ext cx="5867400" cy="685800"/>
            </a:xfrm>
            <a:prstGeom prst="roundRect">
              <a:avLst/>
            </a:prstGeom>
            <a:solidFill>
              <a:srgbClr val="FF8F8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2600" y="5154990"/>
              <a:ext cx="5410200" cy="304800"/>
              <a:chOff x="1752600" y="4343400"/>
              <a:chExt cx="5410200" cy="304800"/>
            </a:xfrm>
          </p:grpSpPr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1752600" y="4343400"/>
                <a:ext cx="54102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 flipH="1">
                <a:off x="1752600" y="4646612"/>
                <a:ext cx="54102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pic>
        <p:nvPicPr>
          <p:cNvPr id="34" name="Picture 2" descr="C:\Users\dabo\AppData\Local\Microsoft\Windows\Temporary Internet Files\Content.IE5\HEB3KRDO\MCj043593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0008" y="3186205"/>
            <a:ext cx="762000" cy="45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517708" y="3948995"/>
            <a:ext cx="1992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proxy ID protocol</a:t>
            </a:r>
          </a:p>
        </p:txBody>
      </p:sp>
      <p:sp>
        <p:nvSpPr>
          <p:cNvPr id="37" name="Cloud Callout 36"/>
          <p:cNvSpPr/>
          <p:nvPr/>
        </p:nvSpPr>
        <p:spPr bwMode="auto">
          <a:xfrm>
            <a:off x="7772400" y="4362450"/>
            <a:ext cx="1371600" cy="514350"/>
          </a:xfrm>
          <a:prstGeom prst="cloudCallout">
            <a:avLst>
              <a:gd name="adj1" fmla="val -46944"/>
              <a:gd name="adj2" fmla="val -775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Alice</a:t>
            </a:r>
          </a:p>
        </p:txBody>
      </p:sp>
      <p:sp>
        <p:nvSpPr>
          <p:cNvPr id="36" name="Cloud Callout 35"/>
          <p:cNvSpPr/>
          <p:nvPr/>
        </p:nvSpPr>
        <p:spPr bwMode="auto">
          <a:xfrm>
            <a:off x="1295400" y="2571750"/>
            <a:ext cx="1295400" cy="514350"/>
          </a:xfrm>
          <a:prstGeom prst="cloudCallout">
            <a:avLst>
              <a:gd name="adj1" fmla="val -44408"/>
              <a:gd name="adj2" fmla="val 12546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???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" name="Cloud Callout 37"/>
          <p:cNvSpPr/>
          <p:nvPr/>
        </p:nvSpPr>
        <p:spPr bwMode="auto">
          <a:xfrm>
            <a:off x="6781800" y="2495550"/>
            <a:ext cx="1295400" cy="514350"/>
          </a:xfrm>
          <a:prstGeom prst="cloudCallout">
            <a:avLst>
              <a:gd name="adj1" fmla="val 21720"/>
              <a:gd name="adj2" fmla="val 135608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???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39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7" grpId="0" animBg="1"/>
      <p:bldP spid="36" grpId="0" animBg="1"/>
      <p:bldP spid="38" grpId="0" animBg="1"/>
      <p:bldP spid="3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Protocols:    Security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403860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b="1" dirty="0"/>
              <a:t>Direct Attacker</a:t>
            </a:r>
            <a:r>
              <a:rPr lang="en-US" dirty="0"/>
              <a:t>:    impersonates </a:t>
            </a:r>
            <a:r>
              <a:rPr lang="en-US" dirty="0" err="1"/>
              <a:t>prover</a:t>
            </a:r>
            <a:r>
              <a:rPr lang="en-US" dirty="0"/>
              <a:t> with no additional information (other than </a:t>
            </a:r>
            <a:r>
              <a:rPr lang="en-US" dirty="0" err="1"/>
              <a:t>vk</a:t>
            </a:r>
            <a:r>
              <a:rPr lang="en-US" dirty="0"/>
              <a:t>)</a:t>
            </a:r>
          </a:p>
          <a:p>
            <a:pPr marL="914400" lvl="1" indent="-457200"/>
            <a:r>
              <a:rPr lang="en-US" dirty="0"/>
              <a:t>Door lock</a:t>
            </a:r>
          </a:p>
          <a:p>
            <a:pPr marL="457200" indent="-457200">
              <a:spcBef>
                <a:spcPts val="2400"/>
              </a:spcBef>
              <a:buAutoNum type="arabicPeriod" startAt="2"/>
            </a:pPr>
            <a:r>
              <a:rPr lang="en-US" b="1" dirty="0"/>
              <a:t>Eavesdropping attacker</a:t>
            </a:r>
            <a:r>
              <a:rPr lang="en-US" dirty="0"/>
              <a:t>:   impersonates </a:t>
            </a:r>
            <a:r>
              <a:rPr lang="en-US" dirty="0" err="1"/>
              <a:t>prover</a:t>
            </a:r>
            <a:r>
              <a:rPr lang="en-US" dirty="0"/>
              <a:t> after eavesdropping on a few conversations between </a:t>
            </a:r>
            <a:r>
              <a:rPr lang="en-US" dirty="0" err="1"/>
              <a:t>prover</a:t>
            </a:r>
            <a:r>
              <a:rPr lang="en-US" dirty="0"/>
              <a:t> and verifier</a:t>
            </a:r>
          </a:p>
          <a:p>
            <a:pPr marL="914400" lvl="1" indent="-457200"/>
            <a:r>
              <a:rPr lang="en-US" dirty="0"/>
              <a:t>Wireless car entry system</a:t>
            </a:r>
          </a:p>
          <a:p>
            <a:pPr marL="395288" indent="-395288">
              <a:spcBef>
                <a:spcPts val="2400"/>
              </a:spcBef>
              <a:buNone/>
            </a:pPr>
            <a:r>
              <a:rPr lang="en-US" b="1" dirty="0"/>
              <a:t>3.   Active attacker</a:t>
            </a:r>
            <a:r>
              <a:rPr lang="en-US" dirty="0"/>
              <a:t>:   interrogates </a:t>
            </a:r>
            <a:r>
              <a:rPr lang="en-US" dirty="0" err="1"/>
              <a:t>prover</a:t>
            </a:r>
            <a:r>
              <a:rPr lang="en-US" dirty="0"/>
              <a:t> and then attempts to impersonate </a:t>
            </a:r>
            <a:r>
              <a:rPr lang="en-US" dirty="0" err="1"/>
              <a:t>prover</a:t>
            </a:r>
            <a:endParaRPr lang="en-US" dirty="0"/>
          </a:p>
          <a:p>
            <a:pPr marL="914400" lvl="1" indent="-457200"/>
            <a:r>
              <a:rPr lang="en-US" dirty="0"/>
              <a:t>Fake ATM in shopping mall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170509"/>
            <a:ext cx="9144000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3542109"/>
            <a:ext cx="9144000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2647950"/>
            <a:ext cx="8382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714750"/>
            <a:ext cx="927777" cy="1199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971550"/>
            <a:ext cx="651679" cy="11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88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 protocols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535772"/>
            <a:ext cx="49530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 attacks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98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Password Protocol  </a:t>
            </a:r>
            <a:r>
              <a:rPr lang="en-US" sz="1800" dirty="0"/>
              <a:t>(incorrect version)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PWD</a:t>
            </a:r>
            <a:r>
              <a:rPr lang="en-US" dirty="0"/>
              <a:t>:    finite set of passwords</a:t>
            </a:r>
          </a:p>
          <a:p>
            <a:endParaRPr lang="en-US" dirty="0"/>
          </a:p>
          <a:p>
            <a:r>
              <a:rPr lang="en-US" dirty="0"/>
              <a:t>Algorithm G   (</a:t>
            </a:r>
            <a:r>
              <a:rPr lang="en-US" dirty="0" err="1"/>
              <a:t>KeyGen</a:t>
            </a:r>
            <a:r>
              <a:rPr lang="en-US" dirty="0"/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choose   pw </a:t>
            </a:r>
            <a:r>
              <a:rPr lang="en-US" dirty="0">
                <a:sym typeface="Symbol"/>
              </a:rPr>
              <a:t> PWD.       output  </a:t>
            </a:r>
            <a:r>
              <a:rPr lang="en-US" dirty="0" err="1">
                <a:sym typeface="Symbol"/>
              </a:rPr>
              <a:t>sk</a:t>
            </a:r>
            <a:r>
              <a:rPr lang="en-US" dirty="0">
                <a:sym typeface="Symbol"/>
              </a:rPr>
              <a:t> = </a:t>
            </a:r>
            <a:r>
              <a:rPr lang="en-US" dirty="0" err="1">
                <a:sym typeface="Symbol"/>
              </a:rPr>
              <a:t>vk</a:t>
            </a:r>
            <a:r>
              <a:rPr lang="en-US" dirty="0">
                <a:sym typeface="Symbol"/>
              </a:rPr>
              <a:t> = pw.</a:t>
            </a:r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 bwMode="auto">
          <a:xfrm>
            <a:off x="1295400" y="3207558"/>
            <a:ext cx="15240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User  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prover</a:t>
            </a:r>
            <a:r>
              <a:rPr lang="en-US" dirty="0">
                <a:latin typeface="+mn-lt"/>
              </a:rPr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715000" y="3207558"/>
            <a:ext cx="16002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Server V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n-lt"/>
              </a:rPr>
              <a:t>(verifier)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819400" y="3493308"/>
            <a:ext cx="28194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2" descr="C:\Users\dabo\AppData\Local\Microsoft\Windows\Temporary Internet Files\Content.IE5\HEB3KRDO\MCj0432593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950508"/>
            <a:ext cx="685800" cy="514350"/>
          </a:xfrm>
          <a:prstGeom prst="rect">
            <a:avLst/>
          </a:prstGeom>
          <a:noFill/>
        </p:spPr>
      </p:pic>
      <p:sp>
        <p:nvSpPr>
          <p:cNvPr id="13" name="Lock"/>
          <p:cNvSpPr>
            <a:spLocks noChangeAspect="1" noEditPoints="1" noChangeArrowheads="1"/>
          </p:cNvSpPr>
          <p:nvPr/>
        </p:nvSpPr>
        <p:spPr bwMode="auto">
          <a:xfrm>
            <a:off x="6570298" y="3950508"/>
            <a:ext cx="516302" cy="48577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27158" y="3100685"/>
            <a:ext cx="444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sk</a:t>
            </a:r>
            <a:endParaRPr lang="en-US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1" y="4179108"/>
            <a:ext cx="455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+mn-lt"/>
              </a:rPr>
              <a:t>sk</a:t>
            </a:r>
            <a:endParaRPr lang="en-US" sz="24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1" y="4121958"/>
            <a:ext cx="490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+mn-lt"/>
              </a:rPr>
              <a:t>vk</a:t>
            </a:r>
            <a:endParaRPr lang="en-US" sz="2400" b="1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315200" y="4350558"/>
            <a:ext cx="1066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315201" y="3867150"/>
            <a:ext cx="1266543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yes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+mn-lt"/>
              </a:rPr>
              <a:t>iff</a:t>
            </a:r>
            <a:r>
              <a:rPr lang="en-US" sz="2400" dirty="0">
                <a:latin typeface="+mn-lt"/>
              </a:rPr>
              <a:t>  </a:t>
            </a:r>
            <a:r>
              <a:rPr lang="en-US" sz="2400" dirty="0" err="1">
                <a:latin typeface="+mn-lt"/>
              </a:rPr>
              <a:t>sk</a:t>
            </a:r>
            <a:r>
              <a:rPr lang="en-US" sz="2400" dirty="0">
                <a:latin typeface="+mn-lt"/>
              </a:rPr>
              <a:t>=</a:t>
            </a:r>
            <a:r>
              <a:rPr lang="en-US" sz="2400" dirty="0" err="1">
                <a:latin typeface="+mn-lt"/>
              </a:rPr>
              <a:t>vk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0465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Password Protocol  </a:t>
            </a:r>
            <a:r>
              <a:rPr lang="en-US" sz="1800" dirty="0"/>
              <a:t>(incorrect version)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95350"/>
            <a:ext cx="7772400" cy="1619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/>
              <a:t>Problem</a:t>
            </a:r>
            <a:r>
              <a:rPr lang="en-US" dirty="0"/>
              <a:t>:     </a:t>
            </a:r>
            <a:r>
              <a:rPr lang="en-US" dirty="0" err="1"/>
              <a:t>vk</a:t>
            </a:r>
            <a:r>
              <a:rPr lang="en-US" dirty="0"/>
              <a:t> must be kept secret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Compromise of server exposes all passwords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Never store passwords in the clear!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55633"/>
              </p:ext>
            </p:extLst>
          </p:nvPr>
        </p:nvGraphicFramePr>
        <p:xfrm>
          <a:off x="3581400" y="2914650"/>
          <a:ext cx="2133600" cy="1428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Alice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pw</a:t>
                      </a:r>
                      <a:r>
                        <a:rPr lang="en-US" sz="2000" baseline="-25000" dirty="0" err="1"/>
                        <a:t>alice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Bob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pw</a:t>
                      </a:r>
                      <a:r>
                        <a:rPr lang="en-US" sz="2000" baseline="-25000" dirty="0" err="1"/>
                        <a:t>bob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ym typeface="Symbol"/>
                        </a:rPr>
                        <a:t>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ym typeface="Symbol"/>
                        </a:rPr>
                        <a:t>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11394" y="2457450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+mn-lt"/>
              </a:rPr>
              <a:t>password file on server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2857500"/>
            <a:ext cx="2286000" cy="154305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6892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Password Protocol: 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71550"/>
            <a:ext cx="8229600" cy="1085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H:    one-way hash function from   PWD    to    X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“Given  H(x)   it is difficult to find y such that  H(y)=H(x)”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007117"/>
              </p:ext>
            </p:extLst>
          </p:nvPr>
        </p:nvGraphicFramePr>
        <p:xfrm>
          <a:off x="5867400" y="3009304"/>
          <a:ext cx="2743200" cy="1428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Alice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H(</a:t>
                      </a:r>
                      <a:r>
                        <a:rPr lang="en-US" sz="2000" dirty="0" err="1"/>
                        <a:t>pw</a:t>
                      </a:r>
                      <a:r>
                        <a:rPr lang="en-US" sz="2000" baseline="-25000" dirty="0" err="1"/>
                        <a:t>A</a:t>
                      </a:r>
                      <a:r>
                        <a:rPr lang="en-US" sz="2000" baseline="0" dirty="0"/>
                        <a:t>)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Bob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H(</a:t>
                      </a:r>
                      <a:r>
                        <a:rPr lang="en-US" sz="2000" dirty="0" err="1"/>
                        <a:t>pw</a:t>
                      </a:r>
                      <a:r>
                        <a:rPr lang="en-US" sz="2000" baseline="-25000" dirty="0" err="1"/>
                        <a:t>B</a:t>
                      </a:r>
                      <a:r>
                        <a:rPr lang="en-US" sz="2000" baseline="0" dirty="0"/>
                        <a:t>)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ym typeface="Symbol"/>
                        </a:rPr>
                        <a:t>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ym typeface="Symbol"/>
                        </a:rPr>
                        <a:t>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25994" y="2552104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+mn-lt"/>
              </a:rPr>
              <a:t>password file on server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791200" y="2952154"/>
            <a:ext cx="2895600" cy="154305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04800" y="2266950"/>
            <a:ext cx="4877594" cy="2743200"/>
            <a:chOff x="304800" y="2820194"/>
            <a:chExt cx="4877594" cy="3657600"/>
          </a:xfrm>
        </p:grpSpPr>
        <p:sp>
          <p:nvSpPr>
            <p:cNvPr id="19" name="Rounded Rectangle 18"/>
            <p:cNvSpPr>
              <a:spLocks noChangeAspect="1"/>
            </p:cNvSpPr>
            <p:nvPr/>
          </p:nvSpPr>
          <p:spPr bwMode="auto">
            <a:xfrm>
              <a:off x="304800" y="3200400"/>
              <a:ext cx="1524000" cy="18288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User  P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+mn-lt"/>
                </a:rPr>
                <a:t>(</a:t>
              </a:r>
              <a:r>
                <a:rPr lang="en-US" dirty="0" err="1">
                  <a:latin typeface="+mn-lt"/>
                </a:rPr>
                <a:t>prover</a:t>
              </a:r>
              <a:r>
                <a:rPr lang="en-US" dirty="0">
                  <a:latin typeface="+mn-lt"/>
                </a:rPr>
                <a:t>)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971800" y="3200400"/>
              <a:ext cx="1600200" cy="18288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Server V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+mn-lt"/>
                </a:rPr>
                <a:t>(verifier)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1828800" y="3581400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22" name="Picture 2" descr="C:\Users\dabo\AppData\Local\Microsoft\Windows\Temporary Internet Files\Content.IE5\HEB3KRDO\MCj04325930000[1]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4191000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2145846" y="3022599"/>
              <a:ext cx="44495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+mn-lt"/>
                </a:rPr>
                <a:t>sk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95400" y="4419601"/>
              <a:ext cx="45517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+mn-lt"/>
                </a:rPr>
                <a:t>sk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71800" y="4419601"/>
              <a:ext cx="14397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+mn-lt"/>
                </a:rPr>
                <a:t>vk</a:t>
              </a:r>
              <a:r>
                <a:rPr lang="en-US" sz="2400" b="1" dirty="0">
                  <a:latin typeface="+mn-lt"/>
                </a:rPr>
                <a:t> = H(</a:t>
              </a:r>
              <a:r>
                <a:rPr lang="en-US" sz="2400" b="1" dirty="0" err="1">
                  <a:latin typeface="+mn-lt"/>
                </a:rPr>
                <a:t>sk</a:t>
              </a:r>
              <a:r>
                <a:rPr lang="en-US" sz="2400" b="1" dirty="0">
                  <a:latin typeface="+mn-lt"/>
                </a:rPr>
                <a:t>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86484" y="5359399"/>
              <a:ext cx="226651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yes  </a:t>
              </a:r>
              <a:r>
                <a:rPr lang="en-US" sz="2400" dirty="0" err="1">
                  <a:latin typeface="+mn-lt"/>
                </a:rPr>
                <a:t>iff</a:t>
              </a:r>
              <a:r>
                <a:rPr lang="en-US" sz="2400" dirty="0">
                  <a:latin typeface="+mn-lt"/>
                </a:rPr>
                <a:t>   H(</a:t>
              </a:r>
              <a:r>
                <a:rPr lang="en-US" sz="2400" dirty="0" err="1">
                  <a:latin typeface="+mn-lt"/>
                </a:rPr>
                <a:t>sk</a:t>
              </a:r>
              <a:r>
                <a:rPr lang="en-US" sz="2400" dirty="0">
                  <a:latin typeface="+mn-lt"/>
                </a:rPr>
                <a:t>)=</a:t>
              </a:r>
              <a:r>
                <a:rPr lang="en-US" sz="2400" dirty="0" err="1">
                  <a:latin typeface="+mn-lt"/>
                </a:rPr>
                <a:t>vk</a:t>
              </a:r>
              <a:endParaRPr lang="en-US" sz="2400" dirty="0">
                <a:latin typeface="+mn-lt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rot="5400000">
              <a:off x="3544094" y="5218906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3352800" y="4648200"/>
              <a:ext cx="3657600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6402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534400" cy="857250"/>
          </a:xfrm>
        </p:spPr>
        <p:txBody>
          <a:bodyPr/>
          <a:lstStyle/>
          <a:p>
            <a:r>
              <a:rPr lang="en-US" dirty="0"/>
              <a:t>Problem:  Weak Password Choice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095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Users frequently choose weak passwords:   </a:t>
            </a:r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err="1"/>
              <a:t>SplashData</a:t>
            </a:r>
            <a:r>
              <a:rPr lang="en-US" sz="2000" dirty="0"/>
              <a:t>, 2018, from more than 5 million passwords leaked on the Internet)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1" indent="0">
              <a:spcBef>
                <a:spcPts val="3024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1" indent="0">
              <a:spcBef>
                <a:spcPts val="3024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1" indent="0">
              <a:spcBef>
                <a:spcPts val="3024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1" indent="0">
              <a:spcBef>
                <a:spcPts val="3024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Dictionary of 360,000,000 words covers about 25% of user passwords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DFBBA17-3290-4E21-AAEF-8725E8DC9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864842"/>
              </p:ext>
            </p:extLst>
          </p:nvPr>
        </p:nvGraphicFramePr>
        <p:xfrm>
          <a:off x="1447800" y="1581150"/>
          <a:ext cx="609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00897673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8436585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4850714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375952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effectLst/>
                        </a:rPr>
                        <a:t>123456 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effectLst/>
                        </a:rPr>
                        <a:t>111111 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52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effectLst/>
                        </a:rPr>
                        <a:t>password 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effectLst/>
                        </a:rPr>
                        <a:t>1234567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68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effectLst/>
                        </a:rPr>
                        <a:t>123456789 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effectLst/>
                        </a:rPr>
                        <a:t>sunshine 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38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effectLst/>
                        </a:rPr>
                        <a:t>12345678 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effectLst/>
                        </a:rPr>
                        <a:t>qwerty 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844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effectLst/>
                        </a:rPr>
                        <a:t>12345 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effectLst/>
                        </a:rPr>
                        <a:t>iloveyou</a:t>
                      </a:r>
                      <a:r>
                        <a:rPr lang="en-US" sz="2400" kern="1200" dirty="0">
                          <a:effectLst/>
                        </a:rPr>
                        <a:t> 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6123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BEF7795-158B-3340-A789-3CCBB5D7C164}"/>
              </a:ext>
            </a:extLst>
          </p:cNvPr>
          <p:cNvSpPr txBox="1"/>
          <p:nvPr/>
        </p:nvSpPr>
        <p:spPr>
          <a:xfrm>
            <a:off x="152400" y="4751333"/>
            <a:ext cx="320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 Google password checker</a:t>
            </a:r>
          </a:p>
        </p:txBody>
      </p:sp>
    </p:spTree>
    <p:extLst>
      <p:ext uri="{BB962C8B-B14F-4D97-AF65-F5344CB8AC3E}">
        <p14:creationId xmlns:p14="http://schemas.microsoft.com/office/powerpoint/2010/main" val="426608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702" y="1868363"/>
            <a:ext cx="8032595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82880" tIns="182880" bIns="182880" rtlCol="0">
            <a:spAutoFit/>
          </a:bodyPr>
          <a:lstStyle/>
          <a:p>
            <a:r>
              <a:rPr lang="en-US" sz="2400" b="1" dirty="0"/>
              <a:t>Online dictionary attack</a:t>
            </a:r>
            <a:r>
              <a:rPr lang="en-US" sz="2400" dirty="0"/>
              <a:t>:  attacker has a list of usernames.   </a:t>
            </a:r>
            <a:br>
              <a:rPr lang="en-US" sz="2400" dirty="0"/>
            </a:br>
            <a:r>
              <a:rPr lang="en-US" sz="2400" dirty="0"/>
              <a:t>For each username the attacker tries the password ‘123456’.   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Success after 33 tries on average  (!)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71C89-6195-450B-8313-3FC9E0070965}"/>
              </a:ext>
            </a:extLst>
          </p:cNvPr>
          <p:cNvSpPr txBox="1"/>
          <p:nvPr/>
        </p:nvSpPr>
        <p:spPr>
          <a:xfrm>
            <a:off x="273205" y="411092"/>
            <a:ext cx="8686800" cy="9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25 top passwords on the list cover more than 10% of users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Nearly 3% of people use the worst password, 123456.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CD5C5B-6E0D-4B66-9703-F096AB97594A}"/>
              </a:ext>
            </a:extLst>
          </p:cNvPr>
          <p:cNvSpPr txBox="1"/>
          <p:nvPr/>
        </p:nvSpPr>
        <p:spPr>
          <a:xfrm>
            <a:off x="273205" y="409078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be mitigated by e.g., IP-based rate limiting</a:t>
            </a:r>
          </a:p>
        </p:txBody>
      </p:sp>
    </p:spTree>
    <p:extLst>
      <p:ext uri="{BB962C8B-B14F-4D97-AF65-F5344CB8AC3E}">
        <p14:creationId xmlns:p14="http://schemas.microsoft.com/office/powerpoint/2010/main" val="2567715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Offline Dictionary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686800" cy="41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Suppose attacker obtains a </a:t>
            </a:r>
            <a:r>
              <a:rPr lang="en-US" b="1" dirty="0"/>
              <a:t>single</a:t>
            </a:r>
            <a:r>
              <a:rPr lang="en-US" dirty="0"/>
              <a:t>     </a:t>
            </a:r>
            <a:r>
              <a:rPr lang="en-US" dirty="0" err="1">
                <a:solidFill>
                  <a:srgbClr val="7030A0"/>
                </a:solidFill>
              </a:rPr>
              <a:t>vk</a:t>
            </a:r>
            <a:r>
              <a:rPr lang="en-US" dirty="0">
                <a:solidFill>
                  <a:srgbClr val="7030A0"/>
                </a:solidFill>
              </a:rPr>
              <a:t>  = H(pw)     </a:t>
            </a:r>
            <a:r>
              <a:rPr lang="en-US" dirty="0"/>
              <a:t>from server</a:t>
            </a:r>
          </a:p>
          <a:p>
            <a:pPr>
              <a:tabLst>
                <a:tab pos="2398713" algn="l"/>
              </a:tabLst>
            </a:pPr>
            <a:r>
              <a:rPr lang="en-US" b="1" dirty="0"/>
              <a:t>Offline</a:t>
            </a:r>
            <a:r>
              <a:rPr lang="en-US" dirty="0"/>
              <a:t> attack:	hash all words in </a:t>
            </a:r>
            <a:r>
              <a:rPr lang="en-US" dirty="0" err="1"/>
              <a:t>Dict</a:t>
            </a:r>
            <a:r>
              <a:rPr lang="en-US" dirty="0"/>
              <a:t> until a word w is found 		such that   H(w) = </a:t>
            </a:r>
            <a:r>
              <a:rPr lang="en-US" dirty="0" err="1"/>
              <a:t>vk</a:t>
            </a:r>
            <a:endParaRPr lang="en-US" dirty="0"/>
          </a:p>
          <a:p>
            <a:r>
              <a:rPr lang="en-US" dirty="0"/>
              <a:t>Time    O(|</a:t>
            </a:r>
            <a:r>
              <a:rPr lang="en-US" dirty="0" err="1"/>
              <a:t>Dict</a:t>
            </a:r>
            <a:r>
              <a:rPr lang="en-US" dirty="0"/>
              <a:t>|)   per password</a:t>
            </a:r>
          </a:p>
          <a:p>
            <a:pPr marL="0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Off the shelf tools  (e.g. John the ripper):</a:t>
            </a:r>
          </a:p>
          <a:p>
            <a:r>
              <a:rPr lang="en-US" dirty="0"/>
              <a:t>Scan through </a:t>
            </a:r>
            <a:r>
              <a:rPr lang="en-US" b="1" u="sng" dirty="0"/>
              <a:t>all</a:t>
            </a:r>
            <a:r>
              <a:rPr lang="en-US" dirty="0"/>
              <a:t>  7-letter  passwords in a few minutes</a:t>
            </a:r>
            <a:endParaRPr lang="en-US" b="1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Scan through 360,000,000 guesses in few seconds</a:t>
            </a:r>
          </a:p>
          <a:p>
            <a:pPr marL="0" indent="0">
              <a:buNone/>
            </a:pPr>
            <a:r>
              <a:rPr lang="en-US" dirty="0"/>
              <a:t>		⇒  will recover 23% of passwords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3492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650"/>
            <a:ext cx="8229600" cy="857250"/>
          </a:xfrm>
        </p:spPr>
        <p:txBody>
          <a:bodyPr/>
          <a:lstStyle/>
          <a:p>
            <a:r>
              <a:rPr lang="en-US" dirty="0"/>
              <a:t>Batch Offline Dictionary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42950"/>
            <a:ext cx="8915400" cy="440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Suppose attacker steals </a:t>
            </a:r>
            <a:r>
              <a:rPr lang="en-US" b="1" dirty="0"/>
              <a:t>entire</a:t>
            </a:r>
            <a:r>
              <a:rPr lang="en-US" dirty="0"/>
              <a:t> </a:t>
            </a:r>
            <a:r>
              <a:rPr lang="en-US" dirty="0" err="1"/>
              <a:t>pwd</a:t>
            </a:r>
            <a:r>
              <a:rPr lang="en-US" dirty="0"/>
              <a:t> file F</a:t>
            </a:r>
          </a:p>
          <a:p>
            <a:r>
              <a:rPr lang="en-US" dirty="0"/>
              <a:t>Obtains hashed </a:t>
            </a:r>
            <a:r>
              <a:rPr lang="en-US" dirty="0" err="1"/>
              <a:t>pwds</a:t>
            </a:r>
            <a:r>
              <a:rPr lang="en-US" dirty="0"/>
              <a:t> for </a:t>
            </a:r>
            <a:r>
              <a:rPr lang="en-US" b="1" dirty="0"/>
              <a:t>all</a:t>
            </a:r>
            <a:r>
              <a:rPr lang="en-US" dirty="0"/>
              <a:t> users</a:t>
            </a:r>
          </a:p>
          <a:p>
            <a:r>
              <a:rPr lang="en-US" dirty="0"/>
              <a:t>Example </a:t>
            </a:r>
            <a:r>
              <a:rPr lang="en-US" sz="2200" dirty="0"/>
              <a:t>(2012)</a:t>
            </a:r>
            <a:r>
              <a:rPr lang="en-US" dirty="0"/>
              <a:t>:   </a:t>
            </a:r>
            <a:r>
              <a:rPr lang="en-US" dirty="0" err="1"/>
              <a:t>Linkedin</a:t>
            </a:r>
            <a:r>
              <a:rPr lang="en-US" dirty="0"/>
              <a:t>  </a:t>
            </a:r>
            <a:r>
              <a:rPr lang="en-US" sz="2800" dirty="0"/>
              <a:t>(</a:t>
            </a:r>
            <a:r>
              <a:rPr lang="en-US" sz="2200" dirty="0"/>
              <a:t>6M:  SHA1(</a:t>
            </a:r>
            <a:r>
              <a:rPr lang="en-US" sz="2200" dirty="0" err="1"/>
              <a:t>pwd</a:t>
            </a:r>
            <a:r>
              <a:rPr lang="en-US" sz="2200" dirty="0"/>
              <a:t>) </a:t>
            </a:r>
            <a:r>
              <a:rPr lang="en-US" sz="2800" dirty="0"/>
              <a:t>)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u="sng" dirty="0"/>
              <a:t>Batch dict. attack</a:t>
            </a:r>
            <a:r>
              <a:rPr lang="en-US" dirty="0"/>
              <a:t>:</a:t>
            </a:r>
          </a:p>
          <a:p>
            <a:r>
              <a:rPr lang="en-US" dirty="0"/>
              <a:t>For each w </a:t>
            </a:r>
            <a:r>
              <a:rPr lang="en-US" dirty="0">
                <a:sym typeface="Symbol"/>
              </a:rPr>
              <a:t> </a:t>
            </a:r>
            <a:r>
              <a:rPr lang="en-US" dirty="0" err="1">
                <a:sym typeface="Symbol"/>
              </a:rPr>
              <a:t>Dict</a:t>
            </a:r>
            <a:r>
              <a:rPr lang="en-US" dirty="0">
                <a:sym typeface="Symbol"/>
              </a:rPr>
              <a:t>:   test if  H(w)  appears in F    </a:t>
            </a:r>
            <a:r>
              <a:rPr lang="en-US" sz="2000" dirty="0">
                <a:sym typeface="Symbol"/>
              </a:rPr>
              <a:t>(using fast look-up)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>
                <a:sym typeface="Symbol"/>
              </a:rPr>
              <a:t>Total time:   </a:t>
            </a:r>
            <a:r>
              <a:rPr lang="en-US" b="1" dirty="0">
                <a:sym typeface="Symbol"/>
              </a:rPr>
              <a:t>O</a:t>
            </a:r>
            <a:r>
              <a:rPr lang="en-US" sz="2800" b="1" dirty="0">
                <a:sym typeface="Symbol"/>
              </a:rPr>
              <a:t>(</a:t>
            </a:r>
            <a:r>
              <a:rPr lang="en-US" b="1" dirty="0">
                <a:sym typeface="Symbol"/>
              </a:rPr>
              <a:t> |</a:t>
            </a:r>
            <a:r>
              <a:rPr lang="en-US" b="1" dirty="0" err="1">
                <a:sym typeface="Symbol"/>
              </a:rPr>
              <a:t>Dict</a:t>
            </a:r>
            <a:r>
              <a:rPr lang="en-US" b="1" dirty="0">
                <a:sym typeface="Symbol"/>
              </a:rPr>
              <a:t>| + |F| </a:t>
            </a:r>
            <a:r>
              <a:rPr lang="en-US" sz="2800" b="1" dirty="0">
                <a:sym typeface="Symbol"/>
              </a:rPr>
              <a:t>)</a:t>
            </a:r>
            <a:r>
              <a:rPr lang="en-US" b="1" dirty="0">
                <a:sym typeface="Symbol"/>
              </a:rPr>
              <a:t>   </a:t>
            </a:r>
            <a:r>
              <a:rPr lang="en-US" dirty="0">
                <a:sym typeface="Symbol"/>
              </a:rPr>
              <a:t>    </a:t>
            </a:r>
            <a:r>
              <a:rPr lang="en-US" sz="2000" dirty="0">
                <a:sym typeface="Symbol"/>
              </a:rPr>
              <a:t>[</a:t>
            </a:r>
            <a:r>
              <a:rPr lang="en-US" sz="2000" dirty="0" err="1">
                <a:sym typeface="Symbol"/>
              </a:rPr>
              <a:t>Linkedin</a:t>
            </a:r>
            <a:r>
              <a:rPr lang="en-US" sz="2000" dirty="0">
                <a:sym typeface="Symbol"/>
              </a:rPr>
              <a:t>:  6 days,  90% of </a:t>
            </a:r>
            <a:r>
              <a:rPr lang="en-US" sz="2000" dirty="0" err="1">
                <a:sym typeface="Symbol"/>
              </a:rPr>
              <a:t>pwds</a:t>
            </a:r>
            <a:r>
              <a:rPr lang="en-US" sz="2000" dirty="0">
                <a:sym typeface="Symbol"/>
              </a:rPr>
              <a:t>. recovered]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>
                <a:sym typeface="Symbol"/>
              </a:rPr>
              <a:t>Much better than attacking each password individually !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358883"/>
              </p:ext>
            </p:extLst>
          </p:nvPr>
        </p:nvGraphicFramePr>
        <p:xfrm>
          <a:off x="6172200" y="1143000"/>
          <a:ext cx="2743200" cy="1428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Alice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H(</a:t>
                      </a:r>
                      <a:r>
                        <a:rPr lang="en-US" sz="2000" dirty="0" err="1"/>
                        <a:t>pw</a:t>
                      </a:r>
                      <a:r>
                        <a:rPr lang="en-US" sz="2000" baseline="-25000" dirty="0" err="1"/>
                        <a:t>A</a:t>
                      </a:r>
                      <a:r>
                        <a:rPr lang="en-US" sz="2000" baseline="0" dirty="0"/>
                        <a:t>)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Bob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H(</a:t>
                      </a:r>
                      <a:r>
                        <a:rPr lang="en-US" sz="2000" dirty="0" err="1"/>
                        <a:t>pw</a:t>
                      </a:r>
                      <a:r>
                        <a:rPr lang="en-US" sz="2000" baseline="-25000" dirty="0" err="1"/>
                        <a:t>B</a:t>
                      </a:r>
                      <a:r>
                        <a:rPr lang="en-US" sz="2000" baseline="0" dirty="0"/>
                        <a:t>)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ym typeface="Symbol"/>
                        </a:rPr>
                        <a:t>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ym typeface="Symbol"/>
                        </a:rPr>
                        <a:t>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6096000" y="1085850"/>
            <a:ext cx="2895600" cy="154305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86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8A758FB-1548-DBA2-6FCD-4BED4601D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CCF9427-21B9-4E29-EA0D-55FD0D73C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66750"/>
            <a:ext cx="8839200" cy="4476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Signatures</a:t>
            </a:r>
            <a:r>
              <a:rPr lang="en-US" dirty="0"/>
              <a:t>:</a:t>
            </a:r>
          </a:p>
          <a:p>
            <a:r>
              <a:rPr lang="en-US" dirty="0"/>
              <a:t>From trapdoor functions   </a:t>
            </a:r>
            <a:r>
              <a:rPr lang="en-US" sz="2000" dirty="0"/>
              <a:t>(such as RSA)</a:t>
            </a:r>
          </a:p>
          <a:p>
            <a:r>
              <a:rPr lang="en-US" dirty="0"/>
              <a:t>From CRH   </a:t>
            </a:r>
            <a:r>
              <a:rPr lang="en-US" sz="2000" dirty="0"/>
              <a:t>(one-time sigs ⇒ many-time sigs,   good for software updates)</a:t>
            </a:r>
            <a:endParaRPr lang="en-US" dirty="0"/>
          </a:p>
          <a:p>
            <a:r>
              <a:rPr lang="en-US" dirty="0"/>
              <a:t>From discrete-log:   next week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b="1" u="sng" dirty="0"/>
              <a:t>Certificates</a:t>
            </a:r>
            <a:r>
              <a:rPr lang="en-US" dirty="0"/>
              <a:t>:  bind a public key to an identity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sz="3600" dirty="0"/>
              <a:t>[</a:t>
            </a:r>
            <a:r>
              <a:rPr lang="en-US" dirty="0"/>
              <a:t> issuer-id,  subject-id,  PK,  validity-period,  serial #, … </a:t>
            </a:r>
            <a:r>
              <a:rPr lang="en-US" sz="3600" dirty="0"/>
              <a:t>]</a:t>
            </a:r>
            <a:r>
              <a:rPr lang="en-US" dirty="0"/>
              <a:t> + [CA sig]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b="1" dirty="0"/>
              <a:t>Revocation methods</a:t>
            </a:r>
            <a:r>
              <a:rPr lang="en-US" dirty="0"/>
              <a:t>:  expiration   and   </a:t>
            </a:r>
            <a:r>
              <a:rPr lang="en-US" dirty="0" err="1"/>
              <a:t>CRLset</a:t>
            </a:r>
            <a:r>
              <a:rPr lang="en-US" dirty="0"/>
              <a:t>  </a:t>
            </a:r>
            <a:r>
              <a:rPr lang="en-US" sz="2000" dirty="0"/>
              <a:t>(list of revoked serial #s)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What if a CA incorrectly issues a cert to an adversary?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E839D8-0881-B2D1-BE7A-A7E77A79A693}"/>
              </a:ext>
            </a:extLst>
          </p:cNvPr>
          <p:cNvSpPr/>
          <p:nvPr/>
        </p:nvSpPr>
        <p:spPr>
          <a:xfrm>
            <a:off x="152400" y="2627854"/>
            <a:ext cx="88392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7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Preventing Batch Dictionary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1719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u="sng" dirty="0"/>
              <a:t>Public salt</a:t>
            </a:r>
            <a:r>
              <a:rPr lang="en-US" dirty="0"/>
              <a:t>:</a:t>
            </a:r>
          </a:p>
          <a:p>
            <a:pPr>
              <a:spcBef>
                <a:spcPts val="1176"/>
              </a:spcBef>
            </a:pPr>
            <a:r>
              <a:rPr lang="en-US" dirty="0"/>
              <a:t>When setting password, </a:t>
            </a:r>
            <a:br>
              <a:rPr lang="en-US" dirty="0"/>
            </a:br>
            <a:r>
              <a:rPr lang="en-US" dirty="0"/>
              <a:t>pick a random n-bit salt  S</a:t>
            </a:r>
          </a:p>
          <a:p>
            <a:pPr>
              <a:spcBef>
                <a:spcPts val="1176"/>
              </a:spcBef>
            </a:pPr>
            <a:r>
              <a:rPr lang="en-US" dirty="0"/>
              <a:t>When verifying pw for A,</a:t>
            </a:r>
            <a:br>
              <a:rPr lang="en-US" dirty="0"/>
            </a:br>
            <a:r>
              <a:rPr lang="en-US" dirty="0"/>
              <a:t>test if    </a:t>
            </a:r>
            <a:r>
              <a:rPr lang="en-US" b="1" dirty="0"/>
              <a:t>H(pw, S</a:t>
            </a:r>
            <a:r>
              <a:rPr lang="en-US" b="1" baseline="-25000" dirty="0"/>
              <a:t>A</a:t>
            </a:r>
            <a:r>
              <a:rPr lang="en-US" b="1" dirty="0"/>
              <a:t>) = </a:t>
            </a:r>
            <a:r>
              <a:rPr lang="en-US" b="1" dirty="0" err="1"/>
              <a:t>h</a:t>
            </a:r>
            <a:r>
              <a:rPr lang="en-US" b="1" baseline="-25000" dirty="0" err="1"/>
              <a:t>A</a:t>
            </a:r>
            <a:endParaRPr lang="en-US" baseline="-25000" dirty="0"/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Recommended salt length,   n = 64 bits</a:t>
            </a:r>
          </a:p>
          <a:p>
            <a:r>
              <a:rPr lang="en-US" dirty="0"/>
              <a:t>Attacker must re-hash dictionary for each user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Batch attack time is now:     O</a:t>
            </a:r>
            <a:r>
              <a:rPr lang="en-US" b="1" dirty="0">
                <a:sym typeface="Symbol"/>
              </a:rPr>
              <a:t>( |</a:t>
            </a:r>
            <a:r>
              <a:rPr lang="en-US" b="1" dirty="0" err="1">
                <a:sym typeface="Symbol"/>
              </a:rPr>
              <a:t>Dict</a:t>
            </a:r>
            <a:r>
              <a:rPr lang="en-US" b="1" dirty="0">
                <a:sym typeface="Symbol"/>
              </a:rPr>
              <a:t>|  |F| 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10431"/>
              </p:ext>
            </p:extLst>
          </p:nvPr>
        </p:nvGraphicFramePr>
        <p:xfrm>
          <a:off x="5486400" y="1238250"/>
          <a:ext cx="3429000" cy="1428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Alice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rgbClr val="7030A0"/>
                          </a:solidFill>
                        </a:rPr>
                        <a:t>S</a:t>
                      </a:r>
                      <a:r>
                        <a:rPr lang="en-US" sz="2000" b="1" baseline="-25000" dirty="0">
                          <a:solidFill>
                            <a:srgbClr val="7030A0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H(</a:t>
                      </a:r>
                      <a:r>
                        <a:rPr lang="en-US" sz="2000" dirty="0" err="1"/>
                        <a:t>pw</a:t>
                      </a:r>
                      <a:r>
                        <a:rPr lang="en-US" sz="2000" baseline="-25000" dirty="0" err="1"/>
                        <a:t>A</a:t>
                      </a:r>
                      <a:r>
                        <a:rPr lang="en-US" sz="2000" baseline="-25000" dirty="0"/>
                        <a:t> </a:t>
                      </a:r>
                      <a:r>
                        <a:rPr lang="en-US" sz="2000" baseline="0" dirty="0"/>
                        <a:t> , </a:t>
                      </a:r>
                      <a:r>
                        <a:rPr lang="en-US" sz="2000" b="1" baseline="0" dirty="0"/>
                        <a:t>S</a:t>
                      </a:r>
                      <a:r>
                        <a:rPr lang="en-US" sz="2000" b="1" baseline="-25000" dirty="0"/>
                        <a:t>A</a:t>
                      </a:r>
                      <a:r>
                        <a:rPr lang="en-US" sz="2000" baseline="0" dirty="0"/>
                        <a:t>)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Bob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7030A0"/>
                          </a:solidFill>
                        </a:rPr>
                        <a:t>S</a:t>
                      </a:r>
                      <a:r>
                        <a:rPr lang="en-US" sz="2000" b="1" baseline="-25000" dirty="0">
                          <a:solidFill>
                            <a:srgbClr val="7030A0"/>
                          </a:solidFill>
                        </a:rPr>
                        <a:t>B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H(</a:t>
                      </a:r>
                      <a:r>
                        <a:rPr lang="en-US" sz="2000" dirty="0" err="1"/>
                        <a:t>pw</a:t>
                      </a:r>
                      <a:r>
                        <a:rPr lang="en-US" sz="2000" baseline="-25000" dirty="0" err="1"/>
                        <a:t>B</a:t>
                      </a:r>
                      <a:r>
                        <a:rPr lang="en-US" sz="2000" baseline="-25000" dirty="0"/>
                        <a:t> </a:t>
                      </a:r>
                      <a:r>
                        <a:rPr lang="en-US" sz="2000" baseline="0" dirty="0"/>
                        <a:t> , </a:t>
                      </a:r>
                      <a:r>
                        <a:rPr lang="en-US" sz="2000" b="1" baseline="0" dirty="0"/>
                        <a:t>S</a:t>
                      </a:r>
                      <a:r>
                        <a:rPr lang="en-US" sz="2000" b="1" baseline="-25000" dirty="0"/>
                        <a:t>B</a:t>
                      </a:r>
                      <a:r>
                        <a:rPr lang="en-US" sz="2000" baseline="0" dirty="0"/>
                        <a:t>)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ym typeface="Symbol"/>
                        </a:rPr>
                        <a:t>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ym typeface="Symbol"/>
                        </a:rPr>
                        <a:t>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ym typeface="Symbol"/>
                        </a:rPr>
                        <a:t>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5410200" y="1181100"/>
            <a:ext cx="3581400" cy="154305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8382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838200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838200"/>
            <a:ext cx="3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1370319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744" y="107784"/>
            <a:ext cx="6400800" cy="6429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How </a:t>
            </a:r>
            <a:r>
              <a:rPr lang="en-US" sz="4000"/>
              <a:t>to hash a password?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9058" y="919429"/>
            <a:ext cx="8608742" cy="1864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Linked-in</a:t>
            </a:r>
            <a:r>
              <a:rPr lang="en-US" sz="2400" dirty="0"/>
              <a:t>:  </a:t>
            </a:r>
            <a:r>
              <a:rPr lang="en-US" sz="2400" b="1" dirty="0"/>
              <a:t>SHA1</a:t>
            </a:r>
            <a:r>
              <a:rPr lang="en-US" sz="2400" dirty="0"/>
              <a:t> hashed (</a:t>
            </a:r>
            <a:r>
              <a:rPr lang="en-US" sz="2400" b="1" dirty="0"/>
              <a:t>unsalted</a:t>
            </a:r>
            <a:r>
              <a:rPr lang="en-US" sz="2400" dirty="0"/>
              <a:t>) passwords</a:t>
            </a:r>
          </a:p>
          <a:p>
            <a:pPr>
              <a:spcBef>
                <a:spcPts val="900"/>
              </a:spcBef>
            </a:pPr>
            <a:r>
              <a:rPr lang="en-US" sz="2400" dirty="0">
                <a:sym typeface="Symbol"/>
              </a:rPr>
              <a:t>   ⇒  6 days, 90% of passwords recovered by exhaustive search</a:t>
            </a:r>
          </a:p>
          <a:p>
            <a:pPr>
              <a:spcBef>
                <a:spcPts val="1350"/>
              </a:spcBef>
            </a:pPr>
            <a:r>
              <a:rPr lang="en-US" sz="2400" dirty="0">
                <a:sym typeface="Symbol"/>
              </a:rPr>
              <a:t>The problem: SHA1 is too fast  </a:t>
            </a:r>
            <a:r>
              <a:rPr lang="is-IS" sz="2400" dirty="0">
                <a:sym typeface="Symbol"/>
              </a:rPr>
              <a:t>…  </a:t>
            </a:r>
            <a:br>
              <a:rPr lang="is-IS" sz="2400" dirty="0">
                <a:sym typeface="Symbol"/>
              </a:rPr>
            </a:br>
            <a:r>
              <a:rPr lang="is-IS" sz="2400" dirty="0">
                <a:sym typeface="Symbol"/>
              </a:rPr>
              <a:t>		       attacker can try all words in a large dictionary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17" y="2952750"/>
            <a:ext cx="91402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9058" y="3121458"/>
            <a:ext cx="86087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hash passwords:   </a:t>
            </a:r>
          </a:p>
          <a:p>
            <a:pPr marL="257175" indent="-257175">
              <a:spcBef>
                <a:spcPts val="1800"/>
              </a:spcBef>
              <a:buFont typeface="Arial" charset="0"/>
              <a:buChar char="•"/>
            </a:pPr>
            <a:r>
              <a:rPr lang="en-US" sz="2400" dirty="0"/>
              <a:t>Use a </a:t>
            </a:r>
            <a:r>
              <a:rPr lang="en-US" sz="2400" b="1" u="sng" dirty="0"/>
              <a:t>keyed</a:t>
            </a:r>
            <a:r>
              <a:rPr lang="en-US" sz="2400" dirty="0"/>
              <a:t> hash function (e.g., HMAC) where key stored in HSM</a:t>
            </a:r>
          </a:p>
          <a:p>
            <a:pPr marL="257175" indent="-257175">
              <a:spcBef>
                <a:spcPts val="1800"/>
              </a:spcBef>
              <a:buFont typeface="Arial" charset="0"/>
              <a:buChar char="•"/>
            </a:pPr>
            <a:r>
              <a:rPr lang="en-US" sz="2400" dirty="0"/>
              <a:t>In addition: use a  </a:t>
            </a:r>
            <a:r>
              <a:rPr lang="en-US" sz="2400" b="1" u="sng" dirty="0"/>
              <a:t>slow</a:t>
            </a:r>
            <a:r>
              <a:rPr lang="en-US" sz="2400" dirty="0"/>
              <a:t>,  </a:t>
            </a:r>
            <a:r>
              <a:rPr lang="en-US" sz="2400" b="1" u="sng" dirty="0"/>
              <a:t>space-hard</a:t>
            </a:r>
            <a:r>
              <a:rPr lang="en-US" sz="2400" dirty="0"/>
              <a:t>  function</a:t>
            </a:r>
          </a:p>
        </p:txBody>
      </p:sp>
      <p:pic>
        <p:nvPicPr>
          <p:cNvPr id="1026" name="Picture 2" descr="Hardware Security Modules (HSMs) | Thales">
            <a:extLst>
              <a:ext uri="{FF2B5EF4-FFF2-40B4-BE49-F238E27FC236}">
                <a16:creationId xmlns:a16="http://schemas.microsoft.com/office/drawing/2014/main" id="{D770FB04-BBB3-8540-F95B-E59827498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147204"/>
            <a:ext cx="17272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69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709" y="26326"/>
            <a:ext cx="5780897" cy="488024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How to hash?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742950"/>
            <a:ext cx="8534400" cy="4213515"/>
          </a:xfrm>
        </p:spPr>
        <p:txBody>
          <a:bodyPr anchor="t">
            <a:noAutofit/>
          </a:bodyPr>
          <a:lstStyle/>
          <a:p>
            <a:r>
              <a:rPr lang="en-US" sz="2400" b="1" u="sng" dirty="0">
                <a:solidFill>
                  <a:schemeClr val="tx1"/>
                </a:solidFill>
              </a:rPr>
              <a:t>PBKDF2</a:t>
            </a:r>
            <a:r>
              <a:rPr lang="en-US" sz="2400" b="1" dirty="0">
                <a:solidFill>
                  <a:schemeClr val="tx1"/>
                </a:solidFill>
              </a:rPr>
              <a:t>,  </a:t>
            </a:r>
            <a:r>
              <a:rPr lang="en-US" sz="2400" b="1" u="sng" dirty="0" err="1">
                <a:solidFill>
                  <a:schemeClr val="tx1"/>
                </a:solidFill>
              </a:rPr>
              <a:t>bcrypt</a:t>
            </a:r>
            <a:r>
              <a:rPr lang="en-US" sz="2400" dirty="0">
                <a:solidFill>
                  <a:schemeClr val="tx1"/>
                </a:solidFill>
              </a:rPr>
              <a:t>:  slow hash functions</a:t>
            </a:r>
          </a:p>
          <a:p>
            <a:pPr marL="257175" indent="-257175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Slowness by “iterating” a crypto hash function like SHA256</a:t>
            </a:r>
          </a:p>
          <a:p>
            <a:r>
              <a:rPr lang="en-US" sz="2400" dirty="0">
                <a:solidFill>
                  <a:schemeClr val="tx1"/>
                </a:solidFill>
              </a:rPr>
              <a:t>	Example:      H(pw)  = </a:t>
            </a:r>
            <a:r>
              <a:rPr lang="en-US" sz="2000" dirty="0">
                <a:solidFill>
                  <a:schemeClr val="tx1"/>
                </a:solidFill>
              </a:rPr>
              <a:t>SHA256(SHA256( … SHA256(</a:t>
            </a:r>
            <a:r>
              <a:rPr lang="en-US" sz="2600" dirty="0">
                <a:solidFill>
                  <a:schemeClr val="tx1"/>
                </a:solidFill>
              </a:rPr>
              <a:t>pw</a:t>
            </a:r>
            <a:r>
              <a:rPr lang="en-US" sz="2400" dirty="0">
                <a:solidFill>
                  <a:schemeClr val="tx1"/>
                </a:solidFill>
              </a:rPr>
              <a:t>, S</a:t>
            </a:r>
            <a:r>
              <a:rPr lang="en-US" sz="2400" baseline="-25000" dirty="0">
                <a:solidFill>
                  <a:schemeClr val="tx1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>) …))</a:t>
            </a:r>
            <a:endParaRPr lang="en-US" sz="2400" dirty="0">
              <a:solidFill>
                <a:schemeClr val="tx1"/>
              </a:solidFill>
            </a:endParaRPr>
          </a:p>
          <a:p>
            <a:pPr marL="257175" indent="-257175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Number of iterations:  set for 1000 </a:t>
            </a:r>
            <a:r>
              <a:rPr lang="en-US" sz="2400" dirty="0" err="1">
                <a:solidFill>
                  <a:schemeClr val="tx1"/>
                </a:solidFill>
              </a:rPr>
              <a:t>evals</a:t>
            </a:r>
            <a:r>
              <a:rPr lang="en-US" sz="2400" dirty="0">
                <a:solidFill>
                  <a:schemeClr val="tx1"/>
                </a:solidFill>
              </a:rPr>
              <a:t>/sec</a:t>
            </a:r>
          </a:p>
          <a:p>
            <a:pPr marL="257175" indent="-257175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Unnoticeable to user, but makes offline dictionary attack harder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Problem</a:t>
            </a:r>
            <a:r>
              <a:rPr lang="en-US" sz="2400" dirty="0">
                <a:solidFill>
                  <a:schemeClr val="tx1"/>
                </a:solidFill>
              </a:rPr>
              <a:t>: custom hardware (ASIC) can evaluate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hash function 50,000x faster than a commodity CPU</a:t>
            </a:r>
          </a:p>
          <a:p>
            <a:pPr>
              <a:spcBef>
                <a:spcPts val="1332"/>
              </a:spcBef>
            </a:pPr>
            <a:r>
              <a:rPr lang="en-US" sz="2400" dirty="0">
                <a:solidFill>
                  <a:schemeClr val="tx1"/>
                </a:solidFill>
              </a:rPr>
              <a:t>	⇒ 	attacker can do dictionary attack much faster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	than 1000 </a:t>
            </a:r>
            <a:r>
              <a:rPr lang="en-US" sz="2400" dirty="0" err="1">
                <a:solidFill>
                  <a:schemeClr val="tx1"/>
                </a:solidFill>
              </a:rPr>
              <a:t>evals</a:t>
            </a:r>
            <a:r>
              <a:rPr lang="en-US" sz="2400" dirty="0">
                <a:solidFill>
                  <a:schemeClr val="tx1"/>
                </a:solidFill>
              </a:rPr>
              <a:t>/sec.</a:t>
            </a:r>
          </a:p>
        </p:txBody>
      </p:sp>
    </p:spTree>
    <p:extLst>
      <p:ext uri="{BB962C8B-B14F-4D97-AF65-F5344CB8AC3E}">
        <p14:creationId xmlns:p14="http://schemas.microsoft.com/office/powerpoint/2010/main" val="114937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94" y="133350"/>
            <a:ext cx="7188311" cy="488024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How to hash:  a better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7349" y="895350"/>
            <a:ext cx="8763000" cy="4038600"/>
          </a:xfrm>
        </p:spPr>
        <p:txBody>
          <a:bodyPr anchor="t">
            <a:noAutofit/>
          </a:bodyPr>
          <a:lstStyle/>
          <a:p>
            <a:r>
              <a:rPr lang="en-US" sz="2400" b="1" u="sng" dirty="0" err="1">
                <a:solidFill>
                  <a:schemeClr val="tx1"/>
                </a:solidFill>
              </a:rPr>
              <a:t>Scrypt</a:t>
            </a:r>
            <a:r>
              <a:rPr lang="en-US" sz="2400" dirty="0">
                <a:solidFill>
                  <a:schemeClr val="tx1"/>
                </a:solidFill>
              </a:rPr>
              <a:t>: a slow hash function AND need lots of memory to evaluate</a:t>
            </a:r>
          </a:p>
          <a:p>
            <a:pPr>
              <a:spcBef>
                <a:spcPts val="432"/>
              </a:spcBef>
            </a:pPr>
            <a:r>
              <a:rPr lang="en-US" sz="2400" dirty="0">
                <a:solidFill>
                  <a:schemeClr val="tx1"/>
                </a:solidFill>
              </a:rPr>
              <a:t>     ⇒   custom hardware not much faster than commodity CPU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Problem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: memory access pattern depends on input password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	⇒  local attacker can learn memory access pattern 	   		      for a given password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	⇒  eliminates need for memory in an offline dictionary attack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Is there a space-hard function where time is independent of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pwd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257175" indent="-257175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Password hashing competition (2015):  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Argon2i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   (also Balloon)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67D6F5-1396-1F75-73B4-7E8A4F59670D}"/>
              </a:ext>
            </a:extLst>
          </p:cNvPr>
          <p:cNvCxnSpPr/>
          <p:nvPr/>
        </p:nvCxnSpPr>
        <p:spPr>
          <a:xfrm>
            <a:off x="0" y="19621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2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 protocols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0" y="2535772"/>
            <a:ext cx="5334000" cy="1905000"/>
          </a:xfrm>
        </p:spPr>
        <p:txBody>
          <a:bodyPr anchor="t">
            <a:noAutofit/>
          </a:bodyPr>
          <a:lstStyle/>
          <a:p>
            <a:pPr algn="l">
              <a:spcBef>
                <a:spcPts val="2400"/>
              </a:spcBef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 against 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eavesdropping attacks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(one-time password systems)</a:t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22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04800" y="819150"/>
            <a:ext cx="8610600" cy="2133600"/>
          </a:xfrm>
          <a:prstGeom prst="roundRect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Eavesdropping Security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3820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Adversary is given:</a:t>
            </a:r>
          </a:p>
          <a:p>
            <a:r>
              <a:rPr lang="en-US" dirty="0"/>
              <a:t>Server’s  </a:t>
            </a:r>
            <a:r>
              <a:rPr lang="en-US" dirty="0" err="1"/>
              <a:t>vk</a:t>
            </a:r>
            <a:r>
              <a:rPr lang="en-US" dirty="0"/>
              <a:t>,  and </a:t>
            </a:r>
          </a:p>
          <a:p>
            <a:r>
              <a:rPr lang="en-US" dirty="0"/>
              <a:t>the transcript of several interactions between </a:t>
            </a:r>
            <a:br>
              <a:rPr lang="en-US" dirty="0"/>
            </a:br>
            <a:r>
              <a:rPr lang="en-US" dirty="0"/>
              <a:t>honest </a:t>
            </a:r>
            <a:r>
              <a:rPr lang="en-US" dirty="0" err="1"/>
              <a:t>prover</a:t>
            </a:r>
            <a:r>
              <a:rPr lang="en-US" dirty="0"/>
              <a:t> and verifier.     </a:t>
            </a:r>
            <a:r>
              <a:rPr lang="en-US" sz="2000" dirty="0"/>
              <a:t>(example:  remote car unlock)</a:t>
            </a:r>
          </a:p>
          <a:p>
            <a:pPr marL="0" indent="0">
              <a:buNone/>
            </a:pPr>
            <a:r>
              <a:rPr lang="en-US" dirty="0"/>
              <a:t>adv. goal is to impersonate </a:t>
            </a:r>
            <a:r>
              <a:rPr lang="en-US" dirty="0" err="1"/>
              <a:t>prover</a:t>
            </a:r>
            <a:r>
              <a:rPr lang="en-US" dirty="0"/>
              <a:t> to verifier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A protocol is “secure against eavesdropping” if no efficient adversary can win this game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The password protocol is clearly insecure 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89535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94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610600" cy="857250"/>
          </a:xfrm>
        </p:spPr>
        <p:txBody>
          <a:bodyPr>
            <a:normAutofit/>
          </a:bodyPr>
          <a:lstStyle/>
          <a:p>
            <a:r>
              <a:rPr lang="en-US" dirty="0"/>
              <a:t>One-time passwords  </a:t>
            </a:r>
            <a:r>
              <a:rPr lang="en-US" sz="2000" dirty="0"/>
              <a:t>(secret </a:t>
            </a:r>
            <a:r>
              <a:rPr lang="en-US" sz="2000" dirty="0" err="1"/>
              <a:t>vk</a:t>
            </a:r>
            <a:r>
              <a:rPr lang="en-US" sz="2000" dirty="0"/>
              <a:t>,   </a:t>
            </a:r>
            <a:r>
              <a:rPr lang="en-US" sz="2000" dirty="0" err="1"/>
              <a:t>stateful</a:t>
            </a:r>
            <a:r>
              <a:rPr lang="en-US" sz="2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2057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Setup</a:t>
            </a:r>
            <a:r>
              <a:rPr lang="en-US" dirty="0"/>
              <a:t>  </a:t>
            </a:r>
            <a:r>
              <a:rPr lang="en-US" sz="2000" dirty="0"/>
              <a:t>(algorithm G)</a:t>
            </a:r>
            <a:r>
              <a:rPr lang="en-US" dirty="0"/>
              <a:t>:</a:t>
            </a:r>
          </a:p>
          <a:p>
            <a:r>
              <a:rPr lang="en-US" dirty="0"/>
              <a:t>Choose random key  </a:t>
            </a:r>
            <a:r>
              <a:rPr lang="en-US" b="1" dirty="0"/>
              <a:t>k</a:t>
            </a:r>
            <a:endParaRPr lang="en-US" b="1" dirty="0">
              <a:sym typeface="Symbol"/>
            </a:endParaRPr>
          </a:p>
          <a:p>
            <a:r>
              <a:rPr lang="en-US" dirty="0">
                <a:sym typeface="Symbol"/>
              </a:rPr>
              <a:t>Output     </a:t>
            </a:r>
            <a:r>
              <a:rPr lang="en-US" b="1" dirty="0" err="1">
                <a:sym typeface="Symbol"/>
              </a:rPr>
              <a:t>sk</a:t>
            </a:r>
            <a:r>
              <a:rPr lang="en-US" b="1" dirty="0">
                <a:sym typeface="Symbol"/>
              </a:rPr>
              <a:t> = (k,0)   </a:t>
            </a:r>
            <a:r>
              <a:rPr lang="en-US" dirty="0">
                <a:sym typeface="Symbol"/>
              </a:rPr>
              <a:t>;     </a:t>
            </a:r>
            <a:r>
              <a:rPr lang="en-US" b="1" dirty="0" err="1">
                <a:sym typeface="Symbol"/>
              </a:rPr>
              <a:t>vk</a:t>
            </a:r>
            <a:r>
              <a:rPr lang="en-US" b="1" dirty="0">
                <a:sym typeface="Symbol"/>
              </a:rPr>
              <a:t> = (k,0)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sym typeface="Symbol"/>
              </a:rPr>
              <a:t>Identification:</a:t>
            </a:r>
          </a:p>
          <a:p>
            <a:pPr>
              <a:spcBef>
                <a:spcPts val="3000"/>
              </a:spcBef>
            </a:pPr>
            <a:endParaRPr lang="en-US" dirty="0">
              <a:sym typeface="Symbol"/>
            </a:endParaRP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 bwMode="auto">
          <a:xfrm>
            <a:off x="990600" y="2876550"/>
            <a:ext cx="1752600" cy="174544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u="sng" dirty="0" err="1">
                <a:latin typeface="+mn-lt"/>
              </a:rPr>
              <a:t>prover</a:t>
            </a:r>
            <a:endParaRPr kumimoji="0" lang="en-US" sz="20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638800" y="2883708"/>
            <a:ext cx="1600200" cy="174544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u="sng" dirty="0">
                <a:latin typeface="+mn-lt"/>
              </a:rPr>
              <a:t>server</a:t>
            </a:r>
            <a:endParaRPr kumimoji="0" lang="en-US" sz="2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743200" y="2952749"/>
            <a:ext cx="2819400" cy="500308"/>
            <a:chOff x="2743200" y="3936992"/>
            <a:chExt cx="2819400" cy="667076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2743200" y="4602480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200400" y="3936992"/>
              <a:ext cx="1539604" cy="615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</a:t>
              </a:r>
              <a:r>
                <a:rPr lang="en-US" sz="2400" baseline="-25000" dirty="0"/>
                <a:t>0</a:t>
              </a:r>
              <a:r>
                <a:rPr lang="en-US" sz="2400" dirty="0"/>
                <a:t> </a:t>
              </a:r>
              <a:r>
                <a:rPr lang="en-US" sz="2400" dirty="0">
                  <a:sym typeface="Symbol"/>
                </a:rPr>
                <a:t> </a:t>
              </a:r>
              <a:r>
                <a:rPr lang="en-US" sz="2400" dirty="0"/>
                <a:t>F(k,0)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19200" y="3250392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+mn-lt"/>
              </a:rPr>
              <a:t>sk</a:t>
            </a:r>
            <a:r>
              <a:rPr lang="en-US" sz="2000" b="1" dirty="0">
                <a:latin typeface="+mn-lt"/>
              </a:rPr>
              <a:t> = (k,0)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3257550"/>
            <a:ext cx="1164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+mn-lt"/>
              </a:rPr>
              <a:t>vk</a:t>
            </a:r>
            <a:r>
              <a:rPr lang="en-US" sz="2000" b="1" dirty="0">
                <a:latin typeface="+mn-lt"/>
              </a:rPr>
              <a:t> = (k,0)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239000" y="3486150"/>
            <a:ext cx="1066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276907" y="3181350"/>
            <a:ext cx="1333693" cy="667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2000" dirty="0">
                <a:latin typeface="+mn-lt"/>
              </a:rPr>
              <a:t>Yes </a:t>
            </a:r>
            <a:r>
              <a:rPr lang="en-US" sz="2000" dirty="0" err="1">
                <a:latin typeface="+mn-lt"/>
              </a:rPr>
              <a:t>iff</a:t>
            </a:r>
            <a:endParaRPr lang="en-US" sz="2000" dirty="0">
              <a:latin typeface="+mn-lt"/>
            </a:endParaRPr>
          </a:p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en-US" sz="2000" dirty="0">
                <a:latin typeface="+mn-lt"/>
              </a:rPr>
              <a:t>    r = F(k,0)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743200" y="3486151"/>
            <a:ext cx="2819400" cy="481259"/>
            <a:chOff x="2743200" y="4648191"/>
            <a:chExt cx="2819400" cy="641677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2743200" y="5288280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3228622" y="4648191"/>
              <a:ext cx="1539604" cy="615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</a:t>
              </a:r>
              <a:r>
                <a:rPr lang="en-US" sz="2400" baseline="-25000" dirty="0"/>
                <a:t>1</a:t>
              </a:r>
              <a:r>
                <a:rPr lang="en-US" sz="2400" dirty="0"/>
                <a:t> </a:t>
              </a:r>
              <a:r>
                <a:rPr lang="en-US" sz="2400" dirty="0">
                  <a:sym typeface="Symbol"/>
                </a:rPr>
                <a:t> </a:t>
              </a:r>
              <a:r>
                <a:rPr lang="en-US" sz="2400" dirty="0"/>
                <a:t>F(k,1)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 bwMode="auto">
          <a:xfrm rot="5400000">
            <a:off x="1658144" y="4391892"/>
            <a:ext cx="3429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5" name="Group 34"/>
          <p:cNvGrpSpPr/>
          <p:nvPr/>
        </p:nvGrpSpPr>
        <p:grpSpPr>
          <a:xfrm>
            <a:off x="1219200" y="3638551"/>
            <a:ext cx="5660477" cy="609599"/>
            <a:chOff x="1219200" y="4851398"/>
            <a:chExt cx="5660477" cy="812798"/>
          </a:xfrm>
        </p:grpSpPr>
        <p:sp>
          <p:nvSpPr>
            <p:cNvPr id="20" name="TextBox 19"/>
            <p:cNvSpPr txBox="1"/>
            <p:nvPr/>
          </p:nvSpPr>
          <p:spPr>
            <a:xfrm>
              <a:off x="1219200" y="5130715"/>
              <a:ext cx="1133644" cy="533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n-lt"/>
                </a:rPr>
                <a:t>sk</a:t>
              </a:r>
              <a:r>
                <a:rPr lang="en-US" sz="2000" b="1" dirty="0">
                  <a:latin typeface="+mn-lt"/>
                </a:rPr>
                <a:t> = (k,1)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15000" y="5130713"/>
              <a:ext cx="116467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n-lt"/>
                </a:rPr>
                <a:t>vk</a:t>
              </a:r>
              <a:r>
                <a:rPr lang="en-US" sz="2000" b="1" dirty="0">
                  <a:latin typeface="+mn-lt"/>
                </a:rPr>
                <a:t> = (k,1)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>
              <a:off x="1677194" y="5060236"/>
              <a:ext cx="304006" cy="79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rot="5400000">
              <a:off x="6172994" y="5003004"/>
              <a:ext cx="304006" cy="79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6" name="Straight Connector 35"/>
          <p:cNvCxnSpPr/>
          <p:nvPr/>
        </p:nvCxnSpPr>
        <p:spPr bwMode="auto">
          <a:xfrm rot="5400000">
            <a:off x="6153944" y="4380706"/>
            <a:ext cx="3429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895350"/>
            <a:ext cx="1531620" cy="10562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t="14922" b="16371"/>
          <a:stretch/>
        </p:blipFill>
        <p:spPr>
          <a:xfrm>
            <a:off x="7386874" y="971550"/>
            <a:ext cx="1604725" cy="8269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05000" y="4758106"/>
            <a:ext cx="6096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often, time-based updates:    r </a:t>
            </a:r>
            <a:r>
              <a:rPr lang="en-US" sz="2000" dirty="0">
                <a:sym typeface="Symbol"/>
              </a:rPr>
              <a:t> </a:t>
            </a:r>
            <a:r>
              <a:rPr lang="en-US" sz="2000" dirty="0"/>
              <a:t>F(k, time)      </a:t>
            </a:r>
            <a:r>
              <a:rPr lang="en-US" sz="2000"/>
              <a:t>[stateless] 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456071" y="4078111"/>
            <a:ext cx="1590795" cy="541927"/>
            <a:chOff x="3456071" y="4078111"/>
            <a:chExt cx="1590795" cy="541927"/>
          </a:xfrm>
        </p:grpSpPr>
        <p:sp>
          <p:nvSpPr>
            <p:cNvPr id="4" name="TextBox 3"/>
            <p:cNvSpPr txBox="1"/>
            <p:nvPr/>
          </p:nvSpPr>
          <p:spPr>
            <a:xfrm>
              <a:off x="4114800" y="4219928"/>
              <a:ext cx="9320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 digits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456071" y="4078111"/>
              <a:ext cx="720818" cy="372319"/>
            </a:xfrm>
            <a:custGeom>
              <a:avLst/>
              <a:gdLst>
                <a:gd name="connsiteX0" fmla="*/ 720818 w 720818"/>
                <a:gd name="connsiteY0" fmla="*/ 366889 h 372319"/>
                <a:gd name="connsiteX1" fmla="*/ 424485 w 720818"/>
                <a:gd name="connsiteY1" fmla="*/ 366889 h 372319"/>
                <a:gd name="connsiteX2" fmla="*/ 57596 w 720818"/>
                <a:gd name="connsiteY2" fmla="*/ 310445 h 372319"/>
                <a:gd name="connsiteX3" fmla="*/ 1151 w 720818"/>
                <a:gd name="connsiteY3" fmla="*/ 0 h 37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818" h="372319">
                  <a:moveTo>
                    <a:pt x="720818" y="366889"/>
                  </a:moveTo>
                  <a:cubicBezTo>
                    <a:pt x="627920" y="371592"/>
                    <a:pt x="535022" y="376296"/>
                    <a:pt x="424485" y="366889"/>
                  </a:cubicBezTo>
                  <a:cubicBezTo>
                    <a:pt x="313948" y="357482"/>
                    <a:pt x="128152" y="371593"/>
                    <a:pt x="57596" y="310445"/>
                  </a:cubicBezTo>
                  <a:cubicBezTo>
                    <a:pt x="-12960" y="249297"/>
                    <a:pt x="1151" y="0"/>
                    <a:pt x="1151" y="0"/>
                  </a:cubicBezTo>
                </a:path>
              </a:pathLst>
            </a:custGeom>
            <a:ln>
              <a:solidFill>
                <a:srgbClr val="8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SecurID</a:t>
            </a:r>
            <a:r>
              <a:rPr lang="en-US" dirty="0"/>
              <a:t> system   </a:t>
            </a:r>
            <a:r>
              <a:rPr lang="en-US" sz="2000" dirty="0"/>
              <a:t>(secret </a:t>
            </a:r>
            <a:r>
              <a:rPr lang="en-US" sz="2000" dirty="0" err="1"/>
              <a:t>vk</a:t>
            </a:r>
            <a:r>
              <a:rPr lang="en-US" sz="2000" dirty="0"/>
              <a:t>,   </a:t>
            </a:r>
            <a:r>
              <a:rPr lang="en-US" sz="2000" dirty="0" err="1"/>
              <a:t>stateful</a:t>
            </a:r>
            <a:r>
              <a:rPr lang="en-US" sz="2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42950"/>
            <a:ext cx="8229600" cy="440055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195388" algn="l"/>
              </a:tabLst>
            </a:pPr>
            <a:r>
              <a:rPr lang="en-US" dirty="0"/>
              <a:t>“</a:t>
            </a:r>
            <a:r>
              <a:rPr lang="en-US" dirty="0" err="1"/>
              <a:t>Thm</a:t>
            </a:r>
            <a:r>
              <a:rPr lang="en-US" dirty="0"/>
              <a:t>”:	if F is a secure PRF then protocol</a:t>
            </a:r>
            <a:br>
              <a:rPr lang="en-US" dirty="0"/>
            </a:br>
            <a:r>
              <a:rPr lang="en-US" dirty="0"/>
              <a:t>	is secure against eavesdropping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RSA </a:t>
            </a:r>
            <a:r>
              <a:rPr lang="en-US" dirty="0" err="1"/>
              <a:t>SecurID</a:t>
            </a:r>
            <a:r>
              <a:rPr lang="en-US" dirty="0"/>
              <a:t> uses AES-128: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/>
              <a:t>Advancing state:      </a:t>
            </a:r>
            <a:r>
              <a:rPr lang="en-US" dirty="0" err="1"/>
              <a:t>sk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 (k, i+1)</a:t>
            </a:r>
            <a:endParaRPr lang="en-US" dirty="0"/>
          </a:p>
          <a:p>
            <a:r>
              <a:rPr lang="en-US" dirty="0"/>
              <a:t>Time based:    every 60 seconds   (TOTP)</a:t>
            </a:r>
          </a:p>
          <a:p>
            <a:r>
              <a:rPr lang="en-US" dirty="0"/>
              <a:t>User action:    every button press</a:t>
            </a:r>
          </a:p>
          <a:p>
            <a:pPr marL="0" indent="0">
              <a:buNone/>
            </a:pPr>
            <a:r>
              <a:rPr lang="en-US" dirty="0"/>
              <a:t>Both systems allow for skew in the counter value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247422" y="2190748"/>
            <a:ext cx="5103033" cy="750468"/>
            <a:chOff x="993836" y="3323747"/>
            <a:chExt cx="5103033" cy="1000626"/>
          </a:xfrm>
        </p:grpSpPr>
        <p:sp>
          <p:nvSpPr>
            <p:cNvPr id="9" name="Rectangle 8"/>
            <p:cNvSpPr/>
            <p:nvPr/>
          </p:nvSpPr>
          <p:spPr bwMode="auto">
            <a:xfrm>
              <a:off x="2971800" y="3429000"/>
              <a:ext cx="8382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F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2286000" y="358140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993836" y="3323747"/>
              <a:ext cx="1330437" cy="533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128</a:t>
              </a:r>
              <a:r>
                <a:rPr lang="en-US" sz="2000" dirty="0">
                  <a:latin typeface="+mn-lt"/>
                </a:rPr>
                <a:t> bit key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2256480" y="400425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1066800" y="3790892"/>
              <a:ext cx="1123925" cy="533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32</a:t>
              </a:r>
              <a:r>
                <a:rPr lang="en-US" sz="2000" dirty="0">
                  <a:latin typeface="+mn-lt"/>
                </a:rPr>
                <a:t> bit </a:t>
              </a:r>
              <a:r>
                <a:rPr lang="en-US" sz="2000" dirty="0" err="1">
                  <a:latin typeface="+mn-lt"/>
                </a:rPr>
                <a:t>ctr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3810000" y="379476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495800" y="3501471"/>
              <a:ext cx="1601069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6 digit output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 bwMode="auto">
          <a:xfrm>
            <a:off x="0" y="3180159"/>
            <a:ext cx="6477000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4922" b="16371"/>
          <a:stretch/>
        </p:blipFill>
        <p:spPr>
          <a:xfrm>
            <a:off x="6943253" y="1135238"/>
            <a:ext cx="2048347" cy="105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4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857250"/>
          </a:xfrm>
        </p:spPr>
        <p:txBody>
          <a:bodyPr/>
          <a:lstStyle/>
          <a:p>
            <a:r>
              <a:rPr lang="en-US" dirty="0"/>
              <a:t>TOTP:  Google authenticator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6-digit timed one-time passwords (TOTP)        based on </a:t>
            </a:r>
            <a:r>
              <a:rPr lang="en-US" sz="1800" dirty="0"/>
              <a:t>[RFC 6238]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enable TOTP for a user:   web site presents QR code with     </a:t>
            </a:r>
            <a:br>
              <a:rPr lang="en-US" dirty="0"/>
            </a:br>
            <a:r>
              <a:rPr lang="en-US" dirty="0"/>
              <a:t>embedded data:	</a:t>
            </a:r>
            <a:r>
              <a:rPr lang="en-US" sz="1800" dirty="0" err="1"/>
              <a:t>otpauth</a:t>
            </a:r>
            <a:r>
              <a:rPr lang="en-US" sz="1800" dirty="0"/>
              <a:t>://</a:t>
            </a:r>
            <a:r>
              <a:rPr lang="en-US" sz="1800" dirty="0" err="1"/>
              <a:t>totp</a:t>
            </a:r>
            <a:r>
              <a:rPr lang="en-US" sz="1800" dirty="0"/>
              <a:t>/</a:t>
            </a:r>
            <a:r>
              <a:rPr lang="en-US" sz="1800" dirty="0" err="1"/>
              <a:t>Example</a:t>
            </a:r>
            <a:r>
              <a:rPr lang="en-US" sz="1800" b="1" dirty="0" err="1">
                <a:solidFill>
                  <a:srgbClr val="0000FF"/>
                </a:solidFill>
              </a:rPr>
              <a:t>:alice@dropbox.com</a:t>
            </a:r>
            <a:r>
              <a:rPr lang="en-US" sz="1800" dirty="0"/>
              <a:t>?	</a:t>
            </a:r>
            <a:br>
              <a:rPr lang="en-US" sz="1800" dirty="0"/>
            </a:br>
            <a:r>
              <a:rPr lang="en-US" sz="1800" dirty="0"/>
              <a:t>			      secret=</a:t>
            </a:r>
            <a:r>
              <a:rPr lang="en-US" sz="1800" b="1" dirty="0">
                <a:solidFill>
                  <a:srgbClr val="FF0000"/>
                </a:solidFill>
              </a:rPr>
              <a:t>JBSWY3DPEHPK3PXP </a:t>
            </a:r>
            <a:r>
              <a:rPr lang="en-US" sz="1800" dirty="0"/>
              <a:t>&amp; issuer=Example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Subsequent user logins require user to present TOTP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2343150"/>
            <a:ext cx="5105400" cy="685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9C19B-32DF-5111-BDD2-11E0DB6DF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002" y="3257550"/>
            <a:ext cx="198882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75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Server compromise exposes secrets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6868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March 2011:    </a:t>
            </a:r>
          </a:p>
          <a:p>
            <a:r>
              <a:rPr lang="en-US" dirty="0"/>
              <a:t>RSA announced servers attacked,  secret keys stolen</a:t>
            </a:r>
          </a:p>
          <a:p>
            <a:pPr marL="0" indent="0">
              <a:buNone/>
            </a:pPr>
            <a:r>
              <a:rPr lang="en-US" dirty="0"/>
              <a:t>	⇒  enabled </a:t>
            </a:r>
            <a:r>
              <a:rPr lang="en-US" dirty="0" err="1"/>
              <a:t>SecurID</a:t>
            </a:r>
            <a:r>
              <a:rPr lang="en-US" dirty="0"/>
              <a:t> user impersonation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there an ID protocol where server key  </a:t>
            </a:r>
            <a:r>
              <a:rPr lang="en-US" dirty="0" err="1"/>
              <a:t>vk</a:t>
            </a:r>
            <a:r>
              <a:rPr lang="en-US"/>
              <a:t>  is </a:t>
            </a:r>
            <a:r>
              <a:rPr lang="en-US" dirty="0"/>
              <a:t>public?</a:t>
            </a:r>
          </a:p>
        </p:txBody>
      </p:sp>
    </p:spTree>
    <p:extLst>
      <p:ext uri="{BB962C8B-B14F-4D97-AF65-F5344CB8AC3E}">
        <p14:creationId xmlns:p14="http://schemas.microsoft.com/office/powerpoint/2010/main" val="371959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45CA-0FAE-2F20-F9FF-7D83B262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9050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Certificate wrong issuance:  the problem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3706EA-BF07-31BF-17D7-BF5167749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67" y="4095749"/>
            <a:ext cx="7772400" cy="771759"/>
          </a:xfrm>
          <a:ln>
            <a:solidFill>
              <a:schemeClr val="accent1"/>
            </a:solidFill>
          </a:ln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b="0" dirty="0"/>
              <a:t>Person-in-the-middle attack:  </a:t>
            </a:r>
            <a:br>
              <a:rPr lang="en-US" b="0" dirty="0"/>
            </a:br>
            <a:r>
              <a:rPr lang="en-US" b="0" dirty="0"/>
              <a:t>attacker </a:t>
            </a:r>
            <a:r>
              <a:rPr lang="en-US" dirty="0"/>
              <a:t>s</a:t>
            </a:r>
            <a:r>
              <a:rPr lang="en-US" b="0" dirty="0"/>
              <a:t>ees all traffic, server cannot detect</a:t>
            </a:r>
          </a:p>
        </p:txBody>
      </p:sp>
      <p:pic>
        <p:nvPicPr>
          <p:cNvPr id="5" name="Picture 2" descr="C:\Program Files\Microsoft Office\MEDIA\CAGCAT10\j0195384.wmf">
            <a:extLst>
              <a:ext uri="{FF2B5EF4-FFF2-40B4-BE49-F238E27FC236}">
                <a16:creationId xmlns:a16="http://schemas.microsoft.com/office/drawing/2014/main" id="{5988D76F-4187-6529-CA1E-FB9B7DA6D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2001" y="1641629"/>
            <a:ext cx="669341" cy="512486"/>
          </a:xfrm>
          <a:prstGeom prst="rect">
            <a:avLst/>
          </a:prstGeom>
          <a:noFill/>
        </p:spPr>
      </p:pic>
      <p:sp>
        <p:nvSpPr>
          <p:cNvPr id="6" name="tower">
            <a:extLst>
              <a:ext uri="{FF2B5EF4-FFF2-40B4-BE49-F238E27FC236}">
                <a16:creationId xmlns:a16="http://schemas.microsoft.com/office/drawing/2014/main" id="{EF56AB4E-FAED-E6E4-A18F-79F0B5C0889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67200" y="1641629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erver">
            <a:extLst>
              <a:ext uri="{FF2B5EF4-FFF2-40B4-BE49-F238E27FC236}">
                <a16:creationId xmlns:a16="http://schemas.microsoft.com/office/drawing/2014/main" id="{240C33C0-3D6E-1911-C8A4-845E0546F07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615868" y="1698779"/>
            <a:ext cx="474662" cy="39766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37899-F554-59F3-98C0-BAC267BA07E8}"/>
              </a:ext>
            </a:extLst>
          </p:cNvPr>
          <p:cNvSpPr txBox="1"/>
          <p:nvPr/>
        </p:nvSpPr>
        <p:spPr>
          <a:xfrm>
            <a:off x="7487834" y="1438568"/>
            <a:ext cx="646331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bank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D9FBA-F3D1-F353-8D1D-774763535C95}"/>
              </a:ext>
            </a:extLst>
          </p:cNvPr>
          <p:cNvSpPr txBox="1"/>
          <p:nvPr/>
        </p:nvSpPr>
        <p:spPr>
          <a:xfrm>
            <a:off x="3962400" y="1324268"/>
            <a:ext cx="10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attacker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9FFB78-A24E-6F4D-7742-5E525B2646F5}"/>
              </a:ext>
            </a:extLst>
          </p:cNvPr>
          <p:cNvGrpSpPr/>
          <p:nvPr/>
        </p:nvGrpSpPr>
        <p:grpSpPr>
          <a:xfrm>
            <a:off x="1600200" y="1381418"/>
            <a:ext cx="5715000" cy="400110"/>
            <a:chOff x="1600200" y="2133600"/>
            <a:chExt cx="5715000" cy="53347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2AF0B9E-DF09-8FC9-9209-6015458E04A9}"/>
                </a:ext>
              </a:extLst>
            </p:cNvPr>
            <p:cNvCxnSpPr/>
            <p:nvPr/>
          </p:nvCxnSpPr>
          <p:spPr bwMode="auto">
            <a:xfrm>
              <a:off x="1600200" y="2590800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44C828-3C78-B5A3-7296-9DD1E7D90C36}"/>
                </a:ext>
              </a:extLst>
            </p:cNvPr>
            <p:cNvSpPr txBox="1"/>
            <p:nvPr/>
          </p:nvSpPr>
          <p:spPr>
            <a:xfrm>
              <a:off x="21188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ClientHello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C7AAB83-53F5-099F-14B5-D6A21A124AC8}"/>
                </a:ext>
              </a:extLst>
            </p:cNvPr>
            <p:cNvCxnSpPr/>
            <p:nvPr/>
          </p:nvCxnSpPr>
          <p:spPr bwMode="auto">
            <a:xfrm>
              <a:off x="4800600" y="26055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4B4FC1-223F-6C6F-BA93-757C40EC2573}"/>
                </a:ext>
              </a:extLst>
            </p:cNvPr>
            <p:cNvSpPr txBox="1"/>
            <p:nvPr/>
          </p:nvSpPr>
          <p:spPr>
            <a:xfrm>
              <a:off x="53192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ClientHello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287D1-B8CF-A7FA-92D6-7ECF62032374}"/>
              </a:ext>
            </a:extLst>
          </p:cNvPr>
          <p:cNvSpPr/>
          <p:nvPr/>
        </p:nvSpPr>
        <p:spPr bwMode="auto">
          <a:xfrm>
            <a:off x="7315200" y="1038518"/>
            <a:ext cx="12954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BankCert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3FFC5E-01DB-3DFA-D6E5-773EBC9F68E5}"/>
              </a:ext>
            </a:extLst>
          </p:cNvPr>
          <p:cNvSpPr/>
          <p:nvPr/>
        </p:nvSpPr>
        <p:spPr bwMode="auto">
          <a:xfrm>
            <a:off x="3581400" y="1038518"/>
            <a:ext cx="19812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Bad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CertForBank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9FC43C-0487-49CF-3049-EF4376EA0EC9}"/>
              </a:ext>
            </a:extLst>
          </p:cNvPr>
          <p:cNvGrpSpPr/>
          <p:nvPr/>
        </p:nvGrpSpPr>
        <p:grpSpPr>
          <a:xfrm>
            <a:off x="4953000" y="1838618"/>
            <a:ext cx="2514600" cy="400110"/>
            <a:chOff x="4953000" y="2743201"/>
            <a:chExt cx="2514600" cy="53347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42DA200-EBCD-7477-127B-9DF5C8A1C796}"/>
                </a:ext>
              </a:extLst>
            </p:cNvPr>
            <p:cNvCxnSpPr/>
            <p:nvPr/>
          </p:nvCxnSpPr>
          <p:spPr bwMode="auto">
            <a:xfrm flipH="1">
              <a:off x="4953000" y="319603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0AFCA5-2CEE-B4D8-89D1-67127F8DE8D4}"/>
                </a:ext>
              </a:extLst>
            </p:cNvPr>
            <p:cNvSpPr txBox="1"/>
            <p:nvPr/>
          </p:nvSpPr>
          <p:spPr>
            <a:xfrm flipH="1">
              <a:off x="5065866" y="2743201"/>
              <a:ext cx="2036761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ServerCert</a:t>
              </a:r>
              <a:r>
                <a:rPr lang="en-US" sz="2000" dirty="0">
                  <a:latin typeface="+mn-lt"/>
                </a:rPr>
                <a:t> (</a:t>
              </a:r>
              <a:r>
                <a:rPr lang="en-US" sz="2000" b="1" dirty="0">
                  <a:latin typeface="+mn-lt"/>
                </a:rPr>
                <a:t>Bank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45227F-9ABD-B6C3-C55C-9548BB5B63CC}"/>
              </a:ext>
            </a:extLst>
          </p:cNvPr>
          <p:cNvGrpSpPr/>
          <p:nvPr/>
        </p:nvGrpSpPr>
        <p:grpSpPr>
          <a:xfrm>
            <a:off x="1600200" y="1838618"/>
            <a:ext cx="2514600" cy="400110"/>
            <a:chOff x="1600200" y="2743200"/>
            <a:chExt cx="2514600" cy="533479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1C40474-8497-3E67-78CF-669805AEDDA5}"/>
                </a:ext>
              </a:extLst>
            </p:cNvPr>
            <p:cNvCxnSpPr/>
            <p:nvPr/>
          </p:nvCxnSpPr>
          <p:spPr bwMode="auto">
            <a:xfrm flipH="1">
              <a:off x="1600200" y="32151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4E7383-EE12-A636-B37C-5FB1D290C02A}"/>
                </a:ext>
              </a:extLst>
            </p:cNvPr>
            <p:cNvSpPr txBox="1"/>
            <p:nvPr/>
          </p:nvSpPr>
          <p:spPr>
            <a:xfrm flipH="1">
              <a:off x="1676400" y="2743200"/>
              <a:ext cx="212304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ServerCert</a:t>
              </a:r>
              <a:r>
                <a:rPr lang="en-US" sz="2000" dirty="0">
                  <a:latin typeface="+mn-lt"/>
                </a:rPr>
                <a:t> (</a:t>
              </a:r>
              <a:r>
                <a:rPr lang="en-US" sz="2000" b="1" dirty="0">
                  <a:latin typeface="+mn-lt"/>
                </a:rPr>
                <a:t>rogue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0EB7553D-9286-3637-833D-4D8E089F64EC}"/>
              </a:ext>
            </a:extLst>
          </p:cNvPr>
          <p:cNvSpPr/>
          <p:nvPr/>
        </p:nvSpPr>
        <p:spPr bwMode="auto">
          <a:xfrm>
            <a:off x="0" y="924218"/>
            <a:ext cx="2819400" cy="342900"/>
          </a:xfrm>
          <a:prstGeom prst="wedgeRoundRectCallout">
            <a:avLst>
              <a:gd name="adj1" fmla="val -10371"/>
              <a:gd name="adj2" fmla="val 1560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GET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https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://bank.com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84F097-CF35-6CCD-E099-75ABF9B1AC5A}"/>
              </a:ext>
            </a:extLst>
          </p:cNvPr>
          <p:cNvGrpSpPr/>
          <p:nvPr/>
        </p:nvGrpSpPr>
        <p:grpSpPr>
          <a:xfrm>
            <a:off x="914400" y="2753019"/>
            <a:ext cx="7154228" cy="769385"/>
            <a:chOff x="914400" y="3962397"/>
            <a:chExt cx="7154228" cy="1025845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817FAAC-E121-1AA8-1BFB-8098B67FF168}"/>
                </a:ext>
              </a:extLst>
            </p:cNvPr>
            <p:cNvCxnSpPr/>
            <p:nvPr/>
          </p:nvCxnSpPr>
          <p:spPr bwMode="auto">
            <a:xfrm>
              <a:off x="1295400" y="4419600"/>
              <a:ext cx="2971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3C0AC15-665C-2164-EB36-A8E93B1BE99D}"/>
                </a:ext>
              </a:extLst>
            </p:cNvPr>
            <p:cNvCxnSpPr/>
            <p:nvPr/>
          </p:nvCxnSpPr>
          <p:spPr bwMode="auto">
            <a:xfrm>
              <a:off x="4800600" y="4419600"/>
              <a:ext cx="3124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65488E-FA69-B7A6-5E9B-B67CD812E765}"/>
                </a:ext>
              </a:extLst>
            </p:cNvPr>
            <p:cNvSpPr txBox="1"/>
            <p:nvPr/>
          </p:nvSpPr>
          <p:spPr>
            <a:xfrm>
              <a:off x="1828800" y="3962398"/>
              <a:ext cx="1979196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TLS key exchange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70A11D-E782-3954-7D29-8ED28BBC8963}"/>
                </a:ext>
              </a:extLst>
            </p:cNvPr>
            <p:cNvSpPr txBox="1"/>
            <p:nvPr/>
          </p:nvSpPr>
          <p:spPr>
            <a:xfrm>
              <a:off x="5230218" y="3962397"/>
              <a:ext cx="1979196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TLS key exchange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C9E29A-400B-9807-42B9-1A43B47E9D22}"/>
                </a:ext>
              </a:extLst>
            </p:cNvPr>
            <p:cNvSpPr txBox="1"/>
            <p:nvPr/>
          </p:nvSpPr>
          <p:spPr>
            <a:xfrm>
              <a:off x="91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EE3DB0-5E66-865E-58A0-80EA44040591}"/>
                </a:ext>
              </a:extLst>
            </p:cNvPr>
            <p:cNvSpPr txBox="1"/>
            <p:nvPr/>
          </p:nvSpPr>
          <p:spPr>
            <a:xfrm>
              <a:off x="3962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E1D272-FE6C-0FD6-C955-6DAD8075C4C8}"/>
                </a:ext>
              </a:extLst>
            </p:cNvPr>
            <p:cNvSpPr txBox="1"/>
            <p:nvPr/>
          </p:nvSpPr>
          <p:spPr>
            <a:xfrm>
              <a:off x="472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5529496-0AAE-2B48-F202-84FB1138BB9A}"/>
                </a:ext>
              </a:extLst>
            </p:cNvPr>
            <p:cNvSpPr txBox="1"/>
            <p:nvPr/>
          </p:nvSpPr>
          <p:spPr>
            <a:xfrm>
              <a:off x="7701032" y="4491334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F5E92D-F3AD-DDD8-AC87-BC9FE6F40B27}"/>
              </a:ext>
            </a:extLst>
          </p:cNvPr>
          <p:cNvGrpSpPr/>
          <p:nvPr/>
        </p:nvGrpSpPr>
        <p:grpSpPr>
          <a:xfrm>
            <a:off x="990600" y="3438818"/>
            <a:ext cx="3429000" cy="400110"/>
            <a:chOff x="990600" y="4876799"/>
            <a:chExt cx="3429000" cy="533479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D39CFB9-E02C-C663-434E-DCCECEA07635}"/>
                </a:ext>
              </a:extLst>
            </p:cNvPr>
            <p:cNvCxnSpPr/>
            <p:nvPr/>
          </p:nvCxnSpPr>
          <p:spPr bwMode="auto">
            <a:xfrm>
              <a:off x="990600" y="533400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6EFFE68-7F61-F0B3-061A-584C302CB6A6}"/>
                </a:ext>
              </a:extLst>
            </p:cNvPr>
            <p:cNvSpPr txBox="1"/>
            <p:nvPr/>
          </p:nvSpPr>
          <p:spPr>
            <a:xfrm>
              <a:off x="1389182" y="487679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HTTP data enc with k</a:t>
              </a:r>
              <a:r>
                <a:rPr lang="en-US" sz="2000" baseline="-25000" dirty="0">
                  <a:latin typeface="+mn-lt"/>
                </a:rPr>
                <a:t>1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FC4553-FAB1-50D8-E1E6-2048BDA682CB}"/>
              </a:ext>
            </a:extLst>
          </p:cNvPr>
          <p:cNvGrpSpPr/>
          <p:nvPr/>
        </p:nvGrpSpPr>
        <p:grpSpPr>
          <a:xfrm>
            <a:off x="4724400" y="3467040"/>
            <a:ext cx="3429000" cy="400110"/>
            <a:chOff x="4724400" y="4914429"/>
            <a:chExt cx="3429000" cy="533479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72608B0-0DE4-1278-9696-67B638A95D47}"/>
                </a:ext>
              </a:extLst>
            </p:cNvPr>
            <p:cNvCxnSpPr/>
            <p:nvPr/>
          </p:nvCxnSpPr>
          <p:spPr bwMode="auto">
            <a:xfrm>
              <a:off x="4724400" y="535311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80FDE76-B14F-BED1-1CA0-211659C91A10}"/>
                </a:ext>
              </a:extLst>
            </p:cNvPr>
            <p:cNvSpPr txBox="1"/>
            <p:nvPr/>
          </p:nvSpPr>
          <p:spPr>
            <a:xfrm>
              <a:off x="5122982" y="491442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HTTP data enc with k</a:t>
              </a:r>
              <a:r>
                <a:rPr lang="en-US" sz="2000" baseline="-25000" dirty="0">
                  <a:latin typeface="+mn-lt"/>
                </a:rPr>
                <a:t>2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6D17DD0-A02C-7AA5-420C-C9E417E50461}"/>
              </a:ext>
            </a:extLst>
          </p:cNvPr>
          <p:cNvSpPr txBox="1"/>
          <p:nvPr/>
        </p:nvSpPr>
        <p:spPr>
          <a:xfrm>
            <a:off x="1247482" y="2190750"/>
            <a:ext cx="4410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(cert for Bank by a valid CA  --  1200 CAs)</a:t>
            </a:r>
          </a:p>
        </p:txBody>
      </p:sp>
    </p:spTree>
    <p:extLst>
      <p:ext uri="{BB962C8B-B14F-4D97-AF65-F5344CB8AC3E}">
        <p14:creationId xmlns:p14="http://schemas.microsoft.com/office/powerpoint/2010/main" val="399503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uiExpand="1" build="p" animBg="1"/>
      <p:bldP spid="23" grpId="0" animBg="1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The S/Key system    </a:t>
            </a:r>
            <a:r>
              <a:rPr lang="en-US" sz="2000" dirty="0"/>
              <a:t>(public </a:t>
            </a:r>
            <a:r>
              <a:rPr lang="en-US" sz="2000" dirty="0" err="1"/>
              <a:t>vk</a:t>
            </a:r>
            <a:r>
              <a:rPr lang="en-US" sz="2000" dirty="0"/>
              <a:t>,  </a:t>
            </a:r>
            <a:r>
              <a:rPr lang="en-US" sz="2000" dirty="0" err="1"/>
              <a:t>stateful</a:t>
            </a:r>
            <a:r>
              <a:rPr lang="en-US" sz="2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Notation:     H</a:t>
            </a:r>
            <a:r>
              <a:rPr lang="en-US" baseline="50000" dirty="0"/>
              <a:t>(n)</a:t>
            </a:r>
            <a:r>
              <a:rPr lang="en-US" dirty="0"/>
              <a:t>(x)  =    H(H(…H(x)…))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u="sng" dirty="0"/>
              <a:t>Algorithm G:</a:t>
            </a:r>
            <a:r>
              <a:rPr lang="en-US" dirty="0"/>
              <a:t>  (setup)</a:t>
            </a:r>
          </a:p>
          <a:p>
            <a:r>
              <a:rPr lang="en-US" dirty="0"/>
              <a:t>Choose random key  k </a:t>
            </a:r>
            <a:r>
              <a:rPr lang="en-US" dirty="0">
                <a:sym typeface="Symbol"/>
              </a:rPr>
              <a:t> K</a:t>
            </a:r>
          </a:p>
          <a:p>
            <a:r>
              <a:rPr lang="en-US" dirty="0">
                <a:sym typeface="Symbol"/>
              </a:rPr>
              <a:t>Output     </a:t>
            </a:r>
            <a:r>
              <a:rPr lang="en-US" b="1" dirty="0" err="1">
                <a:sym typeface="Symbol"/>
              </a:rPr>
              <a:t>sk</a:t>
            </a:r>
            <a:r>
              <a:rPr lang="en-US" b="1" dirty="0">
                <a:sym typeface="Symbol"/>
              </a:rPr>
              <a:t> = (</a:t>
            </a:r>
            <a:r>
              <a:rPr lang="en-US" b="1" dirty="0" err="1">
                <a:sym typeface="Symbol"/>
              </a:rPr>
              <a:t>k,n</a:t>
            </a:r>
            <a:r>
              <a:rPr lang="en-US" b="1" dirty="0">
                <a:sym typeface="Symbol"/>
              </a:rPr>
              <a:t>)   </a:t>
            </a:r>
            <a:r>
              <a:rPr lang="en-US" dirty="0">
                <a:sym typeface="Symbol"/>
              </a:rPr>
              <a:t>;     </a:t>
            </a:r>
            <a:r>
              <a:rPr lang="en-US" b="1" dirty="0" err="1">
                <a:sym typeface="Symbol"/>
              </a:rPr>
              <a:t>vk</a:t>
            </a:r>
            <a:r>
              <a:rPr lang="en-US" b="1" dirty="0">
                <a:sym typeface="Symbol"/>
              </a:rPr>
              <a:t> = H</a:t>
            </a:r>
            <a:r>
              <a:rPr lang="en-US" b="1" baseline="50000" dirty="0">
                <a:sym typeface="Symbol"/>
              </a:rPr>
              <a:t>(n+1)</a:t>
            </a:r>
            <a:r>
              <a:rPr lang="en-US" b="1" dirty="0">
                <a:sym typeface="Symbol"/>
              </a:rPr>
              <a:t>(k)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u="sng" dirty="0">
                <a:sym typeface="Symbol"/>
              </a:rPr>
              <a:t>Identification</a:t>
            </a:r>
            <a:r>
              <a:rPr lang="en-US" dirty="0">
                <a:sym typeface="Symbol"/>
              </a:rPr>
              <a:t>: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52801" y="1352550"/>
            <a:ext cx="1752601" cy="476310"/>
            <a:chOff x="3352801" y="1352550"/>
            <a:chExt cx="1752601" cy="476310"/>
          </a:xfrm>
        </p:grpSpPr>
        <p:sp>
          <p:nvSpPr>
            <p:cNvPr id="6" name="Left Brace 5"/>
            <p:cNvSpPr/>
            <p:nvPr/>
          </p:nvSpPr>
          <p:spPr bwMode="auto">
            <a:xfrm rot="5400000" flipH="1" flipV="1">
              <a:off x="4114802" y="590549"/>
              <a:ext cx="228599" cy="1752601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33800" y="1428750"/>
              <a:ext cx="9531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n times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9601" y="4339825"/>
            <a:ext cx="7544509" cy="102870"/>
            <a:chOff x="1143000" y="5124450"/>
            <a:chExt cx="6488278" cy="10287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1143000" y="5181600"/>
              <a:ext cx="1066800" cy="1588"/>
            </a:xfrm>
            <a:prstGeom prst="straightConnector1">
              <a:avLst/>
            </a:prstGeom>
            <a:solidFill>
              <a:schemeClr val="accent1"/>
            </a:solidFill>
            <a:ln w="28575" cap="rnd" cmpd="sng" algn="ctr">
              <a:solidFill>
                <a:schemeClr val="tx1"/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3276600" y="5181600"/>
              <a:ext cx="1066800" cy="1588"/>
            </a:xfrm>
            <a:prstGeom prst="straightConnector1">
              <a:avLst/>
            </a:prstGeom>
            <a:solidFill>
              <a:schemeClr val="accent1"/>
            </a:solidFill>
            <a:ln w="28575" cap="rnd" cmpd="sng" algn="ctr">
              <a:solidFill>
                <a:schemeClr val="tx1"/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4343400" y="5181600"/>
              <a:ext cx="1066800" cy="1588"/>
            </a:xfrm>
            <a:prstGeom prst="straightConnector1">
              <a:avLst/>
            </a:prstGeom>
            <a:solidFill>
              <a:schemeClr val="accent1"/>
            </a:solidFill>
            <a:ln w="28575" cap="rnd" cmpd="sng" algn="ctr">
              <a:solidFill>
                <a:schemeClr val="tx1"/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5410200" y="5181600"/>
              <a:ext cx="1066800" cy="1588"/>
            </a:xfrm>
            <a:prstGeom prst="straightConnector1">
              <a:avLst/>
            </a:prstGeom>
            <a:solidFill>
              <a:schemeClr val="accent1"/>
            </a:solidFill>
            <a:ln w="28575" cap="rnd" cmpd="sng" algn="ctr">
              <a:solidFill>
                <a:schemeClr val="tx1"/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6477000" y="5181600"/>
              <a:ext cx="1066800" cy="1588"/>
            </a:xfrm>
            <a:prstGeom prst="straightConnector1">
              <a:avLst/>
            </a:prstGeom>
            <a:solidFill>
              <a:schemeClr val="accent1"/>
            </a:solidFill>
            <a:ln w="28575" cap="rnd" cmpd="sng" algn="ctr">
              <a:solidFill>
                <a:schemeClr val="tx1"/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2286000" y="5181600"/>
              <a:ext cx="9144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Oval 35"/>
            <p:cNvSpPr/>
            <p:nvPr/>
          </p:nvSpPr>
          <p:spPr bwMode="auto">
            <a:xfrm>
              <a:off x="7513320" y="5124450"/>
              <a:ext cx="117958" cy="10287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614070" y="3905250"/>
            <a:ext cx="981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</a:t>
            </a:r>
            <a:r>
              <a:rPr lang="en-US" sz="2000" baseline="50000" dirty="0">
                <a:latin typeface="+mn-lt"/>
              </a:rPr>
              <a:t>(n+1)</a:t>
            </a:r>
            <a:r>
              <a:rPr lang="en-US" sz="2000" dirty="0">
                <a:latin typeface="+mn-lt"/>
              </a:rPr>
              <a:t>(k)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60234" y="3905250"/>
            <a:ext cx="810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</a:t>
            </a:r>
            <a:r>
              <a:rPr lang="en-US" sz="2000" baseline="50000" dirty="0">
                <a:latin typeface="+mn-lt"/>
              </a:rPr>
              <a:t>(n)</a:t>
            </a:r>
            <a:r>
              <a:rPr lang="en-US" sz="2000" dirty="0">
                <a:latin typeface="+mn-lt"/>
              </a:rPr>
              <a:t>(k)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64950" y="3905250"/>
            <a:ext cx="949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</a:t>
            </a:r>
            <a:r>
              <a:rPr lang="en-US" sz="2000" baseline="50000" dirty="0">
                <a:latin typeface="+mn-lt"/>
              </a:rPr>
              <a:t>(n-1)</a:t>
            </a:r>
            <a:r>
              <a:rPr lang="en-US" sz="2000" dirty="0">
                <a:latin typeface="+mn-lt"/>
              </a:rPr>
              <a:t>(k)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45750" y="3905250"/>
            <a:ext cx="949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</a:t>
            </a:r>
            <a:r>
              <a:rPr lang="en-US" sz="2000" baseline="50000" dirty="0">
                <a:latin typeface="+mn-lt"/>
              </a:rPr>
              <a:t>(n-2)</a:t>
            </a:r>
            <a:r>
              <a:rPr lang="en-US" sz="2000" dirty="0">
                <a:latin typeface="+mn-lt"/>
              </a:rPr>
              <a:t>(k)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7200" y="3905250"/>
            <a:ext cx="301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41028" y="3905250"/>
            <a:ext cx="616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H(k)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1798320" y="4351255"/>
            <a:ext cx="137160" cy="102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48600" y="4545565"/>
            <a:ext cx="441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+mn-lt"/>
              </a:rPr>
              <a:t>vk</a:t>
            </a:r>
            <a:endParaRPr lang="en-US" sz="2000" b="1" dirty="0">
              <a:solidFill>
                <a:srgbClr val="7030A0"/>
              </a:solidFill>
              <a:latin typeface="+mn-l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324601" y="4546163"/>
            <a:ext cx="888547" cy="540187"/>
            <a:chOff x="6477000" y="5410994"/>
            <a:chExt cx="888547" cy="720248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 rot="16200000" flipV="1">
              <a:off x="6782594" y="5562600"/>
              <a:ext cx="304006" cy="79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6477000" y="5638800"/>
              <a:ext cx="88854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err="1">
                  <a:solidFill>
                    <a:srgbClr val="7030A0"/>
                  </a:solidFill>
                  <a:latin typeface="+mn-lt"/>
                </a:rPr>
                <a:t>pwd</a:t>
              </a:r>
              <a:r>
                <a:rPr lang="en-US" sz="1800" b="1" dirty="0">
                  <a:solidFill>
                    <a:srgbClr val="7030A0"/>
                  </a:solidFill>
                  <a:latin typeface="+mn-lt"/>
                </a:rPr>
                <a:t> #1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105401" y="4545568"/>
            <a:ext cx="889987" cy="540187"/>
            <a:chOff x="6477000" y="5410994"/>
            <a:chExt cx="889987" cy="720248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6782594" y="5562600"/>
              <a:ext cx="304006" cy="79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6477000" y="5638800"/>
              <a:ext cx="88998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err="1">
                  <a:solidFill>
                    <a:srgbClr val="7030A0"/>
                  </a:solidFill>
                  <a:latin typeface="+mn-lt"/>
                </a:rPr>
                <a:t>pwd</a:t>
              </a:r>
              <a:r>
                <a:rPr lang="en-US" sz="1800" b="1" dirty="0">
                  <a:solidFill>
                    <a:srgbClr val="7030A0"/>
                  </a:solidFill>
                  <a:latin typeface="+mn-lt"/>
                </a:rPr>
                <a:t> #2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810001" y="4545568"/>
            <a:ext cx="889987" cy="540187"/>
            <a:chOff x="6477000" y="5410994"/>
            <a:chExt cx="889987" cy="720248"/>
          </a:xfrm>
        </p:grpSpPr>
        <p:cxnSp>
          <p:nvCxnSpPr>
            <p:cNvPr id="54" name="Straight Arrow Connector 53"/>
            <p:cNvCxnSpPr/>
            <p:nvPr/>
          </p:nvCxnSpPr>
          <p:spPr bwMode="auto">
            <a:xfrm rot="16200000" flipV="1">
              <a:off x="6782594" y="5562600"/>
              <a:ext cx="304006" cy="79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6477000" y="5638800"/>
              <a:ext cx="88998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err="1">
                  <a:solidFill>
                    <a:srgbClr val="7030A0"/>
                  </a:solidFill>
                  <a:latin typeface="+mn-lt"/>
                </a:rPr>
                <a:t>pwd</a:t>
              </a:r>
              <a:r>
                <a:rPr lang="en-US" sz="1800" b="1" dirty="0">
                  <a:solidFill>
                    <a:srgbClr val="7030A0"/>
                  </a:solidFill>
                  <a:latin typeface="+mn-lt"/>
                </a:rPr>
                <a:t> #3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622462" y="4543484"/>
            <a:ext cx="888547" cy="540187"/>
            <a:chOff x="6477000" y="5410994"/>
            <a:chExt cx="888547" cy="720248"/>
          </a:xfrm>
        </p:grpSpPr>
        <p:cxnSp>
          <p:nvCxnSpPr>
            <p:cNvPr id="66" name="Straight Arrow Connector 65"/>
            <p:cNvCxnSpPr/>
            <p:nvPr/>
          </p:nvCxnSpPr>
          <p:spPr bwMode="auto">
            <a:xfrm rot="16200000" flipV="1">
              <a:off x="6782594" y="5562600"/>
              <a:ext cx="304006" cy="79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6477000" y="5638800"/>
              <a:ext cx="88854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err="1">
                  <a:solidFill>
                    <a:srgbClr val="7030A0"/>
                  </a:solidFill>
                  <a:latin typeface="+mn-lt"/>
                </a:rPr>
                <a:t>pwd</a:t>
              </a:r>
              <a:r>
                <a:rPr lang="en-US" sz="1800" b="1" dirty="0">
                  <a:solidFill>
                    <a:srgbClr val="7030A0"/>
                  </a:solidFill>
                  <a:latin typeface="+mn-lt"/>
                </a:rPr>
                <a:t> #4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77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13906 0.0018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6 0.00185 L -0.26996 -0.00232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996 -0.00232 L -0.41736 -0.0025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6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" y="895350"/>
            <a:ext cx="8382000" cy="1847850"/>
          </a:xfrm>
          <a:prstGeom prst="roundRect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The S/Key system    </a:t>
            </a:r>
            <a:r>
              <a:rPr lang="en-US" sz="2000" dirty="0"/>
              <a:t>(public </a:t>
            </a:r>
            <a:r>
              <a:rPr lang="en-US" sz="2000" dirty="0" err="1"/>
              <a:t>vk</a:t>
            </a:r>
            <a:r>
              <a:rPr lang="en-US" sz="2000" dirty="0"/>
              <a:t>,  </a:t>
            </a:r>
            <a:r>
              <a:rPr lang="en-US" sz="2000" dirty="0" err="1"/>
              <a:t>stateful</a:t>
            </a:r>
            <a:r>
              <a:rPr lang="en-US" sz="2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7630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Identification   (in detail):</a:t>
            </a:r>
          </a:p>
          <a:p>
            <a:pPr marL="0" indent="-285750">
              <a:spcBef>
                <a:spcPts val="1800"/>
              </a:spcBef>
            </a:pPr>
            <a:r>
              <a:rPr lang="en-US" dirty="0" err="1"/>
              <a:t>Prover</a:t>
            </a:r>
            <a:r>
              <a:rPr lang="en-US" dirty="0"/>
              <a:t> </a:t>
            </a:r>
            <a:r>
              <a:rPr lang="en-US" sz="2800" dirty="0"/>
              <a:t>(</a:t>
            </a:r>
            <a:r>
              <a:rPr lang="en-US" b="1" dirty="0" err="1">
                <a:solidFill>
                  <a:srgbClr val="7030A0"/>
                </a:solidFill>
              </a:rPr>
              <a:t>sk</a:t>
            </a:r>
            <a:r>
              <a:rPr lang="en-US" b="1" dirty="0">
                <a:solidFill>
                  <a:srgbClr val="7030A0"/>
                </a:solidFill>
              </a:rPr>
              <a:t>=(</a:t>
            </a:r>
            <a:r>
              <a:rPr lang="en-US" b="1" dirty="0" err="1">
                <a:solidFill>
                  <a:srgbClr val="7030A0"/>
                </a:solidFill>
              </a:rPr>
              <a:t>k,i</a:t>
            </a:r>
            <a:r>
              <a:rPr lang="en-US" b="1" dirty="0">
                <a:solidFill>
                  <a:srgbClr val="7030A0"/>
                </a:solidFill>
              </a:rPr>
              <a:t>)</a:t>
            </a:r>
            <a:r>
              <a:rPr lang="en-US" sz="2800" dirty="0"/>
              <a:t>)</a:t>
            </a:r>
            <a:r>
              <a:rPr lang="en-US" dirty="0"/>
              <a:t>:    send  </a:t>
            </a:r>
            <a:r>
              <a:rPr lang="en-US" b="1" dirty="0">
                <a:solidFill>
                  <a:srgbClr val="7030A0"/>
                </a:solidFill>
              </a:rPr>
              <a:t>t </a:t>
            </a:r>
            <a:r>
              <a:rPr lang="en-US" b="1" dirty="0">
                <a:solidFill>
                  <a:srgbClr val="7030A0"/>
                </a:solidFill>
                <a:sym typeface="Symbol"/>
              </a:rPr>
              <a:t> H</a:t>
            </a:r>
            <a:r>
              <a:rPr lang="en-US" sz="2800" b="1" baseline="40000" dirty="0">
                <a:solidFill>
                  <a:srgbClr val="7030A0"/>
                </a:solidFill>
                <a:sym typeface="Symbol"/>
              </a:rPr>
              <a:t>(</a:t>
            </a:r>
            <a:r>
              <a:rPr lang="en-US" sz="2800" b="1" baseline="40000" dirty="0" err="1">
                <a:solidFill>
                  <a:srgbClr val="7030A0"/>
                </a:solidFill>
                <a:sym typeface="Symbol"/>
              </a:rPr>
              <a:t>i</a:t>
            </a:r>
            <a:r>
              <a:rPr lang="en-US" sz="2800" b="1" baseline="40000" dirty="0">
                <a:solidFill>
                  <a:srgbClr val="7030A0"/>
                </a:solidFill>
                <a:sym typeface="Symbol"/>
              </a:rPr>
              <a:t>)</a:t>
            </a:r>
            <a:r>
              <a:rPr lang="en-US" b="1" baseline="30000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b="1" dirty="0">
                <a:solidFill>
                  <a:srgbClr val="7030A0"/>
                </a:solidFill>
                <a:sym typeface="Symbol"/>
              </a:rPr>
              <a:t>(k)  </a:t>
            </a:r>
            <a:r>
              <a:rPr lang="en-US" dirty="0">
                <a:sym typeface="Symbol"/>
              </a:rPr>
              <a:t>;   set  </a:t>
            </a:r>
            <a:r>
              <a:rPr lang="en-US" b="1" dirty="0" err="1">
                <a:solidFill>
                  <a:srgbClr val="7030A0"/>
                </a:solidFill>
                <a:sym typeface="Symbol"/>
              </a:rPr>
              <a:t>sk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  <a:sym typeface="Symbol"/>
              </a:rPr>
              <a:t> (k,i-1)</a:t>
            </a:r>
          </a:p>
          <a:p>
            <a:pPr>
              <a:spcBef>
                <a:spcPts val="1800"/>
              </a:spcBef>
            </a:pPr>
            <a:r>
              <a:rPr lang="en-US" dirty="0">
                <a:sym typeface="Symbol"/>
              </a:rPr>
              <a:t>Verifier</a:t>
            </a:r>
            <a:r>
              <a:rPr lang="en-US" sz="2800" dirty="0">
                <a:sym typeface="Symbol"/>
              </a:rPr>
              <a:t>(</a:t>
            </a:r>
            <a:r>
              <a:rPr lang="en-US" b="1" dirty="0" err="1">
                <a:solidFill>
                  <a:srgbClr val="7030A0"/>
                </a:solidFill>
                <a:sym typeface="Symbol"/>
              </a:rPr>
              <a:t>vk</a:t>
            </a:r>
            <a:r>
              <a:rPr lang="en-US" b="1" dirty="0">
                <a:solidFill>
                  <a:srgbClr val="7030A0"/>
                </a:solidFill>
                <a:sym typeface="Symbol"/>
              </a:rPr>
              <a:t>=H</a:t>
            </a:r>
            <a:r>
              <a:rPr lang="en-US" b="1" baseline="30000" dirty="0">
                <a:solidFill>
                  <a:srgbClr val="7030A0"/>
                </a:solidFill>
                <a:sym typeface="Symbol"/>
              </a:rPr>
              <a:t>(i+1)</a:t>
            </a:r>
            <a:r>
              <a:rPr lang="en-US" b="1" dirty="0">
                <a:solidFill>
                  <a:srgbClr val="7030A0"/>
                </a:solidFill>
                <a:sym typeface="Symbol"/>
              </a:rPr>
              <a:t>(k),  t</a:t>
            </a:r>
            <a:r>
              <a:rPr lang="en-US" sz="2800" dirty="0">
                <a:sym typeface="Symbol"/>
              </a:rPr>
              <a:t>):</a:t>
            </a:r>
            <a:r>
              <a:rPr lang="en-US" dirty="0">
                <a:sym typeface="Symbol"/>
              </a:rPr>
              <a:t>   if </a:t>
            </a:r>
            <a:r>
              <a:rPr lang="en-US" b="1" dirty="0">
                <a:solidFill>
                  <a:srgbClr val="7030A0"/>
                </a:solidFill>
                <a:sym typeface="Symbol"/>
              </a:rPr>
              <a:t>H(t)=</a:t>
            </a:r>
            <a:r>
              <a:rPr lang="en-US" b="1" dirty="0" err="1">
                <a:solidFill>
                  <a:srgbClr val="7030A0"/>
                </a:solidFill>
                <a:sym typeface="Symbol"/>
              </a:rPr>
              <a:t>vk</a:t>
            </a:r>
            <a:r>
              <a:rPr lang="en-US" b="1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then </a:t>
            </a:r>
            <a:r>
              <a:rPr lang="en-US" b="1" dirty="0" err="1">
                <a:solidFill>
                  <a:srgbClr val="7030A0"/>
                </a:solidFill>
                <a:sym typeface="Symbol"/>
              </a:rPr>
              <a:t>vkt</a:t>
            </a:r>
            <a:r>
              <a:rPr lang="en-US" dirty="0">
                <a:sym typeface="Symbol"/>
              </a:rPr>
              <a:t>,  output “yes”</a:t>
            </a:r>
          </a:p>
          <a:p>
            <a:pPr marL="0" indent="0">
              <a:spcBef>
                <a:spcPts val="3500"/>
              </a:spcBef>
              <a:buNone/>
              <a:tabLst>
                <a:tab pos="1203325" algn="l"/>
              </a:tabLst>
            </a:pPr>
            <a:r>
              <a:rPr lang="en-US" u="sng" dirty="0"/>
              <a:t>Notes</a:t>
            </a:r>
            <a:r>
              <a:rPr lang="en-US" dirty="0"/>
              <a:t>:	</a:t>
            </a:r>
            <a:r>
              <a:rPr lang="en-US" dirty="0" err="1"/>
              <a:t>vk</a:t>
            </a:r>
            <a:r>
              <a:rPr lang="en-US" dirty="0"/>
              <a:t> can be made public;    </a:t>
            </a:r>
            <a:br>
              <a:rPr lang="en-US" dirty="0"/>
            </a:br>
            <a:r>
              <a:rPr lang="en-US" dirty="0"/>
              <a:t>	but need to generate new </a:t>
            </a:r>
            <a:r>
              <a:rPr lang="en-US" dirty="0" err="1"/>
              <a:t>sk</a:t>
            </a:r>
            <a:r>
              <a:rPr lang="en-US" dirty="0"/>
              <a:t> after n logins  (n ≈ 10</a:t>
            </a:r>
            <a:r>
              <a:rPr lang="en-US" baseline="30000" dirty="0"/>
              <a:t>6 </a:t>
            </a:r>
            <a:r>
              <a:rPr lang="en-US" dirty="0"/>
              <a:t>)</a:t>
            </a:r>
          </a:p>
          <a:p>
            <a:pPr marL="0" indent="0">
              <a:spcBef>
                <a:spcPts val="3500"/>
              </a:spcBef>
              <a:buNone/>
              <a:tabLst>
                <a:tab pos="1203325" algn="l"/>
              </a:tabLst>
            </a:pPr>
            <a:r>
              <a:rPr lang="en-US" dirty="0"/>
              <a:t>“</a:t>
            </a:r>
            <a:r>
              <a:rPr lang="en-US" u="sng" dirty="0" err="1"/>
              <a:t>Thm</a:t>
            </a:r>
            <a:r>
              <a:rPr lang="en-US" dirty="0"/>
              <a:t>”:	S/</a:t>
            </a:r>
            <a:r>
              <a:rPr lang="en-US" dirty="0" err="1"/>
              <a:t>Key</a:t>
            </a:r>
            <a:r>
              <a:rPr lang="en-US" baseline="-25000" dirty="0" err="1"/>
              <a:t>n</a:t>
            </a:r>
            <a:r>
              <a:rPr lang="en-US" dirty="0"/>
              <a:t>  is secure against eavesdropping </a:t>
            </a:r>
            <a:r>
              <a:rPr lang="en-US" sz="2000" dirty="0"/>
              <a:t>(public </a:t>
            </a:r>
            <a:r>
              <a:rPr lang="en-US" sz="2000" dirty="0" err="1"/>
              <a:t>vk</a:t>
            </a:r>
            <a:r>
              <a:rPr lang="en-US" sz="2000" dirty="0"/>
              <a:t>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provided H is one-way on n-iterates</a:t>
            </a:r>
          </a:p>
        </p:txBody>
      </p:sp>
    </p:spTree>
    <p:extLst>
      <p:ext uri="{BB962C8B-B14F-4D97-AF65-F5344CB8AC3E}">
        <p14:creationId xmlns:p14="http://schemas.microsoft.com/office/powerpoint/2010/main" val="930918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SecurID</a:t>
            </a:r>
            <a:r>
              <a:rPr lang="en-US" dirty="0"/>
              <a:t>  vs.  S/Key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S/Key:    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dirty="0" err="1"/>
              <a:t>vk</a:t>
            </a:r>
            <a:r>
              <a:rPr lang="en-US" dirty="0"/>
              <a:t>,     </a:t>
            </a:r>
            <a:r>
              <a:rPr lang="en-US" b="1" dirty="0"/>
              <a:t>limited</a:t>
            </a:r>
            <a:r>
              <a:rPr lang="en-US" dirty="0"/>
              <a:t> number of authentications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/>
              <a:t>Long authenticator  t  (e.g., 80 bits)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SecurID / TOTP:</a:t>
            </a:r>
            <a:r>
              <a:rPr lang="en-US" dirty="0"/>
              <a:t>    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b="1" dirty="0"/>
              <a:t>secret</a:t>
            </a:r>
            <a:r>
              <a:rPr lang="en-US" dirty="0"/>
              <a:t> </a:t>
            </a:r>
            <a:r>
              <a:rPr lang="en-US" dirty="0" err="1"/>
              <a:t>vk</a:t>
            </a:r>
            <a:r>
              <a:rPr lang="en-US" dirty="0"/>
              <a:t>,    </a:t>
            </a:r>
            <a:r>
              <a:rPr lang="en-US" b="1" dirty="0"/>
              <a:t>unlimited</a:t>
            </a:r>
            <a:r>
              <a:rPr lang="en-US" dirty="0"/>
              <a:t> number of authentications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/>
              <a:t>Short authenticator (6 digits)</a:t>
            </a:r>
          </a:p>
        </p:txBody>
      </p:sp>
    </p:spTree>
    <p:extLst>
      <p:ext uri="{BB962C8B-B14F-4D97-AF65-F5344CB8AC3E}">
        <p14:creationId xmlns:p14="http://schemas.microsoft.com/office/powerpoint/2010/main" val="1403759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 protocols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0" y="2419350"/>
            <a:ext cx="5334000" cy="2438400"/>
          </a:xfrm>
        </p:spPr>
        <p:txBody>
          <a:bodyPr anchor="t">
            <a:noAutofit/>
          </a:bodyPr>
          <a:lstStyle/>
          <a:p>
            <a:pPr algn="l">
              <a:spcBef>
                <a:spcPts val="4200"/>
              </a:spcBef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 against 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active attacks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(challenge-response protocols)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/>
              <a:t>Online Cryptography Course                                      Dan Boneh</a:t>
            </a:r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22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Active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00350"/>
            <a:ext cx="7772400" cy="2228850"/>
          </a:xfrm>
        </p:spPr>
        <p:txBody>
          <a:bodyPr>
            <a:noAutofit/>
          </a:bodyPr>
          <a:lstStyle/>
          <a:p>
            <a:pPr>
              <a:tabLst>
                <a:tab pos="2636838" algn="l"/>
              </a:tabLst>
            </a:pPr>
            <a:r>
              <a:rPr lang="en-US" dirty="0"/>
              <a:t>Offline fake ATM:	interacts with user;   later tries to 	impersonate user to real ATM</a:t>
            </a:r>
          </a:p>
          <a:p>
            <a:pPr>
              <a:tabLst>
                <a:tab pos="2636838" algn="l"/>
              </a:tabLst>
            </a:pPr>
            <a:r>
              <a:rPr lang="en-US" dirty="0"/>
              <a:t>Offline phishing:	phishing site interacts with user; </a:t>
            </a:r>
            <a:br>
              <a:rPr lang="en-US" dirty="0"/>
            </a:br>
            <a:r>
              <a:rPr lang="en-US" dirty="0"/>
              <a:t>	later authenticates to real site</a:t>
            </a:r>
          </a:p>
          <a:p>
            <a:pPr marL="0" indent="0">
              <a:spcBef>
                <a:spcPts val="2400"/>
              </a:spcBef>
              <a:buNone/>
              <a:tabLst>
                <a:tab pos="2636838" algn="l"/>
              </a:tabLst>
            </a:pPr>
            <a:r>
              <a:rPr lang="en-US" dirty="0"/>
              <a:t>All protocols so far are vulnerable</a:t>
            </a:r>
          </a:p>
        </p:txBody>
      </p:sp>
      <p:pic>
        <p:nvPicPr>
          <p:cNvPr id="19" name="Picture 2" descr="C:\Users\dabo\AppData\Local\Microsoft\Windows\Temporary Internet Files\Content.IE5\HEB3KRDO\MCj043593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122834"/>
            <a:ext cx="154035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4495800" y="742950"/>
            <a:ext cx="490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+mn-lt"/>
              </a:rPr>
              <a:t>vk</a:t>
            </a:r>
            <a:endParaRPr lang="en-US" b="1" dirty="0">
              <a:latin typeface="+mn-lt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04800" y="1095496"/>
            <a:ext cx="3581400" cy="1400054"/>
            <a:chOff x="304800" y="1720615"/>
            <a:chExt cx="3581400" cy="1866738"/>
          </a:xfrm>
        </p:grpSpPr>
        <p:grpSp>
          <p:nvGrpSpPr>
            <p:cNvPr id="17" name="Group 16"/>
            <p:cNvGrpSpPr/>
            <p:nvPr/>
          </p:nvGrpSpPr>
          <p:grpSpPr>
            <a:xfrm>
              <a:off x="304800" y="1752600"/>
              <a:ext cx="1524000" cy="1834753"/>
              <a:chOff x="304800" y="3200400"/>
              <a:chExt cx="1524000" cy="1834753"/>
            </a:xfrm>
          </p:grpSpPr>
          <p:sp>
            <p:nvSpPr>
              <p:cNvPr id="7" name="Rounded Rectangle 6"/>
              <p:cNvSpPr>
                <a:spLocks noChangeAspect="1"/>
              </p:cNvSpPr>
              <p:nvPr/>
            </p:nvSpPr>
            <p:spPr bwMode="auto">
              <a:xfrm>
                <a:off x="304800" y="3200400"/>
                <a:ext cx="1524000" cy="18288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User  P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+mn-lt"/>
                  </a:rPr>
                  <a:t>(</a:t>
                </a:r>
                <a:r>
                  <a:rPr lang="en-US" dirty="0" err="1">
                    <a:latin typeface="+mn-lt"/>
                  </a:rPr>
                  <a:t>prover</a:t>
                </a:r>
                <a:r>
                  <a:rPr lang="en-US" dirty="0">
                    <a:latin typeface="+mn-lt"/>
                  </a:rPr>
                  <a:t>)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pic>
            <p:nvPicPr>
              <p:cNvPr id="10" name="Picture 2" descr="C:\Users\dabo\AppData\Local\Microsoft\Windows\Temporary Internet Files\Content.IE5\HEB3KRDO\MCj04325930000[1]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5800" y="4191000"/>
                <a:ext cx="685800" cy="685800"/>
              </a:xfrm>
              <a:prstGeom prst="rect">
                <a:avLst/>
              </a:prstGeom>
              <a:noFill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295400" y="4419600"/>
                <a:ext cx="45517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latin typeface="+mn-lt"/>
                  </a:rPr>
                  <a:t>sk</a:t>
                </a:r>
                <a:endParaRPr lang="en-US" b="1" dirty="0">
                  <a:latin typeface="+mn-lt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905000" y="1720615"/>
              <a:ext cx="1981200" cy="492443"/>
              <a:chOff x="1905000" y="1720615"/>
              <a:chExt cx="1981200" cy="492443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905000" y="1905001"/>
                <a:ext cx="1981200" cy="230187"/>
                <a:chOff x="1828800" y="1981201"/>
                <a:chExt cx="1981200" cy="230187"/>
              </a:xfrm>
            </p:grpSpPr>
            <p:cxnSp>
              <p:nvCxnSpPr>
                <p:cNvPr id="21" name="Straight Arrow Connector 20"/>
                <p:cNvCxnSpPr/>
                <p:nvPr/>
              </p:nvCxnSpPr>
              <p:spPr bwMode="auto">
                <a:xfrm rot="10800000">
                  <a:off x="1828800" y="1981201"/>
                  <a:ext cx="19812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3" name="Straight Arrow Connector 22"/>
                <p:cNvCxnSpPr/>
                <p:nvPr/>
              </p:nvCxnSpPr>
              <p:spPr bwMode="auto">
                <a:xfrm flipV="1">
                  <a:off x="1828801" y="2209800"/>
                  <a:ext cx="1981199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2362200" y="1720615"/>
                <a:ext cx="102842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probe #1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905000" y="2432193"/>
              <a:ext cx="1981200" cy="492443"/>
              <a:chOff x="1905000" y="1746393"/>
              <a:chExt cx="1981200" cy="492443"/>
            </a:xfrm>
          </p:grpSpPr>
          <p:grpSp>
            <p:nvGrpSpPr>
              <p:cNvPr id="36" name="Group 27"/>
              <p:cNvGrpSpPr/>
              <p:nvPr/>
            </p:nvGrpSpPr>
            <p:grpSpPr>
              <a:xfrm>
                <a:off x="1905000" y="1905001"/>
                <a:ext cx="1981200" cy="230187"/>
                <a:chOff x="1828800" y="1981201"/>
                <a:chExt cx="1981200" cy="230187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 bwMode="auto">
                <a:xfrm rot="10800000">
                  <a:off x="1828800" y="1981201"/>
                  <a:ext cx="19812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9" name="Straight Arrow Connector 38"/>
                <p:cNvCxnSpPr/>
                <p:nvPr/>
              </p:nvCxnSpPr>
              <p:spPr bwMode="auto">
                <a:xfrm flipV="1">
                  <a:off x="1828801" y="2209800"/>
                  <a:ext cx="1981199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37" name="TextBox 36"/>
              <p:cNvSpPr txBox="1"/>
              <p:nvPr/>
            </p:nvSpPr>
            <p:spPr>
              <a:xfrm>
                <a:off x="2362200" y="1746393"/>
                <a:ext cx="103270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probe #q</a:t>
                </a:r>
              </a:p>
            </p:txBody>
          </p:sp>
        </p:grpSp>
        <p:cxnSp>
          <p:nvCxnSpPr>
            <p:cNvPr id="41" name="Straight Connector 40"/>
            <p:cNvCxnSpPr>
              <a:stCxn id="33" idx="2"/>
              <a:endCxn id="37" idx="0"/>
            </p:cNvCxnSpPr>
            <p:nvPr/>
          </p:nvCxnSpPr>
          <p:spPr bwMode="auto">
            <a:xfrm>
              <a:off x="2876411" y="2213058"/>
              <a:ext cx="2142" cy="2191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5257800" y="1119485"/>
            <a:ext cx="3581400" cy="1376065"/>
            <a:chOff x="5257800" y="1752600"/>
            <a:chExt cx="3581400" cy="1834753"/>
          </a:xfrm>
        </p:grpSpPr>
        <p:grpSp>
          <p:nvGrpSpPr>
            <p:cNvPr id="18" name="Group 17"/>
            <p:cNvGrpSpPr/>
            <p:nvPr/>
          </p:nvGrpSpPr>
          <p:grpSpPr>
            <a:xfrm>
              <a:off x="7239000" y="1752600"/>
              <a:ext cx="1600200" cy="1834753"/>
              <a:chOff x="2971800" y="3200400"/>
              <a:chExt cx="1600200" cy="1834753"/>
            </a:xfrm>
          </p:grpSpPr>
          <p:sp>
            <p:nvSpPr>
              <p:cNvPr id="8" name="Rounded Rectangle 7"/>
              <p:cNvSpPr/>
              <p:nvPr/>
            </p:nvSpPr>
            <p:spPr bwMode="auto">
              <a:xfrm>
                <a:off x="2971800" y="3200400"/>
                <a:ext cx="1600200" cy="18288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Server V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+mn-lt"/>
                  </a:rPr>
                  <a:t>(verifier)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971800" y="4419600"/>
                <a:ext cx="490839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latin typeface="+mn-lt"/>
                  </a:rPr>
                  <a:t>vk</a:t>
                </a:r>
                <a:endParaRPr lang="en-US" b="1" dirty="0">
                  <a:latin typeface="+mn-lt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257800" y="2953925"/>
              <a:ext cx="1981200" cy="492443"/>
              <a:chOff x="1905000" y="1746393"/>
              <a:chExt cx="1981200" cy="492443"/>
            </a:xfrm>
          </p:grpSpPr>
          <p:grpSp>
            <p:nvGrpSpPr>
              <p:cNvPr id="43" name="Group 27"/>
              <p:cNvGrpSpPr/>
              <p:nvPr/>
            </p:nvGrpSpPr>
            <p:grpSpPr>
              <a:xfrm>
                <a:off x="1905000" y="1905001"/>
                <a:ext cx="1981200" cy="230187"/>
                <a:chOff x="1828800" y="1981201"/>
                <a:chExt cx="1981200" cy="230187"/>
              </a:xfrm>
            </p:grpSpPr>
            <p:cxnSp>
              <p:nvCxnSpPr>
                <p:cNvPr id="45" name="Straight Arrow Connector 44"/>
                <p:cNvCxnSpPr/>
                <p:nvPr/>
              </p:nvCxnSpPr>
              <p:spPr bwMode="auto">
                <a:xfrm rot="10800000">
                  <a:off x="1828800" y="1981201"/>
                  <a:ext cx="19812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46" name="Straight Arrow Connector 45"/>
                <p:cNvCxnSpPr/>
                <p:nvPr/>
              </p:nvCxnSpPr>
              <p:spPr bwMode="auto">
                <a:xfrm flipV="1">
                  <a:off x="1828801" y="2209800"/>
                  <a:ext cx="1981199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44" name="TextBox 43"/>
              <p:cNvSpPr txBox="1"/>
              <p:nvPr/>
            </p:nvSpPr>
            <p:spPr>
              <a:xfrm>
                <a:off x="2279556" y="1746393"/>
                <a:ext cx="137467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impersonate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92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MAC-based Challenge Response  </a:t>
            </a:r>
            <a:r>
              <a:rPr lang="en-US" sz="2700" dirty="0"/>
              <a:t>(secret </a:t>
            </a:r>
            <a:r>
              <a:rPr lang="en-US" sz="2700" dirty="0" err="1"/>
              <a:t>vk</a:t>
            </a:r>
            <a:r>
              <a:rPr lang="en-US" sz="2700" dirty="0"/>
              <a:t>)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76700"/>
            <a:ext cx="8229600" cy="108585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030288" algn="l"/>
              </a:tabLst>
            </a:pPr>
            <a:r>
              <a:rPr lang="en-US" dirty="0"/>
              <a:t>“</a:t>
            </a:r>
            <a:r>
              <a:rPr lang="en-US" dirty="0" err="1"/>
              <a:t>Thm</a:t>
            </a:r>
            <a:r>
              <a:rPr lang="en-US" dirty="0"/>
              <a:t>”:  protocol is secure against active attacks </a:t>
            </a:r>
            <a:r>
              <a:rPr lang="en-US" sz="2000" dirty="0"/>
              <a:t>(secret </a:t>
            </a:r>
            <a:r>
              <a:rPr lang="en-US" sz="2000" dirty="0" err="1"/>
              <a:t>vk</a:t>
            </a:r>
            <a:r>
              <a:rPr lang="en-US" sz="2000" dirty="0"/>
              <a:t>)</a:t>
            </a:r>
            <a:r>
              <a:rPr lang="en-US" dirty="0"/>
              <a:t>, 	provided (S</a:t>
            </a:r>
            <a:r>
              <a:rPr lang="en-US" baseline="-25000" dirty="0"/>
              <a:t>MAC </a:t>
            </a:r>
            <a:r>
              <a:rPr lang="en-US" dirty="0"/>
              <a:t>, V</a:t>
            </a:r>
            <a:r>
              <a:rPr lang="en-US" baseline="-25000" dirty="0"/>
              <a:t>MAC</a:t>
            </a:r>
            <a:r>
              <a:rPr lang="en-US" dirty="0"/>
              <a:t>)  is a secure MAC  and  |M| ≥ 2</a:t>
            </a:r>
            <a:r>
              <a:rPr lang="en-US" baseline="30000" dirty="0"/>
              <a:t>128</a:t>
            </a:r>
          </a:p>
        </p:txBody>
      </p:sp>
      <p:grpSp>
        <p:nvGrpSpPr>
          <p:cNvPr id="9" name="Group 16"/>
          <p:cNvGrpSpPr/>
          <p:nvPr/>
        </p:nvGrpSpPr>
        <p:grpSpPr>
          <a:xfrm>
            <a:off x="685800" y="1546398"/>
            <a:ext cx="1524000" cy="1376065"/>
            <a:chOff x="304800" y="3200400"/>
            <a:chExt cx="1524000" cy="1834753"/>
          </a:xfrm>
        </p:grpSpPr>
        <p:sp>
          <p:nvSpPr>
            <p:cNvPr id="21" name="Rounded Rectangle 6"/>
            <p:cNvSpPr>
              <a:spLocks noChangeAspect="1"/>
            </p:cNvSpPr>
            <p:nvPr/>
          </p:nvSpPr>
          <p:spPr bwMode="auto">
            <a:xfrm>
              <a:off x="304800" y="3200400"/>
              <a:ext cx="1524000" cy="18288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User  P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+mn-lt"/>
                </a:rPr>
                <a:t>(</a:t>
              </a:r>
              <a:r>
                <a:rPr lang="en-US" dirty="0" err="1">
                  <a:latin typeface="+mn-lt"/>
                </a:rPr>
                <a:t>prover</a:t>
              </a:r>
              <a:r>
                <a:rPr lang="en-US" dirty="0">
                  <a:latin typeface="+mn-lt"/>
                </a:rPr>
                <a:t>)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pic>
          <p:nvPicPr>
            <p:cNvPr id="22" name="Picture 2" descr="C:\Users\dabo\AppData\Local\Microsoft\Windows\Temporary Internet Files\Content.IE5\HEB3KRDO\MCj04325930000[1]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4191000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1295400" y="4419600"/>
              <a:ext cx="45517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+mn-lt"/>
                </a:rPr>
                <a:t>sk</a:t>
              </a:r>
              <a:endParaRPr lang="en-US" sz="2400" b="1" dirty="0">
                <a:latin typeface="+mn-lt"/>
              </a:endParaRPr>
            </a:p>
          </p:txBody>
        </p:sp>
      </p:grpSp>
      <p:grpSp>
        <p:nvGrpSpPr>
          <p:cNvPr id="25" name="Group 17"/>
          <p:cNvGrpSpPr/>
          <p:nvPr/>
        </p:nvGrpSpPr>
        <p:grpSpPr>
          <a:xfrm>
            <a:off x="6781800" y="1603548"/>
            <a:ext cx="1600200" cy="1376065"/>
            <a:chOff x="2971800" y="3200400"/>
            <a:chExt cx="1600200" cy="1834753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2971800" y="3200400"/>
              <a:ext cx="1600200" cy="18288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Server V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+mn-lt"/>
                </a:rPr>
                <a:t>(verifier)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2" name="TextBox 12"/>
            <p:cNvSpPr txBox="1"/>
            <p:nvPr/>
          </p:nvSpPr>
          <p:spPr>
            <a:xfrm>
              <a:off x="2971800" y="4419600"/>
              <a:ext cx="49083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+mn-lt"/>
                </a:rPr>
                <a:t>vk</a:t>
              </a:r>
              <a:endParaRPr lang="en-US" sz="2400" b="1" dirty="0">
                <a:latin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209800" y="1200150"/>
            <a:ext cx="4572000" cy="803449"/>
            <a:chOff x="2209800" y="1443335"/>
            <a:chExt cx="4572000" cy="1071265"/>
          </a:xfrm>
        </p:grpSpPr>
        <p:sp>
          <p:nvSpPr>
            <p:cNvPr id="33" name="TextBox 32"/>
            <p:cNvSpPr txBox="1"/>
            <p:nvPr/>
          </p:nvSpPr>
          <p:spPr>
            <a:xfrm>
              <a:off x="4211316" y="1443335"/>
              <a:ext cx="741684" cy="4924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 </a:t>
              </a:r>
              <a:r>
                <a:rPr lang="en-US" dirty="0">
                  <a:latin typeface="+mn-lt"/>
                  <a:sym typeface="Symbol"/>
                </a:rPr>
                <a:t> K</a:t>
              </a:r>
              <a:endParaRPr lang="en-US" dirty="0">
                <a:latin typeface="+mn-lt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rot="10800000" flipV="1">
              <a:off x="2209800" y="1905000"/>
              <a:ext cx="198120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2590800" y="1584138"/>
              <a:ext cx="87731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+mn-lt"/>
                </a:rPr>
                <a:t>sk</a:t>
              </a:r>
              <a:r>
                <a:rPr lang="en-US" sz="2400" dirty="0">
                  <a:latin typeface="+mn-lt"/>
                </a:rPr>
                <a:t> = k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4953000" y="1905000"/>
              <a:ext cx="1828800" cy="609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5562600" y="1582564"/>
              <a:ext cx="90281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+mn-lt"/>
                </a:rPr>
                <a:t>vk</a:t>
              </a:r>
              <a:r>
                <a:rPr lang="en-US" sz="2400" dirty="0">
                  <a:latin typeface="+mn-lt"/>
                </a:rPr>
                <a:t> = k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362200" y="2079798"/>
            <a:ext cx="4419600" cy="400110"/>
            <a:chOff x="2362200" y="2616197"/>
            <a:chExt cx="4419600" cy="533479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 rot="10800000">
              <a:off x="2362200" y="3048000"/>
              <a:ext cx="4419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3360232" y="2616197"/>
              <a:ext cx="197376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>
                  <a:latin typeface="+mn-lt"/>
                </a:rPr>
                <a:t>andom   m </a:t>
              </a:r>
              <a:r>
                <a:rPr lang="en-US" sz="2000" dirty="0">
                  <a:latin typeface="+mn-lt"/>
                  <a:sym typeface="Symbol"/>
                </a:rPr>
                <a:t> M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209800" y="2571753"/>
            <a:ext cx="4495800" cy="400110"/>
            <a:chOff x="2209800" y="3272135"/>
            <a:chExt cx="4495800" cy="533479"/>
          </a:xfrm>
        </p:grpSpPr>
        <p:cxnSp>
          <p:nvCxnSpPr>
            <p:cNvPr id="74" name="Straight Arrow Connector 73"/>
            <p:cNvCxnSpPr/>
            <p:nvPr/>
          </p:nvCxnSpPr>
          <p:spPr bwMode="auto">
            <a:xfrm>
              <a:off x="2209800" y="3276600"/>
              <a:ext cx="4495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3581400" y="3272135"/>
              <a:ext cx="16927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t </a:t>
              </a:r>
              <a:r>
                <a:rPr lang="en-US" sz="2000" dirty="0">
                  <a:latin typeface="+mn-lt"/>
                  <a:sym typeface="Symbol"/>
                </a:rPr>
                <a:t> S</a:t>
              </a:r>
              <a:r>
                <a:rPr lang="en-US" sz="2000" baseline="-25000" dirty="0">
                  <a:latin typeface="+mn-lt"/>
                  <a:sym typeface="Symbol"/>
                </a:rPr>
                <a:t>MAC</a:t>
              </a:r>
              <a:r>
                <a:rPr lang="en-US" sz="2000" dirty="0">
                  <a:latin typeface="+mn-lt"/>
                  <a:sym typeface="Symbol"/>
                </a:rPr>
                <a:t>(k, m)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648948" y="2975149"/>
            <a:ext cx="1473371" cy="800159"/>
            <a:chOff x="6648947" y="3810000"/>
            <a:chExt cx="1473371" cy="1066878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 rot="5400000">
              <a:off x="7315200" y="4114006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1" name="TextBox 80"/>
            <p:cNvSpPr txBox="1"/>
            <p:nvPr/>
          </p:nvSpPr>
          <p:spPr>
            <a:xfrm>
              <a:off x="6648947" y="4343399"/>
              <a:ext cx="1473371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  <a:sym typeface="Symbol"/>
                </a:rPr>
                <a:t>V</a:t>
              </a:r>
              <a:r>
                <a:rPr lang="en-US" sz="2000" baseline="-25000" dirty="0">
                  <a:latin typeface="+mn-lt"/>
                  <a:sym typeface="Symbol"/>
                </a:rPr>
                <a:t>MAC</a:t>
              </a:r>
              <a:r>
                <a:rPr lang="en-US" sz="2000" dirty="0">
                  <a:latin typeface="+mn-lt"/>
                  <a:sym typeface="Symbol"/>
                </a:rPr>
                <a:t>(k, m, t)</a:t>
              </a:r>
              <a:endParaRPr lang="en-US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6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MAC-based Challenge Response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Problems:</a:t>
            </a:r>
          </a:p>
          <a:p>
            <a:r>
              <a:rPr lang="en-US" dirty="0" err="1"/>
              <a:t>vk</a:t>
            </a:r>
            <a:r>
              <a:rPr lang="en-US" dirty="0"/>
              <a:t> must be kept secret on server</a:t>
            </a:r>
          </a:p>
          <a:p>
            <a:pPr>
              <a:tabLst>
                <a:tab pos="854075" algn="l"/>
              </a:tabLst>
            </a:pPr>
            <a:r>
              <a:rPr lang="en-US" dirty="0"/>
              <a:t>dictionary attack when k is a human </a:t>
            </a:r>
            <a:r>
              <a:rPr lang="en-US" dirty="0" err="1"/>
              <a:t>pwd</a:t>
            </a:r>
            <a:r>
              <a:rPr lang="en-US" dirty="0"/>
              <a:t>:</a:t>
            </a:r>
          </a:p>
          <a:p>
            <a:pPr marL="514350" lvl="1" indent="0">
              <a:buNone/>
            </a:pPr>
            <a:r>
              <a:rPr lang="en-US" dirty="0"/>
              <a:t>	Given   [ m   ,   S</a:t>
            </a:r>
            <a:r>
              <a:rPr lang="en-US" baseline="-25000" dirty="0"/>
              <a:t>MAC </a:t>
            </a:r>
            <a:r>
              <a:rPr lang="en-US" dirty="0"/>
              <a:t>(pw, m)   ]   eavesdropper can</a:t>
            </a:r>
            <a:br>
              <a:rPr lang="en-US" dirty="0"/>
            </a:br>
            <a:r>
              <a:rPr lang="en-US" dirty="0"/>
              <a:t>	try all   pw </a:t>
            </a:r>
            <a:r>
              <a:rPr lang="en-US" dirty="0">
                <a:sym typeface="Symbol"/>
              </a:rPr>
              <a:t> </a:t>
            </a:r>
            <a:r>
              <a:rPr lang="en-US" dirty="0" err="1">
                <a:sym typeface="Symbol"/>
              </a:rPr>
              <a:t>Dict</a:t>
            </a:r>
            <a:r>
              <a:rPr lang="en-US" dirty="0">
                <a:sym typeface="Symbol"/>
              </a:rPr>
              <a:t>  to recover pw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Main benefit:   </a:t>
            </a:r>
          </a:p>
          <a:p>
            <a:r>
              <a:rPr lang="en-US" dirty="0"/>
              <a:t>Both  m  and  t  can be short</a:t>
            </a:r>
          </a:p>
          <a:p>
            <a:r>
              <a:rPr lang="en-US" dirty="0" err="1"/>
              <a:t>CryptoCard</a:t>
            </a:r>
            <a:r>
              <a:rPr lang="en-US" dirty="0"/>
              <a:t>:   8 chars each</a:t>
            </a:r>
          </a:p>
        </p:txBody>
      </p:sp>
      <p:pic>
        <p:nvPicPr>
          <p:cNvPr id="1026" name="Picture 2" descr="C:\dabo\mypapers\Books\ModernCrypto\book\outline\cryptoc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314700"/>
            <a:ext cx="2857500" cy="1500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8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1450"/>
            <a:ext cx="8534400" cy="857250"/>
          </a:xfrm>
        </p:spPr>
        <p:txBody>
          <a:bodyPr/>
          <a:lstStyle/>
          <a:p>
            <a:r>
              <a:rPr lang="en-US" dirty="0"/>
              <a:t>Sig-based Challenge Response   </a:t>
            </a:r>
            <a:r>
              <a:rPr lang="en-US" sz="2000" dirty="0"/>
              <a:t>(public </a:t>
            </a:r>
            <a:r>
              <a:rPr lang="en-US" sz="2000" dirty="0" err="1"/>
              <a:t>vk</a:t>
            </a:r>
            <a:r>
              <a:rPr lang="en-US" sz="20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790950"/>
            <a:ext cx="8610600" cy="16002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085850" algn="l"/>
              </a:tabLst>
            </a:pPr>
            <a:r>
              <a:rPr lang="en-US" dirty="0"/>
              <a:t>“</a:t>
            </a:r>
            <a:r>
              <a:rPr lang="en-US" dirty="0" err="1"/>
              <a:t>Thm</a:t>
            </a:r>
            <a:r>
              <a:rPr lang="en-US" dirty="0"/>
              <a:t>”:	Protocol is secure against active attacks </a:t>
            </a:r>
            <a:r>
              <a:rPr lang="en-US" sz="2000" b="1" dirty="0">
                <a:solidFill>
                  <a:srgbClr val="7030A0"/>
                </a:solidFill>
              </a:rPr>
              <a:t>(public </a:t>
            </a:r>
            <a:r>
              <a:rPr lang="en-US" sz="2000" b="1" dirty="0" err="1">
                <a:solidFill>
                  <a:srgbClr val="7030A0"/>
                </a:solidFill>
              </a:rPr>
              <a:t>vk</a:t>
            </a:r>
            <a:r>
              <a:rPr lang="en-US" sz="2000" b="1" dirty="0">
                <a:solidFill>
                  <a:srgbClr val="7030A0"/>
                </a:solidFill>
              </a:rPr>
              <a:t>)</a:t>
            </a:r>
            <a:r>
              <a:rPr lang="en-US" b="1" dirty="0">
                <a:solidFill>
                  <a:srgbClr val="7030A0"/>
                </a:solidFill>
              </a:rPr>
              <a:t>, 	</a:t>
            </a:r>
            <a:r>
              <a:rPr lang="en-US" dirty="0"/>
              <a:t>provided (G</a:t>
            </a:r>
            <a:r>
              <a:rPr lang="en-US" baseline="-25000" dirty="0"/>
              <a:t>SIG </a:t>
            </a:r>
            <a:r>
              <a:rPr lang="en-US" dirty="0"/>
              <a:t>,</a:t>
            </a:r>
            <a:r>
              <a:rPr lang="en-US" dirty="0" err="1"/>
              <a:t>Sign,Verify</a:t>
            </a:r>
            <a:r>
              <a:rPr lang="en-US" dirty="0"/>
              <a:t>)  is a secure digital sig.  and  |M| ≥ 2</a:t>
            </a:r>
            <a:r>
              <a:rPr lang="en-US" baseline="30000" dirty="0"/>
              <a:t>128</a:t>
            </a:r>
          </a:p>
          <a:p>
            <a:pPr marL="0" indent="0">
              <a:spcBef>
                <a:spcPts val="1176"/>
              </a:spcBef>
              <a:buNone/>
              <a:tabLst>
                <a:tab pos="1085850" algn="l"/>
              </a:tabLst>
            </a:pPr>
            <a:r>
              <a:rPr lang="en-US" dirty="0"/>
              <a:t>but t  is long  (</a:t>
            </a:r>
            <a:r>
              <a:rPr lang="en-US" dirty="0">
                <a:sym typeface="Symbol"/>
              </a:rPr>
              <a:t>20 bytes)</a:t>
            </a:r>
            <a:endParaRPr lang="en-US" dirty="0"/>
          </a:p>
        </p:txBody>
      </p:sp>
      <p:grpSp>
        <p:nvGrpSpPr>
          <p:cNvPr id="6" name="Group 16"/>
          <p:cNvGrpSpPr/>
          <p:nvPr/>
        </p:nvGrpSpPr>
        <p:grpSpPr>
          <a:xfrm>
            <a:off x="957155" y="1657350"/>
            <a:ext cx="1524000" cy="1376065"/>
            <a:chOff x="304800" y="3200400"/>
            <a:chExt cx="1524000" cy="1834753"/>
          </a:xfrm>
        </p:grpSpPr>
        <p:sp>
          <p:nvSpPr>
            <p:cNvPr id="7" name="Rounded Rectangle 6"/>
            <p:cNvSpPr>
              <a:spLocks noChangeAspect="1"/>
            </p:cNvSpPr>
            <p:nvPr/>
          </p:nvSpPr>
          <p:spPr bwMode="auto">
            <a:xfrm>
              <a:off x="304800" y="3200400"/>
              <a:ext cx="1524000" cy="18288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User  P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+mn-lt"/>
                </a:rPr>
                <a:t>(</a:t>
              </a:r>
              <a:r>
                <a:rPr lang="en-US" dirty="0" err="1">
                  <a:latin typeface="+mn-lt"/>
                </a:rPr>
                <a:t>prover</a:t>
              </a:r>
              <a:r>
                <a:rPr lang="en-US" dirty="0">
                  <a:latin typeface="+mn-lt"/>
                </a:rPr>
                <a:t>)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pic>
          <p:nvPicPr>
            <p:cNvPr id="8" name="Picture 2" descr="C:\Users\dabo\AppData\Local\Microsoft\Windows\Temporary Internet Files\Content.IE5\HEB3KRDO\MCj04325930000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4191000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295400" y="4419600"/>
              <a:ext cx="45517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+mn-lt"/>
                </a:rPr>
                <a:t>sk</a:t>
              </a:r>
              <a:endParaRPr lang="en-US" sz="2400" b="1" dirty="0">
                <a:latin typeface="+mn-lt"/>
              </a:endParaRPr>
            </a:p>
          </p:txBody>
        </p:sp>
      </p:grpSp>
      <p:grpSp>
        <p:nvGrpSpPr>
          <p:cNvPr id="10" name="Group 17"/>
          <p:cNvGrpSpPr/>
          <p:nvPr/>
        </p:nvGrpSpPr>
        <p:grpSpPr>
          <a:xfrm>
            <a:off x="7053155" y="1717849"/>
            <a:ext cx="1600200" cy="1376065"/>
            <a:chOff x="2971800" y="3200400"/>
            <a:chExt cx="1600200" cy="1834753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2971800" y="3200400"/>
              <a:ext cx="1600200" cy="18288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Server V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+mn-lt"/>
                </a:rPr>
                <a:t>(verifier)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971800" y="4419600"/>
              <a:ext cx="49083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+mn-lt"/>
                </a:rPr>
                <a:t>vk</a:t>
              </a:r>
              <a:endParaRPr lang="en-US" sz="2400" b="1" dirty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81155" y="1428750"/>
            <a:ext cx="4572000" cy="803449"/>
            <a:chOff x="2209800" y="1443335"/>
            <a:chExt cx="4572000" cy="1071265"/>
          </a:xfrm>
        </p:grpSpPr>
        <p:sp>
          <p:nvSpPr>
            <p:cNvPr id="14" name="TextBox 13"/>
            <p:cNvSpPr txBox="1"/>
            <p:nvPr/>
          </p:nvSpPr>
          <p:spPr>
            <a:xfrm>
              <a:off x="3768059" y="1443335"/>
              <a:ext cx="1523186" cy="4924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(</a:t>
              </a:r>
              <a:r>
                <a:rPr lang="en-US" dirty="0" err="1">
                  <a:latin typeface="+mn-lt"/>
                </a:rPr>
                <a:t>sk</a:t>
              </a:r>
              <a:r>
                <a:rPr lang="en-US" dirty="0">
                  <a:latin typeface="+mn-lt"/>
                </a:rPr>
                <a:t>, </a:t>
              </a:r>
              <a:r>
                <a:rPr lang="en-US" dirty="0" err="1">
                  <a:latin typeface="+mn-lt"/>
                </a:rPr>
                <a:t>vk</a:t>
              </a:r>
              <a:r>
                <a:rPr lang="en-US" dirty="0">
                  <a:latin typeface="+mn-lt"/>
                </a:rPr>
                <a:t>) </a:t>
              </a:r>
              <a:r>
                <a:rPr lang="en-US" dirty="0">
                  <a:latin typeface="+mn-lt"/>
                  <a:sym typeface="Symbol"/>
                </a:rPr>
                <a:t> G</a:t>
              </a:r>
              <a:r>
                <a:rPr lang="en-US" baseline="-25000" dirty="0">
                  <a:latin typeface="+mn-lt"/>
                  <a:sym typeface="Symbol"/>
                </a:rPr>
                <a:t>SIG</a:t>
              </a:r>
              <a:endParaRPr lang="en-US" dirty="0">
                <a:latin typeface="+mn-l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rot="10800000" flipV="1">
              <a:off x="2209800" y="1905000"/>
              <a:ext cx="198120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2700445" y="1609308"/>
              <a:ext cx="488335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+mn-lt"/>
                </a:rPr>
                <a:t>sk</a:t>
              </a:r>
              <a:endParaRPr lang="en-US" sz="2800" dirty="0">
                <a:latin typeface="+mn-lt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4953000" y="1905000"/>
              <a:ext cx="1828800" cy="609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5883454" y="1595735"/>
              <a:ext cx="510076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+mn-lt"/>
                </a:rPr>
                <a:t>vk</a:t>
              </a:r>
              <a:endParaRPr lang="en-US" sz="2800" dirty="0">
                <a:latin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33555" y="2346500"/>
            <a:ext cx="4419600" cy="369332"/>
            <a:chOff x="2362200" y="2667000"/>
            <a:chExt cx="4419600" cy="492442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rot="10800000">
              <a:off x="2362200" y="3048000"/>
              <a:ext cx="4419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3538645" y="2667000"/>
              <a:ext cx="1742672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>
                  <a:latin typeface="+mn-lt"/>
                </a:rPr>
                <a:t>andom  m </a:t>
              </a:r>
              <a:r>
                <a:rPr lang="en-US" dirty="0">
                  <a:latin typeface="+mn-lt"/>
                  <a:sym typeface="Symbol"/>
                </a:rPr>
                <a:t> M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81155" y="2762250"/>
            <a:ext cx="4495800" cy="400110"/>
            <a:chOff x="2209800" y="3221331"/>
            <a:chExt cx="4495800" cy="533479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2209800" y="3276600"/>
              <a:ext cx="4495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3581400" y="3221331"/>
              <a:ext cx="1774845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t </a:t>
              </a:r>
              <a:r>
                <a:rPr lang="en-US" sz="2000" dirty="0">
                  <a:latin typeface="+mn-lt"/>
                  <a:sym typeface="Symbol"/>
                </a:rPr>
                <a:t> Sign(</a:t>
              </a:r>
              <a:r>
                <a:rPr lang="en-US" sz="2000" dirty="0" err="1">
                  <a:latin typeface="+mn-lt"/>
                  <a:sym typeface="Symbol"/>
                </a:rPr>
                <a:t>sk</a:t>
              </a:r>
              <a:r>
                <a:rPr lang="en-US" sz="2000" dirty="0">
                  <a:latin typeface="+mn-lt"/>
                  <a:sym typeface="Symbol"/>
                </a:rPr>
                <a:t>, m)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52400" y="819150"/>
            <a:ext cx="4845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Replace MAC with a digital signature: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010400" y="3086099"/>
            <a:ext cx="1752600" cy="557228"/>
            <a:chOff x="7010400" y="4267200"/>
            <a:chExt cx="1752600" cy="742971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16200000" flipH="1">
              <a:off x="7810499" y="4381499"/>
              <a:ext cx="228600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7010400" y="4476691"/>
              <a:ext cx="1715278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  <a:sym typeface="Symbol"/>
                </a:rPr>
                <a:t>Verify(</a:t>
              </a:r>
              <a:r>
                <a:rPr lang="en-US" sz="2000" dirty="0" err="1">
                  <a:latin typeface="+mn-lt"/>
                  <a:sym typeface="Symbol"/>
                </a:rPr>
                <a:t>vk</a:t>
              </a:r>
              <a:r>
                <a:rPr lang="en-US" sz="2000" dirty="0">
                  <a:latin typeface="+mn-lt"/>
                  <a:sym typeface="Symbol"/>
                </a:rPr>
                <a:t>, m, t)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7924800" y="44958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664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F19059-4E28-3F43-9376-EA7A4F9F6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Signature-based Challenge Response in the real world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615FBAE-DB1C-FE47-B3CB-F69042AEF4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1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0C877-2FBE-404E-AC8A-D676DA8D3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Universal Second Factor (U2F)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35756-CDB2-F244-9199-7DF115A4B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2991"/>
            <a:ext cx="8814816" cy="183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Goals:</a:t>
            </a:r>
          </a:p>
          <a:p>
            <a:r>
              <a:rPr lang="en-US" sz="2400" b="1" dirty="0"/>
              <a:t>Browser malware cannot steal user credentials</a:t>
            </a:r>
            <a:endParaRPr lang="en-US" sz="2400" dirty="0"/>
          </a:p>
          <a:p>
            <a:r>
              <a:rPr lang="en-US" dirty="0"/>
              <a:t>U2F should not enable</a:t>
            </a:r>
            <a:r>
              <a:rPr lang="en-US" sz="2400" dirty="0"/>
              <a:t> tracking users across sites</a:t>
            </a:r>
          </a:p>
          <a:p>
            <a:r>
              <a:rPr lang="en-US" sz="2400" dirty="0"/>
              <a:t>U2F uses counters to defend against </a:t>
            </a:r>
            <a:r>
              <a:rPr lang="en-US" dirty="0"/>
              <a:t>token </a:t>
            </a:r>
            <a:r>
              <a:rPr lang="en-US" sz="2400" dirty="0"/>
              <a:t>cloning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680925-FE1B-304B-91DF-4ABAF3FF9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432" y="3406714"/>
            <a:ext cx="1287272" cy="11714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05EC67-809F-C24D-95AE-C5E0D676C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82" y="3311329"/>
            <a:ext cx="454618" cy="1113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D2FBE7-9606-5D4F-AF38-9694CCC2F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72" y="3213623"/>
            <a:ext cx="1111552" cy="12631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F86F36-077D-F647-B9BC-AFC1AA37202C}"/>
              </a:ext>
            </a:extLst>
          </p:cNvPr>
          <p:cNvSpPr txBox="1"/>
          <p:nvPr/>
        </p:nvSpPr>
        <p:spPr>
          <a:xfrm>
            <a:off x="6215803" y="4476750"/>
            <a:ext cx="247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service </a:t>
            </a:r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github.com</a:t>
            </a:r>
            <a:r>
              <a:rPr lang="en-US" sz="2000" dirty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5F9916-0EFC-7643-8303-6B18047988F0}"/>
              </a:ext>
            </a:extLst>
          </p:cNvPr>
          <p:cNvSpPr txBox="1"/>
          <p:nvPr/>
        </p:nvSpPr>
        <p:spPr>
          <a:xfrm>
            <a:off x="3261544" y="4538628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browser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58DEA4-0591-C74A-9515-1E89667E83F4}"/>
              </a:ext>
            </a:extLst>
          </p:cNvPr>
          <p:cNvSpPr txBox="1"/>
          <p:nvPr/>
        </p:nvSpPr>
        <p:spPr>
          <a:xfrm>
            <a:off x="527948" y="4424358"/>
            <a:ext cx="145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U2F token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AD2FAA-8CE5-8E4D-B5F3-DB6E892084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232" y="3187743"/>
            <a:ext cx="1390389" cy="1390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567529-974D-0F4A-82EC-2ACAA42DE220}"/>
              </a:ext>
            </a:extLst>
          </p:cNvPr>
          <p:cNvSpPr txBox="1"/>
          <p:nvPr/>
        </p:nvSpPr>
        <p:spPr>
          <a:xfrm>
            <a:off x="7173064" y="754846"/>
            <a:ext cx="174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(and </a:t>
            </a:r>
            <a:r>
              <a:rPr lang="en-US" dirty="0" err="1"/>
              <a:t>WebAuthn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725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0D4CF-1EDC-FFC0-70AA-E03667AC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A defense:  cert transparency  (CT)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4A2A-2358-0E0E-87CE-62B968BB1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b="0" dirty="0"/>
              <a:t>dea:  CA’s must push </a:t>
            </a:r>
            <a:r>
              <a:rPr lang="en-US" u="sng" dirty="0"/>
              <a:t>all</a:t>
            </a:r>
            <a:r>
              <a:rPr lang="en-US" b="0" dirty="0"/>
              <a:t> certs. they issued to a public log</a:t>
            </a:r>
          </a:p>
          <a:p>
            <a:pPr>
              <a:spcBef>
                <a:spcPts val="1176"/>
              </a:spcBef>
            </a:pPr>
            <a:r>
              <a:rPr lang="en-US" dirty="0"/>
              <a:t>Browser will only use a cert if it is published on (two) log servers</a:t>
            </a:r>
          </a:p>
          <a:p>
            <a:pPr>
              <a:lnSpc>
                <a:spcPct val="110000"/>
              </a:lnSpc>
              <a:spcBef>
                <a:spcPts val="1176"/>
              </a:spcBef>
              <a:buFont typeface="Arial"/>
              <a:buChar char="•"/>
            </a:pPr>
            <a:r>
              <a:rPr lang="en-US" b="0" dirty="0"/>
              <a:t>Server attaches </a:t>
            </a:r>
            <a:r>
              <a:rPr lang="en-US" dirty="0"/>
              <a:t>to certificate a </a:t>
            </a:r>
            <a:r>
              <a:rPr lang="en-US" b="0" dirty="0"/>
              <a:t>signed statement from log (SCT) </a:t>
            </a:r>
          </a:p>
          <a:p>
            <a:pPr>
              <a:lnSpc>
                <a:spcPct val="110000"/>
              </a:lnSpc>
              <a:spcBef>
                <a:spcPts val="1176"/>
              </a:spcBef>
              <a:buFont typeface="Arial"/>
              <a:buChar char="•"/>
            </a:pPr>
            <a:r>
              <a:rPr lang="en-US" dirty="0"/>
              <a:t>Companies can scan logs to look for invalid issuance </a:t>
            </a:r>
            <a:r>
              <a:rPr lang="en-US" sz="2000" dirty="0"/>
              <a:t>(service by CA)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April 30, 2018:    </a:t>
            </a:r>
          </a:p>
          <a:p>
            <a:pPr>
              <a:lnSpc>
                <a:spcPct val="110000"/>
              </a:lnSpc>
            </a:pPr>
            <a:r>
              <a:rPr lang="en-US" b="1" dirty="0"/>
              <a:t>CT required by chrome. </a:t>
            </a:r>
            <a:br>
              <a:rPr lang="en-US" b="1" dirty="0"/>
            </a:br>
            <a:r>
              <a:rPr lang="en-US" dirty="0"/>
              <a:t>Otherwise, cert is rejected.</a:t>
            </a:r>
            <a:endParaRPr lang="en-US" b="1" dirty="0"/>
          </a:p>
          <a:p>
            <a:pPr marL="0" indent="0">
              <a:lnSpc>
                <a:spcPct val="110000"/>
              </a:lnSpc>
              <a:buNone/>
            </a:pPr>
            <a:endParaRPr lang="en-US" b="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BA7160-F306-EA25-116C-71D539C68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87" b="30387"/>
          <a:stretch/>
        </p:blipFill>
        <p:spPr>
          <a:xfrm>
            <a:off x="4800599" y="3385038"/>
            <a:ext cx="4360985" cy="17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32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683C16C-A175-B749-AC74-D9AE78EF028E}"/>
              </a:ext>
            </a:extLst>
          </p:cNvPr>
          <p:cNvGrpSpPr/>
          <p:nvPr/>
        </p:nvGrpSpPr>
        <p:grpSpPr>
          <a:xfrm>
            <a:off x="146057" y="4329742"/>
            <a:ext cx="622286" cy="788867"/>
            <a:chOff x="146057" y="4329742"/>
            <a:chExt cx="622286" cy="78886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F00A5DA-83DA-7A41-9B2C-1D3C40571621}"/>
                </a:ext>
              </a:extLst>
            </p:cNvPr>
            <p:cNvSpPr txBox="1"/>
            <p:nvPr/>
          </p:nvSpPr>
          <p:spPr>
            <a:xfrm>
              <a:off x="146057" y="4656944"/>
              <a:ext cx="622286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sk</a:t>
              </a:r>
              <a:r>
                <a:rPr lang="en-US" baseline="-25000" dirty="0" err="1">
                  <a:solidFill>
                    <a:schemeClr val="bg1"/>
                  </a:solidFill>
                  <a:latin typeface="+mn-lt"/>
                </a:rPr>
                <a:t>ID</a:t>
              </a:r>
              <a:endParaRPr lang="en-US" baseline="-250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D6EA84B-2E1F-1746-B132-6470F6976332}"/>
                </a:ext>
              </a:extLst>
            </p:cNvPr>
            <p:cNvCxnSpPr>
              <a:cxnSpLocks/>
            </p:cNvCxnSpPr>
            <p:nvPr/>
          </p:nvCxnSpPr>
          <p:spPr>
            <a:xfrm>
              <a:off x="413149" y="4329742"/>
              <a:ext cx="0" cy="317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F6AE53-DDDD-C14E-B068-B8B17D98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U2F protocol:  two parts  (simplified)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74D75-D002-454D-8539-48DA3A47A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53" y="964399"/>
            <a:ext cx="8229600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Device registration: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2D42E0-9A20-5241-956B-C5C0DD4A221B}"/>
              </a:ext>
            </a:extLst>
          </p:cNvPr>
          <p:cNvSpPr txBox="1">
            <a:spLocks/>
          </p:cNvSpPr>
          <p:nvPr/>
        </p:nvSpPr>
        <p:spPr bwMode="auto">
          <a:xfrm>
            <a:off x="283578" y="3267986"/>
            <a:ext cx="8229600" cy="62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u="sng" dirty="0"/>
              <a:t>Authentication: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BB99F5-4688-884B-846C-62D337EB0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00" y="1656570"/>
            <a:ext cx="962818" cy="876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E9F16-2052-274D-AD19-8808B30F5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68" y="1656570"/>
            <a:ext cx="307954" cy="753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7BDA87-83F3-7245-A2BF-B0E8AB80B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782" y="1536694"/>
            <a:ext cx="785166" cy="892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551345-8B72-DA45-8A42-DF8C1126A8C8}"/>
              </a:ext>
            </a:extLst>
          </p:cNvPr>
          <p:cNvSpPr txBox="1"/>
          <p:nvPr/>
        </p:nvSpPr>
        <p:spPr>
          <a:xfrm>
            <a:off x="6866147" y="2417044"/>
            <a:ext cx="1523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service </a:t>
            </a: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github.com</a:t>
            </a:r>
            <a:r>
              <a:rPr lang="en-US" sz="2000" dirty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0580F8-67BB-D849-AF01-6BB349446D0A}"/>
              </a:ext>
            </a:extLst>
          </p:cNvPr>
          <p:cNvSpPr txBox="1"/>
          <p:nvPr/>
        </p:nvSpPr>
        <p:spPr>
          <a:xfrm>
            <a:off x="3522899" y="2543083"/>
            <a:ext cx="1208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browser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CE4ACB9-796B-B044-95D4-42B5B72AE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051" y="3875496"/>
            <a:ext cx="962818" cy="8761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228627-1F8B-9740-82FD-83A8BF0BA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21" y="3866791"/>
            <a:ext cx="307954" cy="7539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50DCF7-ABD0-F340-958D-EF11DEF57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5745" y="3755620"/>
            <a:ext cx="785166" cy="8922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FDDEB7E-76D9-2141-BCC1-C1D0F7D3A386}"/>
              </a:ext>
            </a:extLst>
          </p:cNvPr>
          <p:cNvSpPr txBox="1"/>
          <p:nvPr/>
        </p:nvSpPr>
        <p:spPr>
          <a:xfrm>
            <a:off x="7181612" y="4645038"/>
            <a:ext cx="1131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service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41A990-FC81-0746-9399-04895F59F5F4}"/>
              </a:ext>
            </a:extLst>
          </p:cNvPr>
          <p:cNvSpPr txBox="1"/>
          <p:nvPr/>
        </p:nvSpPr>
        <p:spPr>
          <a:xfrm>
            <a:off x="3481262" y="4679713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browser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478A2E-4030-0840-BB9F-28AE56A85E24}"/>
              </a:ext>
            </a:extLst>
          </p:cNvPr>
          <p:cNvCxnSpPr>
            <a:cxnSpLocks/>
          </p:cNvCxnSpPr>
          <p:nvPr/>
        </p:nvCxnSpPr>
        <p:spPr>
          <a:xfrm flipV="1">
            <a:off x="0" y="3232476"/>
            <a:ext cx="9144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3ACE748-FA66-FD46-88A9-406DAC1AACA0}"/>
              </a:ext>
            </a:extLst>
          </p:cNvPr>
          <p:cNvGrpSpPr/>
          <p:nvPr/>
        </p:nvGrpSpPr>
        <p:grpSpPr>
          <a:xfrm>
            <a:off x="4582218" y="1491428"/>
            <a:ext cx="2432041" cy="461665"/>
            <a:chOff x="4582218" y="1549303"/>
            <a:chExt cx="2432041" cy="46166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D0FE2D0-09DF-FD40-8881-5FF0E8C4D0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82218" y="1934739"/>
              <a:ext cx="24320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1A08F0-3E25-4E44-A03A-33F51AAED634}"/>
                </a:ext>
              </a:extLst>
            </p:cNvPr>
            <p:cNvSpPr txBox="1"/>
            <p:nvPr/>
          </p:nvSpPr>
          <p:spPr>
            <a:xfrm>
              <a:off x="4870093" y="1549303"/>
              <a:ext cx="18489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ID,  challenge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34DBE85-B61E-804B-A511-A085FDD2AC6F}"/>
              </a:ext>
            </a:extLst>
          </p:cNvPr>
          <p:cNvGrpSpPr/>
          <p:nvPr/>
        </p:nvGrpSpPr>
        <p:grpSpPr>
          <a:xfrm>
            <a:off x="923922" y="1505875"/>
            <a:ext cx="2695481" cy="461665"/>
            <a:chOff x="923922" y="1563750"/>
            <a:chExt cx="2695481" cy="46166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E6172FE-5A8F-1040-998B-319E7BD8A3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922" y="1950010"/>
              <a:ext cx="26954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FECE16-DB0C-2E40-BB4C-9C1EA5F7A91A}"/>
                </a:ext>
              </a:extLst>
            </p:cNvPr>
            <p:cNvSpPr txBox="1"/>
            <p:nvPr/>
          </p:nvSpPr>
          <p:spPr>
            <a:xfrm>
              <a:off x="1299698" y="1563750"/>
              <a:ext cx="18489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ID,  challenge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5E7AE14-DC0A-BB44-8821-9A478330EE68}"/>
              </a:ext>
            </a:extLst>
          </p:cNvPr>
          <p:cNvGrpSpPr/>
          <p:nvPr/>
        </p:nvGrpSpPr>
        <p:grpSpPr>
          <a:xfrm>
            <a:off x="986130" y="2083190"/>
            <a:ext cx="2629528" cy="369332"/>
            <a:chOff x="986130" y="2141065"/>
            <a:chExt cx="2629528" cy="3693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7245E87-DDE1-4448-8917-863571C64C1D}"/>
                </a:ext>
              </a:extLst>
            </p:cNvPr>
            <p:cNvCxnSpPr>
              <a:cxnSpLocks/>
            </p:cNvCxnSpPr>
            <p:nvPr/>
          </p:nvCxnSpPr>
          <p:spPr>
            <a:xfrm>
              <a:off x="996449" y="2195004"/>
              <a:ext cx="25998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C501492-9DD2-8D4A-B407-BB1E8C008040}"/>
                </a:ext>
              </a:extLst>
            </p:cNvPr>
            <p:cNvSpPr txBox="1"/>
            <p:nvPr/>
          </p:nvSpPr>
          <p:spPr>
            <a:xfrm>
              <a:off x="986130" y="2141065"/>
              <a:ext cx="2629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pk</a:t>
              </a:r>
              <a:r>
                <a:rPr lang="en-US" baseline="-25000" dirty="0" err="1">
                  <a:latin typeface="+mn-lt"/>
                </a:rPr>
                <a:t>ID</a:t>
              </a:r>
              <a:r>
                <a:rPr lang="en-US" dirty="0">
                  <a:latin typeface="+mn-lt"/>
                </a:rPr>
                <a:t>,  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ID</a:t>
              </a:r>
              <a:r>
                <a:rPr lang="en-US" dirty="0">
                  <a:latin typeface="+mn-lt"/>
                </a:rPr>
                <a:t>,  handle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AF767F3-D7CC-FC46-A98C-8089AA20D8DF}"/>
              </a:ext>
            </a:extLst>
          </p:cNvPr>
          <p:cNvGrpSpPr/>
          <p:nvPr/>
        </p:nvGrpSpPr>
        <p:grpSpPr>
          <a:xfrm>
            <a:off x="4572000" y="2100520"/>
            <a:ext cx="2561206" cy="461665"/>
            <a:chOff x="4572000" y="2158395"/>
            <a:chExt cx="2561206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82DA995-27F4-D342-8335-9A938E2B3496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225546"/>
              <a:ext cx="24649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CF85338-5A0F-B64D-BE6B-F078471308BE}"/>
                </a:ext>
              </a:extLst>
            </p:cNvPr>
            <p:cNvSpPr txBox="1"/>
            <p:nvPr/>
          </p:nvSpPr>
          <p:spPr>
            <a:xfrm>
              <a:off x="4649853" y="2158395"/>
              <a:ext cx="24833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pk</a:t>
              </a:r>
              <a:r>
                <a:rPr lang="en-US" baseline="-25000" dirty="0" err="1">
                  <a:latin typeface="+mn-lt"/>
                </a:rPr>
                <a:t>ID</a:t>
              </a:r>
              <a:r>
                <a:rPr lang="en-US" dirty="0">
                  <a:latin typeface="+mn-lt"/>
                </a:rPr>
                <a:t>,  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ID</a:t>
              </a:r>
              <a:r>
                <a:rPr lang="en-US" dirty="0">
                  <a:latin typeface="+mn-lt"/>
                </a:rPr>
                <a:t>,  handle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06F39DB-8506-D747-9154-CB15BB63E358}"/>
              </a:ext>
            </a:extLst>
          </p:cNvPr>
          <p:cNvGrpSpPr/>
          <p:nvPr/>
        </p:nvGrpSpPr>
        <p:grpSpPr>
          <a:xfrm>
            <a:off x="4467828" y="3706446"/>
            <a:ext cx="2858748" cy="389344"/>
            <a:chOff x="4467828" y="3706446"/>
            <a:chExt cx="2858748" cy="389344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CFE624D-BBC1-E242-BB8E-F3A8BE527E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7828" y="4095790"/>
              <a:ext cx="28587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C0FAB18-0B96-D040-A749-B9D9AB10051B}"/>
                </a:ext>
              </a:extLst>
            </p:cNvPr>
            <p:cNvSpPr txBox="1"/>
            <p:nvPr/>
          </p:nvSpPr>
          <p:spPr>
            <a:xfrm>
              <a:off x="4733844" y="3706446"/>
              <a:ext cx="1791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ID,  </a:t>
              </a:r>
              <a:r>
                <a:rPr lang="en-US" dirty="0" err="1">
                  <a:latin typeface="+mn-lt"/>
                </a:rPr>
                <a:t>chal</a:t>
              </a:r>
              <a:r>
                <a:rPr lang="en-US" dirty="0">
                  <a:latin typeface="+mn-lt"/>
                </a:rPr>
                <a:t>.,  handle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E05BD64-2FEC-9C44-90A9-0F851C20DBE3}"/>
              </a:ext>
            </a:extLst>
          </p:cNvPr>
          <p:cNvGrpSpPr/>
          <p:nvPr/>
        </p:nvGrpSpPr>
        <p:grpSpPr>
          <a:xfrm>
            <a:off x="967375" y="3726327"/>
            <a:ext cx="2628678" cy="384734"/>
            <a:chOff x="967375" y="3726327"/>
            <a:chExt cx="2628678" cy="38473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B17A1AB-F893-DD4E-98F6-93C2CCF53B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375" y="4111061"/>
              <a:ext cx="26286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E37C697-9493-D847-87D3-B512C97D8411}"/>
                </a:ext>
              </a:extLst>
            </p:cNvPr>
            <p:cNvSpPr txBox="1"/>
            <p:nvPr/>
          </p:nvSpPr>
          <p:spPr>
            <a:xfrm>
              <a:off x="1170069" y="3726327"/>
              <a:ext cx="1791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ID,  </a:t>
              </a:r>
              <a:r>
                <a:rPr lang="en-US" dirty="0" err="1">
                  <a:latin typeface="+mn-lt"/>
                </a:rPr>
                <a:t>chal</a:t>
              </a:r>
              <a:r>
                <a:rPr lang="en-US" dirty="0">
                  <a:latin typeface="+mn-lt"/>
                </a:rPr>
                <a:t>.,  handle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D00D02-7343-F64A-866C-1F13649B0F10}"/>
              </a:ext>
            </a:extLst>
          </p:cNvPr>
          <p:cNvGrpSpPr/>
          <p:nvPr/>
        </p:nvGrpSpPr>
        <p:grpSpPr>
          <a:xfrm>
            <a:off x="967375" y="4367630"/>
            <a:ext cx="2605528" cy="461665"/>
            <a:chOff x="967375" y="4367630"/>
            <a:chExt cx="2605528" cy="461665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0A26C15-07E6-5B4E-A072-4064CAE5C148}"/>
                </a:ext>
              </a:extLst>
            </p:cNvPr>
            <p:cNvCxnSpPr>
              <a:cxnSpLocks/>
            </p:cNvCxnSpPr>
            <p:nvPr/>
          </p:nvCxnSpPr>
          <p:spPr>
            <a:xfrm>
              <a:off x="967375" y="4390781"/>
              <a:ext cx="260552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2F1F55C-C7A6-3045-B7DD-13E808EBEED2}"/>
                </a:ext>
              </a:extLst>
            </p:cNvPr>
            <p:cNvSpPr txBox="1"/>
            <p:nvPr/>
          </p:nvSpPr>
          <p:spPr>
            <a:xfrm>
              <a:off x="1273768" y="4367630"/>
              <a:ext cx="1874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ID</a:t>
              </a:r>
              <a:r>
                <a:rPr lang="en-US" dirty="0">
                  <a:latin typeface="+mn-lt"/>
                </a:rPr>
                <a:t>,  </a:t>
              </a:r>
              <a:r>
                <a:rPr lang="en-US" dirty="0" err="1">
                  <a:latin typeface="+mn-lt"/>
                </a:rPr>
                <a:t>ctr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827B8CD-4773-7842-B5C5-EE411B9B7026}"/>
              </a:ext>
            </a:extLst>
          </p:cNvPr>
          <p:cNvGrpSpPr/>
          <p:nvPr/>
        </p:nvGrpSpPr>
        <p:grpSpPr>
          <a:xfrm>
            <a:off x="4467828" y="4329543"/>
            <a:ext cx="2944823" cy="461665"/>
            <a:chOff x="4467828" y="4329543"/>
            <a:chExt cx="2944823" cy="46166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BD21205-D267-8C4A-B070-4FBB9DE9717F}"/>
                </a:ext>
              </a:extLst>
            </p:cNvPr>
            <p:cNvCxnSpPr>
              <a:cxnSpLocks/>
            </p:cNvCxnSpPr>
            <p:nvPr/>
          </p:nvCxnSpPr>
          <p:spPr>
            <a:xfrm>
              <a:off x="4467828" y="4367630"/>
              <a:ext cx="29448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B5C7ADD-BB07-7F43-BB7A-263E7D5625CE}"/>
                </a:ext>
              </a:extLst>
            </p:cNvPr>
            <p:cNvSpPr txBox="1"/>
            <p:nvPr/>
          </p:nvSpPr>
          <p:spPr>
            <a:xfrm>
              <a:off x="5113299" y="4329543"/>
              <a:ext cx="19527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ID</a:t>
              </a:r>
              <a:r>
                <a:rPr lang="en-US" dirty="0">
                  <a:latin typeface="+mn-lt"/>
                </a:rPr>
                <a:t>,  </a:t>
              </a:r>
              <a:r>
                <a:rPr lang="en-US" dirty="0" err="1">
                  <a:latin typeface="+mn-lt"/>
                </a:rPr>
                <a:t>ctr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9130FC0-223D-DF43-8529-0E355DE91EB4}"/>
              </a:ext>
            </a:extLst>
          </p:cNvPr>
          <p:cNvSpPr txBox="1"/>
          <p:nvPr/>
        </p:nvSpPr>
        <p:spPr>
          <a:xfrm>
            <a:off x="7955152" y="1648327"/>
            <a:ext cx="1093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ID</a:t>
            </a:r>
            <a:r>
              <a:rPr lang="en-US" sz="2000" dirty="0">
                <a:latin typeface="+mn-lt"/>
              </a:rPr>
              <a:t>,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 handle)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EA17E5-A262-3B45-A497-07BD125899A3}"/>
              </a:ext>
            </a:extLst>
          </p:cNvPr>
          <p:cNvSpPr txBox="1"/>
          <p:nvPr/>
        </p:nvSpPr>
        <p:spPr>
          <a:xfrm>
            <a:off x="108022" y="1764418"/>
            <a:ext cx="44435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sk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201EFB-0A5F-AF46-A073-6CF3FBA9D342}"/>
              </a:ext>
            </a:extLst>
          </p:cNvPr>
          <p:cNvSpPr txBox="1"/>
          <p:nvPr/>
        </p:nvSpPr>
        <p:spPr>
          <a:xfrm>
            <a:off x="155769" y="3947171"/>
            <a:ext cx="44435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sk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92E84C-588E-6147-8C1D-10F15364FA09}"/>
              </a:ext>
            </a:extLst>
          </p:cNvPr>
          <p:cNvGrpSpPr/>
          <p:nvPr/>
        </p:nvGrpSpPr>
        <p:grpSpPr>
          <a:xfrm>
            <a:off x="108022" y="2244371"/>
            <a:ext cx="622286" cy="811726"/>
            <a:chOff x="108022" y="2302246"/>
            <a:chExt cx="622286" cy="81172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7310074-AC5E-C24F-B4EB-60E68AD805DA}"/>
                </a:ext>
              </a:extLst>
            </p:cNvPr>
            <p:cNvSpPr txBox="1"/>
            <p:nvPr/>
          </p:nvSpPr>
          <p:spPr>
            <a:xfrm>
              <a:off x="108022" y="2652307"/>
              <a:ext cx="622286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sk</a:t>
              </a:r>
              <a:r>
                <a:rPr lang="en-US" baseline="-25000" dirty="0" err="1">
                  <a:solidFill>
                    <a:schemeClr val="bg1"/>
                  </a:solidFill>
                  <a:latin typeface="+mn-lt"/>
                </a:rPr>
                <a:t>ID</a:t>
              </a:r>
              <a:endParaRPr lang="en-US" baseline="-250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A9B8767-592F-474E-BE01-B0BBB385B1F8}"/>
                </a:ext>
              </a:extLst>
            </p:cNvPr>
            <p:cNvCxnSpPr>
              <a:cxnSpLocks/>
            </p:cNvCxnSpPr>
            <p:nvPr/>
          </p:nvCxnSpPr>
          <p:spPr>
            <a:xfrm>
              <a:off x="330198" y="2302246"/>
              <a:ext cx="0" cy="317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8AB65EC-0101-DA48-AB0A-C24A26640F7D}"/>
              </a:ext>
            </a:extLst>
          </p:cNvPr>
          <p:cNvSpPr txBox="1"/>
          <p:nvPr/>
        </p:nvSpPr>
        <p:spPr>
          <a:xfrm>
            <a:off x="7984012" y="3702228"/>
            <a:ext cx="1106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verify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sig.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with </a:t>
            </a:r>
            <a:r>
              <a:rPr lang="en-US" sz="2000" dirty="0" err="1"/>
              <a:t>pk</a:t>
            </a:r>
            <a:r>
              <a:rPr lang="en-US" sz="2000" baseline="-25000" dirty="0" err="1">
                <a:latin typeface="+mn-lt"/>
              </a:rPr>
              <a:t>ID</a:t>
            </a:r>
            <a:endParaRPr lang="en-US" sz="20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32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66" grpId="0" animBg="1"/>
      <p:bldP spid="4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683C16C-A175-B749-AC74-D9AE78EF028E}"/>
              </a:ext>
            </a:extLst>
          </p:cNvPr>
          <p:cNvGrpSpPr/>
          <p:nvPr/>
        </p:nvGrpSpPr>
        <p:grpSpPr>
          <a:xfrm>
            <a:off x="146057" y="4329742"/>
            <a:ext cx="622286" cy="788867"/>
            <a:chOff x="146057" y="4329742"/>
            <a:chExt cx="622286" cy="78886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F00A5DA-83DA-7A41-9B2C-1D3C40571621}"/>
                </a:ext>
              </a:extLst>
            </p:cNvPr>
            <p:cNvSpPr txBox="1"/>
            <p:nvPr/>
          </p:nvSpPr>
          <p:spPr>
            <a:xfrm>
              <a:off x="146057" y="4656944"/>
              <a:ext cx="622286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sk</a:t>
              </a:r>
              <a:r>
                <a:rPr lang="en-US" baseline="-25000" dirty="0" err="1">
                  <a:solidFill>
                    <a:schemeClr val="bg1"/>
                  </a:solidFill>
                  <a:latin typeface="+mn-lt"/>
                </a:rPr>
                <a:t>ID</a:t>
              </a:r>
              <a:endParaRPr lang="en-US" baseline="-250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D6EA84B-2E1F-1746-B132-6470F6976332}"/>
                </a:ext>
              </a:extLst>
            </p:cNvPr>
            <p:cNvCxnSpPr>
              <a:cxnSpLocks/>
            </p:cNvCxnSpPr>
            <p:nvPr/>
          </p:nvCxnSpPr>
          <p:spPr>
            <a:xfrm>
              <a:off x="413149" y="4329742"/>
              <a:ext cx="0" cy="317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F6AE53-DDDD-C14E-B068-B8B17D98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U2F protocol:  two parts  (simplified)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74D75-D002-454D-8539-48DA3A47A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53" y="964399"/>
            <a:ext cx="8229600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Device registration: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2D42E0-9A20-5241-956B-C5C0DD4A221B}"/>
              </a:ext>
            </a:extLst>
          </p:cNvPr>
          <p:cNvSpPr txBox="1">
            <a:spLocks/>
          </p:cNvSpPr>
          <p:nvPr/>
        </p:nvSpPr>
        <p:spPr bwMode="auto">
          <a:xfrm>
            <a:off x="283578" y="3267986"/>
            <a:ext cx="8229600" cy="62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u="sng" dirty="0"/>
              <a:t>Authentication: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BB99F5-4688-884B-846C-62D337EB0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00" y="1656570"/>
            <a:ext cx="962818" cy="876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E9F16-2052-274D-AD19-8808B30F5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68" y="1656570"/>
            <a:ext cx="307954" cy="753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7BDA87-83F3-7245-A2BF-B0E8AB80B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782" y="1536694"/>
            <a:ext cx="785166" cy="892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551345-8B72-DA45-8A42-DF8C1126A8C8}"/>
              </a:ext>
            </a:extLst>
          </p:cNvPr>
          <p:cNvSpPr txBox="1"/>
          <p:nvPr/>
        </p:nvSpPr>
        <p:spPr>
          <a:xfrm>
            <a:off x="6866147" y="2417044"/>
            <a:ext cx="1523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service </a:t>
            </a: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github.com</a:t>
            </a:r>
            <a:r>
              <a:rPr lang="en-US" sz="2000" dirty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0580F8-67BB-D849-AF01-6BB349446D0A}"/>
              </a:ext>
            </a:extLst>
          </p:cNvPr>
          <p:cNvSpPr txBox="1"/>
          <p:nvPr/>
        </p:nvSpPr>
        <p:spPr>
          <a:xfrm>
            <a:off x="3522899" y="2543083"/>
            <a:ext cx="1208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browser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CE4ACB9-796B-B044-95D4-42B5B72AE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051" y="3875496"/>
            <a:ext cx="962818" cy="8761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228627-1F8B-9740-82FD-83A8BF0BA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21" y="3866791"/>
            <a:ext cx="307954" cy="7539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50DCF7-ABD0-F340-958D-EF11DEF57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5745" y="3755620"/>
            <a:ext cx="785166" cy="8922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FDDEB7E-76D9-2141-BCC1-C1D0F7D3A386}"/>
              </a:ext>
            </a:extLst>
          </p:cNvPr>
          <p:cNvSpPr txBox="1"/>
          <p:nvPr/>
        </p:nvSpPr>
        <p:spPr>
          <a:xfrm>
            <a:off x="7181612" y="4645038"/>
            <a:ext cx="1131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service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41A990-FC81-0746-9399-04895F59F5F4}"/>
              </a:ext>
            </a:extLst>
          </p:cNvPr>
          <p:cNvSpPr txBox="1"/>
          <p:nvPr/>
        </p:nvSpPr>
        <p:spPr>
          <a:xfrm>
            <a:off x="3481262" y="4679713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browser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478A2E-4030-0840-BB9F-28AE56A85E24}"/>
              </a:ext>
            </a:extLst>
          </p:cNvPr>
          <p:cNvCxnSpPr>
            <a:cxnSpLocks/>
          </p:cNvCxnSpPr>
          <p:nvPr/>
        </p:nvCxnSpPr>
        <p:spPr>
          <a:xfrm flipV="1">
            <a:off x="0" y="3232476"/>
            <a:ext cx="9144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3ACE748-FA66-FD46-88A9-406DAC1AACA0}"/>
              </a:ext>
            </a:extLst>
          </p:cNvPr>
          <p:cNvGrpSpPr/>
          <p:nvPr/>
        </p:nvGrpSpPr>
        <p:grpSpPr>
          <a:xfrm>
            <a:off x="4582218" y="1491428"/>
            <a:ext cx="2432041" cy="461665"/>
            <a:chOff x="4582218" y="1549303"/>
            <a:chExt cx="2432041" cy="46166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D0FE2D0-09DF-FD40-8881-5FF0E8C4D0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82218" y="1934739"/>
              <a:ext cx="24320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1A08F0-3E25-4E44-A03A-33F51AAED634}"/>
                </a:ext>
              </a:extLst>
            </p:cNvPr>
            <p:cNvSpPr txBox="1"/>
            <p:nvPr/>
          </p:nvSpPr>
          <p:spPr>
            <a:xfrm>
              <a:off x="4870093" y="1549303"/>
              <a:ext cx="18489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ID,  challenge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34DBE85-B61E-804B-A511-A085FDD2AC6F}"/>
              </a:ext>
            </a:extLst>
          </p:cNvPr>
          <p:cNvGrpSpPr/>
          <p:nvPr/>
        </p:nvGrpSpPr>
        <p:grpSpPr>
          <a:xfrm>
            <a:off x="923922" y="1505875"/>
            <a:ext cx="2695481" cy="461665"/>
            <a:chOff x="923922" y="1563750"/>
            <a:chExt cx="2695481" cy="46166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E6172FE-5A8F-1040-998B-319E7BD8A3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922" y="1950010"/>
              <a:ext cx="26954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FECE16-DB0C-2E40-BB4C-9C1EA5F7A91A}"/>
                </a:ext>
              </a:extLst>
            </p:cNvPr>
            <p:cNvSpPr txBox="1"/>
            <p:nvPr/>
          </p:nvSpPr>
          <p:spPr>
            <a:xfrm>
              <a:off x="1299698" y="1563750"/>
              <a:ext cx="18489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ID,  challenge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5E7AE14-DC0A-BB44-8821-9A478330EE68}"/>
              </a:ext>
            </a:extLst>
          </p:cNvPr>
          <p:cNvGrpSpPr/>
          <p:nvPr/>
        </p:nvGrpSpPr>
        <p:grpSpPr>
          <a:xfrm>
            <a:off x="986130" y="2083190"/>
            <a:ext cx="2629528" cy="461665"/>
            <a:chOff x="986130" y="2141065"/>
            <a:chExt cx="2629528" cy="46166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7245E87-DDE1-4448-8917-863571C64C1D}"/>
                </a:ext>
              </a:extLst>
            </p:cNvPr>
            <p:cNvCxnSpPr>
              <a:cxnSpLocks/>
            </p:cNvCxnSpPr>
            <p:nvPr/>
          </p:nvCxnSpPr>
          <p:spPr>
            <a:xfrm>
              <a:off x="996449" y="2195004"/>
              <a:ext cx="25998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C501492-9DD2-8D4A-B407-BB1E8C008040}"/>
                </a:ext>
              </a:extLst>
            </p:cNvPr>
            <p:cNvSpPr txBox="1"/>
            <p:nvPr/>
          </p:nvSpPr>
          <p:spPr>
            <a:xfrm>
              <a:off x="986130" y="2141065"/>
              <a:ext cx="2629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pk</a:t>
              </a:r>
              <a:r>
                <a:rPr lang="en-US" baseline="-25000" dirty="0" err="1">
                  <a:latin typeface="+mn-lt"/>
                </a:rPr>
                <a:t>ID</a:t>
              </a:r>
              <a:r>
                <a:rPr lang="en-US" dirty="0">
                  <a:latin typeface="+mn-lt"/>
                </a:rPr>
                <a:t>,  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ID</a:t>
              </a:r>
              <a:r>
                <a:rPr lang="en-US" dirty="0">
                  <a:latin typeface="+mn-lt"/>
                </a:rPr>
                <a:t>,  handle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AF767F3-D7CC-FC46-A98C-8089AA20D8DF}"/>
              </a:ext>
            </a:extLst>
          </p:cNvPr>
          <p:cNvGrpSpPr/>
          <p:nvPr/>
        </p:nvGrpSpPr>
        <p:grpSpPr>
          <a:xfrm>
            <a:off x="4572000" y="2100520"/>
            <a:ext cx="2561206" cy="461665"/>
            <a:chOff x="4572000" y="2158395"/>
            <a:chExt cx="2561206" cy="46166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82DA995-27F4-D342-8335-9A938E2B3496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225546"/>
              <a:ext cx="24649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CF85338-5A0F-B64D-BE6B-F078471308BE}"/>
                </a:ext>
              </a:extLst>
            </p:cNvPr>
            <p:cNvSpPr txBox="1"/>
            <p:nvPr/>
          </p:nvSpPr>
          <p:spPr>
            <a:xfrm>
              <a:off x="4649853" y="2158395"/>
              <a:ext cx="24833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pk</a:t>
              </a:r>
              <a:r>
                <a:rPr lang="en-US" baseline="-25000" dirty="0" err="1">
                  <a:latin typeface="+mn-lt"/>
                </a:rPr>
                <a:t>ID</a:t>
              </a:r>
              <a:r>
                <a:rPr lang="en-US" dirty="0">
                  <a:latin typeface="+mn-lt"/>
                </a:rPr>
                <a:t>,  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ID</a:t>
              </a:r>
              <a:r>
                <a:rPr lang="en-US" dirty="0">
                  <a:latin typeface="+mn-lt"/>
                </a:rPr>
                <a:t>,  handle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06F39DB-8506-D747-9154-CB15BB63E358}"/>
              </a:ext>
            </a:extLst>
          </p:cNvPr>
          <p:cNvGrpSpPr/>
          <p:nvPr/>
        </p:nvGrpSpPr>
        <p:grpSpPr>
          <a:xfrm>
            <a:off x="4467828" y="3706446"/>
            <a:ext cx="2858748" cy="461665"/>
            <a:chOff x="4467828" y="3706446"/>
            <a:chExt cx="2858748" cy="461665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CFE624D-BBC1-E242-BB8E-F3A8BE527E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7828" y="4095790"/>
              <a:ext cx="28587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C0FAB18-0B96-D040-A749-B9D9AB10051B}"/>
                </a:ext>
              </a:extLst>
            </p:cNvPr>
            <p:cNvSpPr txBox="1"/>
            <p:nvPr/>
          </p:nvSpPr>
          <p:spPr>
            <a:xfrm>
              <a:off x="4733844" y="3706446"/>
              <a:ext cx="23869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ID,  </a:t>
              </a:r>
              <a:r>
                <a:rPr lang="en-US" dirty="0" err="1">
                  <a:latin typeface="+mn-lt"/>
                </a:rPr>
                <a:t>chall</a:t>
              </a:r>
              <a:r>
                <a:rPr lang="en-US" dirty="0">
                  <a:latin typeface="+mn-lt"/>
                </a:rPr>
                <a:t>.,  handle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E05BD64-2FEC-9C44-90A9-0F851C20DBE3}"/>
              </a:ext>
            </a:extLst>
          </p:cNvPr>
          <p:cNvGrpSpPr/>
          <p:nvPr/>
        </p:nvGrpSpPr>
        <p:grpSpPr>
          <a:xfrm>
            <a:off x="967375" y="3726327"/>
            <a:ext cx="2628678" cy="461665"/>
            <a:chOff x="967375" y="3726327"/>
            <a:chExt cx="2628678" cy="461665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B17A1AB-F893-DD4E-98F6-93C2CCF53B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375" y="4111061"/>
              <a:ext cx="26286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E37C697-9493-D847-87D3-B512C97D8411}"/>
                </a:ext>
              </a:extLst>
            </p:cNvPr>
            <p:cNvSpPr txBox="1"/>
            <p:nvPr/>
          </p:nvSpPr>
          <p:spPr>
            <a:xfrm>
              <a:off x="1170069" y="3726327"/>
              <a:ext cx="23869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ID,  </a:t>
              </a:r>
              <a:r>
                <a:rPr lang="en-US" dirty="0" err="1">
                  <a:latin typeface="+mn-lt"/>
                </a:rPr>
                <a:t>chall</a:t>
              </a:r>
              <a:r>
                <a:rPr lang="en-US" dirty="0">
                  <a:latin typeface="+mn-lt"/>
                </a:rPr>
                <a:t>.,  handle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D00D02-7343-F64A-866C-1F13649B0F10}"/>
              </a:ext>
            </a:extLst>
          </p:cNvPr>
          <p:cNvGrpSpPr/>
          <p:nvPr/>
        </p:nvGrpSpPr>
        <p:grpSpPr>
          <a:xfrm>
            <a:off x="967375" y="4367630"/>
            <a:ext cx="2605528" cy="461665"/>
            <a:chOff x="967375" y="4367630"/>
            <a:chExt cx="2605528" cy="461665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0A26C15-07E6-5B4E-A072-4064CAE5C148}"/>
                </a:ext>
              </a:extLst>
            </p:cNvPr>
            <p:cNvCxnSpPr>
              <a:cxnSpLocks/>
            </p:cNvCxnSpPr>
            <p:nvPr/>
          </p:nvCxnSpPr>
          <p:spPr>
            <a:xfrm>
              <a:off x="967375" y="4390781"/>
              <a:ext cx="260552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2F1F55C-C7A6-3045-B7DD-13E808EBEED2}"/>
                </a:ext>
              </a:extLst>
            </p:cNvPr>
            <p:cNvSpPr txBox="1"/>
            <p:nvPr/>
          </p:nvSpPr>
          <p:spPr>
            <a:xfrm>
              <a:off x="1273768" y="4367630"/>
              <a:ext cx="1874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ID</a:t>
              </a:r>
              <a:r>
                <a:rPr lang="en-US" dirty="0">
                  <a:latin typeface="+mn-lt"/>
                </a:rPr>
                <a:t>,  </a:t>
              </a:r>
              <a:r>
                <a:rPr lang="en-US" dirty="0" err="1">
                  <a:latin typeface="+mn-lt"/>
                </a:rPr>
                <a:t>ctr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827B8CD-4773-7842-B5C5-EE411B9B7026}"/>
              </a:ext>
            </a:extLst>
          </p:cNvPr>
          <p:cNvGrpSpPr/>
          <p:nvPr/>
        </p:nvGrpSpPr>
        <p:grpSpPr>
          <a:xfrm>
            <a:off x="4467828" y="4329543"/>
            <a:ext cx="2944823" cy="461665"/>
            <a:chOff x="4467828" y="4329543"/>
            <a:chExt cx="2944823" cy="46166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BD21205-D267-8C4A-B070-4FBB9DE9717F}"/>
                </a:ext>
              </a:extLst>
            </p:cNvPr>
            <p:cNvCxnSpPr>
              <a:cxnSpLocks/>
            </p:cNvCxnSpPr>
            <p:nvPr/>
          </p:nvCxnSpPr>
          <p:spPr>
            <a:xfrm>
              <a:off x="4467828" y="4367630"/>
              <a:ext cx="29448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B5C7ADD-BB07-7F43-BB7A-263E7D5625CE}"/>
                </a:ext>
              </a:extLst>
            </p:cNvPr>
            <p:cNvSpPr txBox="1"/>
            <p:nvPr/>
          </p:nvSpPr>
          <p:spPr>
            <a:xfrm>
              <a:off x="5113299" y="4329543"/>
              <a:ext cx="19527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ID</a:t>
              </a:r>
              <a:r>
                <a:rPr lang="en-US" dirty="0">
                  <a:latin typeface="+mn-lt"/>
                </a:rPr>
                <a:t>,  </a:t>
              </a:r>
              <a:r>
                <a:rPr lang="en-US" dirty="0" err="1">
                  <a:latin typeface="+mn-lt"/>
                </a:rPr>
                <a:t>ctr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9130FC0-223D-DF43-8529-0E355DE91EB4}"/>
              </a:ext>
            </a:extLst>
          </p:cNvPr>
          <p:cNvSpPr txBox="1"/>
          <p:nvPr/>
        </p:nvSpPr>
        <p:spPr>
          <a:xfrm>
            <a:off x="7955152" y="1648327"/>
            <a:ext cx="1093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ID</a:t>
            </a:r>
            <a:r>
              <a:rPr lang="en-US" sz="2000" dirty="0">
                <a:latin typeface="+mn-lt"/>
              </a:rPr>
              <a:t>,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 handle)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EA17E5-A262-3B45-A497-07BD125899A3}"/>
              </a:ext>
            </a:extLst>
          </p:cNvPr>
          <p:cNvSpPr txBox="1"/>
          <p:nvPr/>
        </p:nvSpPr>
        <p:spPr>
          <a:xfrm>
            <a:off x="108022" y="1764418"/>
            <a:ext cx="44435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sk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201EFB-0A5F-AF46-A073-6CF3FBA9D342}"/>
              </a:ext>
            </a:extLst>
          </p:cNvPr>
          <p:cNvSpPr txBox="1"/>
          <p:nvPr/>
        </p:nvSpPr>
        <p:spPr>
          <a:xfrm>
            <a:off x="155769" y="3947171"/>
            <a:ext cx="44435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sk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92E84C-588E-6147-8C1D-10F15364FA09}"/>
              </a:ext>
            </a:extLst>
          </p:cNvPr>
          <p:cNvGrpSpPr/>
          <p:nvPr/>
        </p:nvGrpSpPr>
        <p:grpSpPr>
          <a:xfrm>
            <a:off x="108022" y="2244371"/>
            <a:ext cx="622286" cy="811726"/>
            <a:chOff x="108022" y="2302246"/>
            <a:chExt cx="622286" cy="81172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7310074-AC5E-C24F-B4EB-60E68AD805DA}"/>
                </a:ext>
              </a:extLst>
            </p:cNvPr>
            <p:cNvSpPr txBox="1"/>
            <p:nvPr/>
          </p:nvSpPr>
          <p:spPr>
            <a:xfrm>
              <a:off x="108022" y="2652307"/>
              <a:ext cx="622286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sk</a:t>
              </a:r>
              <a:r>
                <a:rPr lang="en-US" baseline="-25000" dirty="0" err="1">
                  <a:solidFill>
                    <a:schemeClr val="bg1"/>
                  </a:solidFill>
                  <a:latin typeface="+mn-lt"/>
                </a:rPr>
                <a:t>ID</a:t>
              </a:r>
              <a:endParaRPr lang="en-US" baseline="-250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A9B8767-592F-474E-BE01-B0BBB385B1F8}"/>
                </a:ext>
              </a:extLst>
            </p:cNvPr>
            <p:cNvCxnSpPr>
              <a:cxnSpLocks/>
            </p:cNvCxnSpPr>
            <p:nvPr/>
          </p:nvCxnSpPr>
          <p:spPr>
            <a:xfrm>
              <a:off x="330198" y="2302246"/>
              <a:ext cx="0" cy="317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8AB65EC-0101-DA48-AB0A-C24A26640F7D}"/>
              </a:ext>
            </a:extLst>
          </p:cNvPr>
          <p:cNvSpPr txBox="1"/>
          <p:nvPr/>
        </p:nvSpPr>
        <p:spPr>
          <a:xfrm>
            <a:off x="7976798" y="3702228"/>
            <a:ext cx="1120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verify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sig.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with PK</a:t>
            </a:r>
            <a:r>
              <a:rPr lang="en-US" sz="2000" baseline="-25000" dirty="0">
                <a:latin typeface="+mn-lt"/>
              </a:rPr>
              <a:t>ID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647CBBA6-3758-904A-98FB-BFC7098B925C}"/>
              </a:ext>
            </a:extLst>
          </p:cNvPr>
          <p:cNvSpPr/>
          <p:nvPr/>
        </p:nvSpPr>
        <p:spPr>
          <a:xfrm>
            <a:off x="2488557" y="3004747"/>
            <a:ext cx="4548370" cy="1404065"/>
          </a:xfrm>
          <a:prstGeom prst="wedgeRoundRectCallout">
            <a:avLst>
              <a:gd name="adj1" fmla="val 7708"/>
              <a:gd name="adj2" fmla="val -7846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Unlinkable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pk</a:t>
            </a:r>
            <a:r>
              <a:rPr lang="en-US" baseline="-25000" dirty="0" err="1">
                <a:solidFill>
                  <a:schemeClr val="tx1"/>
                </a:solidFill>
              </a:rPr>
              <a:t>ID</a:t>
            </a:r>
            <a:r>
              <a:rPr lang="en-US" baseline="-25000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per site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prevents user tracking across sites</a:t>
            </a:r>
          </a:p>
        </p:txBody>
      </p:sp>
    </p:spTree>
    <p:extLst>
      <p:ext uri="{BB962C8B-B14F-4D97-AF65-F5344CB8AC3E}">
        <p14:creationId xmlns:p14="http://schemas.microsoft.com/office/powerpoint/2010/main" val="2987754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19150"/>
            <a:ext cx="8458200" cy="4114800"/>
          </a:xfrm>
        </p:spPr>
        <p:txBody>
          <a:bodyPr>
            <a:normAutofit lnSpcReduction="10000"/>
          </a:bodyPr>
          <a:lstStyle/>
          <a:p>
            <a:pPr marL="1651000" lvl="1" indent="-1593850">
              <a:buNone/>
            </a:pPr>
            <a:r>
              <a:rPr lang="en-US" dirty="0"/>
              <a:t>ID protocols:   useful in settings where adversary cannot interact 	with </a:t>
            </a:r>
            <a:r>
              <a:rPr lang="en-US" dirty="0" err="1"/>
              <a:t>prover</a:t>
            </a:r>
            <a:r>
              <a:rPr lang="en-US" dirty="0"/>
              <a:t> during impersonation attempt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-344488">
              <a:buNone/>
            </a:pPr>
            <a:r>
              <a:rPr lang="en-US" dirty="0"/>
              <a:t>Three security models:</a:t>
            </a:r>
          </a:p>
          <a:p>
            <a:pPr>
              <a:spcBef>
                <a:spcPts val="1800"/>
              </a:spcBef>
            </a:pPr>
            <a:r>
              <a:rPr lang="en-US" b="1" dirty="0"/>
              <a:t>Direct</a:t>
            </a:r>
            <a:r>
              <a:rPr lang="en-US" dirty="0"/>
              <a:t>:    passwords   (properly salted and hashed)</a:t>
            </a:r>
          </a:p>
          <a:p>
            <a:pPr>
              <a:spcBef>
                <a:spcPts val="1800"/>
              </a:spcBef>
            </a:pPr>
            <a:r>
              <a:rPr lang="en-US" b="1" dirty="0"/>
              <a:t>Eavesdropping attacks</a:t>
            </a:r>
            <a:r>
              <a:rPr lang="en-US" dirty="0"/>
              <a:t>:   One time passwords</a:t>
            </a:r>
          </a:p>
          <a:p>
            <a:pPr lvl="1">
              <a:spcBef>
                <a:spcPts val="600"/>
              </a:spcBef>
            </a:pPr>
            <a:r>
              <a:rPr lang="en-US" sz="2200" dirty="0" err="1"/>
              <a:t>SecurID</a:t>
            </a:r>
            <a:r>
              <a:rPr lang="en-US" sz="2200" dirty="0"/>
              <a:t>:   secret </a:t>
            </a:r>
            <a:r>
              <a:rPr lang="en-US" sz="2200" dirty="0" err="1"/>
              <a:t>vk</a:t>
            </a:r>
            <a:r>
              <a:rPr lang="en-US" sz="2200" dirty="0"/>
              <a:t>,   unbounded logins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S/Key:    public </a:t>
            </a:r>
            <a:r>
              <a:rPr lang="en-US" sz="2200" dirty="0" err="1"/>
              <a:t>vk</a:t>
            </a:r>
            <a:r>
              <a:rPr lang="en-US" sz="2200" dirty="0"/>
              <a:t>,   bounded logins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b="1" dirty="0"/>
              <a:t>Active attacks</a:t>
            </a:r>
            <a:r>
              <a:rPr lang="en-US" dirty="0"/>
              <a:t>:   challenge-response</a:t>
            </a:r>
          </a:p>
        </p:txBody>
      </p:sp>
    </p:spTree>
    <p:extLst>
      <p:ext uri="{BB962C8B-B14F-4D97-AF65-F5344CB8AC3E}">
        <p14:creationId xmlns:p14="http://schemas.microsoft.com/office/powerpoint/2010/main" val="2159365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 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 protocols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535772"/>
            <a:ext cx="49530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50AD3A-23B4-C140-AE24-08127E5DEC2D}"/>
              </a:ext>
            </a:extLst>
          </p:cNvPr>
          <p:cNvSpPr txBox="1"/>
          <p:nvPr/>
        </p:nvSpPr>
        <p:spPr>
          <a:xfrm>
            <a:off x="609600" y="177284"/>
            <a:ext cx="584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3:  Done with crypto primitives, moving on to protocols.</a:t>
            </a:r>
          </a:p>
        </p:txBody>
      </p:sp>
    </p:spTree>
    <p:extLst>
      <p:ext uri="{BB962C8B-B14F-4D97-AF65-F5344CB8AC3E}">
        <p14:creationId xmlns:p14="http://schemas.microsoft.com/office/powerpoint/2010/main" val="232345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1257300"/>
            <a:ext cx="989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Alg.  G</a:t>
            </a:r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 bwMode="auto">
          <a:xfrm>
            <a:off x="1066800" y="2286000"/>
            <a:ext cx="15240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User  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prover</a:t>
            </a:r>
            <a:r>
              <a:rPr lang="en-US" dirty="0">
                <a:latin typeface="+mn-lt"/>
              </a:rPr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486400" y="2286000"/>
            <a:ext cx="1600200" cy="1371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Server V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n-lt"/>
              </a:rPr>
              <a:t>(verifier)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209800" y="1428750"/>
            <a:ext cx="3429000" cy="800100"/>
            <a:chOff x="3048000" y="2133600"/>
            <a:chExt cx="3429000" cy="106680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rot="10800000" flipV="1">
              <a:off x="3048000" y="2438400"/>
              <a:ext cx="1295400" cy="76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5181600" y="2438400"/>
              <a:ext cx="1295400" cy="76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3276600" y="2133600"/>
              <a:ext cx="500257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7030A0"/>
                  </a:solidFill>
                  <a:latin typeface="+mn-lt"/>
                </a:rPr>
                <a:t>sk</a:t>
              </a:r>
              <a:endParaRPr lang="en-US" sz="2800" b="1" dirty="0">
                <a:solidFill>
                  <a:srgbClr val="7030A0"/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1200" y="2133600"/>
              <a:ext cx="526907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7030A0"/>
                  </a:solidFill>
                  <a:latin typeface="+mn-lt"/>
                </a:rPr>
                <a:t>vk</a:t>
              </a:r>
              <a:endParaRPr lang="en-US" sz="2800" b="1" dirty="0">
                <a:solidFill>
                  <a:srgbClr val="7030A0"/>
                </a:solidFill>
                <a:latin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90800" y="2571750"/>
            <a:ext cx="2895600" cy="572691"/>
            <a:chOff x="3429000" y="3657600"/>
            <a:chExt cx="2895600" cy="763588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3429000" y="3657600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rot="10800000" flipV="1">
              <a:off x="3505200" y="4037012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3429000" y="4419600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>
            <a:off x="5715000" y="3657603"/>
            <a:ext cx="1040369" cy="804565"/>
            <a:chOff x="6553200" y="5105400"/>
            <a:chExt cx="1040369" cy="1072752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rot="5400000">
              <a:off x="6858794" y="533320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6553200" y="5562599"/>
              <a:ext cx="104036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yes/no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33400" y="4171950"/>
            <a:ext cx="2311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no key exchange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0800" y="895350"/>
            <a:ext cx="2362199" cy="8309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n-lt"/>
              </a:rPr>
              <a:t>vk</a:t>
            </a:r>
            <a:r>
              <a:rPr lang="en-US" sz="2400" dirty="0">
                <a:latin typeface="+mn-lt"/>
              </a:rPr>
              <a:t> either public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or secret</a:t>
            </a:r>
          </a:p>
        </p:txBody>
      </p:sp>
      <p:pic>
        <p:nvPicPr>
          <p:cNvPr id="1026" name="Picture 2" descr="C:\Users\dabo\AppData\Local\Microsoft\Windows\Temporary Internet Files\Content.IE5\HEB3KRDO\MCj0432593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28950"/>
            <a:ext cx="685800" cy="514350"/>
          </a:xfrm>
          <a:prstGeom prst="rect">
            <a:avLst/>
          </a:prstGeom>
          <a:noFill/>
        </p:spPr>
      </p:pic>
      <p:sp>
        <p:nvSpPr>
          <p:cNvPr id="1028" name="Lock"/>
          <p:cNvSpPr>
            <a:spLocks noChangeAspect="1" noEditPoints="1" noChangeArrowheads="1"/>
          </p:cNvSpPr>
          <p:nvPr/>
        </p:nvSpPr>
        <p:spPr bwMode="auto">
          <a:xfrm>
            <a:off x="6019800" y="3028950"/>
            <a:ext cx="516302" cy="48577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6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physical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Physical locks:      </a:t>
            </a:r>
            <a:r>
              <a:rPr lang="en-US" sz="2000" dirty="0"/>
              <a:t>(friend-or-foe)</a:t>
            </a:r>
            <a:endParaRPr lang="en-US" dirty="0"/>
          </a:p>
          <a:p>
            <a:pPr lvl="2"/>
            <a:r>
              <a:rPr lang="en-US" dirty="0"/>
              <a:t>Wireless car entry system</a:t>
            </a:r>
          </a:p>
          <a:p>
            <a:pPr lvl="2"/>
            <a:r>
              <a:rPr lang="en-US" dirty="0"/>
              <a:t>Opening an office door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Login at a bank ATM or a desktop computer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352550"/>
            <a:ext cx="8382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3105150"/>
            <a:ext cx="927777" cy="119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8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Login to a remote web site after a key-exchange </a:t>
            </a:r>
            <a:br>
              <a:rPr lang="en-US" dirty="0"/>
            </a:br>
            <a:r>
              <a:rPr lang="en-US" dirty="0"/>
              <a:t>with one-sided authentication (e.g. HTTPS)</a:t>
            </a:r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3048000"/>
            <a:ext cx="1295400" cy="13144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>
                <a:latin typeface="+mn-lt"/>
              </a:rPr>
              <a:t>Prover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162800" y="3048000"/>
            <a:ext cx="1295400" cy="13144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Verifier</a:t>
            </a:r>
          </a:p>
        </p:txBody>
      </p:sp>
      <p:grpSp>
        <p:nvGrpSpPr>
          <p:cNvPr id="6" name="Group 11"/>
          <p:cNvGrpSpPr/>
          <p:nvPr/>
        </p:nvGrpSpPr>
        <p:grpSpPr>
          <a:xfrm>
            <a:off x="1752600" y="3110029"/>
            <a:ext cx="5410200" cy="400110"/>
            <a:chOff x="1752600" y="4197504"/>
            <a:chExt cx="5410200" cy="533479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1752600" y="4343400"/>
              <a:ext cx="5410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H="1">
              <a:off x="1752600" y="4646612"/>
              <a:ext cx="5410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048000" y="4197504"/>
              <a:ext cx="3282219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one-sided auth.</a:t>
              </a:r>
              <a:r>
                <a:rPr lang="en-US" sz="2000" dirty="0">
                  <a:latin typeface="+mn-lt"/>
                </a:rPr>
                <a:t> key exchange</a:t>
              </a:r>
            </a:p>
          </p:txBody>
        </p:sp>
      </p:grpSp>
      <p:grpSp>
        <p:nvGrpSpPr>
          <p:cNvPr id="10" name="Group 14"/>
          <p:cNvGrpSpPr/>
          <p:nvPr/>
        </p:nvGrpSpPr>
        <p:grpSpPr>
          <a:xfrm>
            <a:off x="762000" y="3444703"/>
            <a:ext cx="7342446" cy="372681"/>
            <a:chOff x="762000" y="4643735"/>
            <a:chExt cx="7342446" cy="496907"/>
          </a:xfrm>
        </p:grpSpPr>
        <p:sp>
          <p:nvSpPr>
            <p:cNvPr id="11" name="TextBox 10"/>
            <p:cNvSpPr txBox="1"/>
            <p:nvPr/>
          </p:nvSpPr>
          <p:spPr>
            <a:xfrm>
              <a:off x="762000" y="4648200"/>
              <a:ext cx="289600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14846" y="4643735"/>
              <a:ext cx="289600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5801" y="2647950"/>
            <a:ext cx="444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sk</a:t>
            </a:r>
            <a:endParaRPr lang="en-US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9558" y="2647950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vk</a:t>
            </a:r>
            <a:endParaRPr lang="en-US" sz="2400" dirty="0"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0" y="3676650"/>
            <a:ext cx="5867400" cy="514350"/>
            <a:chOff x="1524000" y="4953000"/>
            <a:chExt cx="5867400" cy="68580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1524000" y="4953000"/>
              <a:ext cx="5867400" cy="685800"/>
            </a:xfrm>
            <a:prstGeom prst="roundRect">
              <a:avLst/>
            </a:prstGeom>
            <a:solidFill>
              <a:srgbClr val="FF8F8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752600" y="5041433"/>
              <a:ext cx="5410200" cy="533479"/>
              <a:chOff x="1752600" y="4229843"/>
              <a:chExt cx="5410200" cy="533479"/>
            </a:xfrm>
          </p:grpSpPr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1752600" y="4343400"/>
                <a:ext cx="54102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flipH="1">
                <a:off x="1752600" y="4646612"/>
                <a:ext cx="54102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3810000" y="4229843"/>
                <a:ext cx="1348221" cy="533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ID protocol</a:t>
                </a:r>
              </a:p>
            </p:txBody>
          </p:sp>
        </p:grpSp>
      </p:grpSp>
      <p:sp>
        <p:nvSpPr>
          <p:cNvPr id="21" name="Cloud Callout 20"/>
          <p:cNvSpPr/>
          <p:nvPr/>
        </p:nvSpPr>
        <p:spPr bwMode="auto">
          <a:xfrm>
            <a:off x="7772400" y="4133850"/>
            <a:ext cx="1371600" cy="514350"/>
          </a:xfrm>
          <a:prstGeom prst="cloudCallout">
            <a:avLst>
              <a:gd name="adj1" fmla="val -46944"/>
              <a:gd name="adj2" fmla="val -775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Alice</a:t>
            </a:r>
          </a:p>
        </p:txBody>
      </p:sp>
      <p:sp>
        <p:nvSpPr>
          <p:cNvPr id="23" name="Cloud Callout 22"/>
          <p:cNvSpPr/>
          <p:nvPr/>
        </p:nvSpPr>
        <p:spPr bwMode="auto">
          <a:xfrm>
            <a:off x="1295400" y="2266950"/>
            <a:ext cx="2209800" cy="514350"/>
          </a:xfrm>
          <a:prstGeom prst="cloudCallout">
            <a:avLst>
              <a:gd name="adj1" fmla="val -44408"/>
              <a:gd name="adj2" fmla="val 12546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/>
              <a:t>b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ank.com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Cloud Callout 23"/>
          <p:cNvSpPr/>
          <p:nvPr/>
        </p:nvSpPr>
        <p:spPr bwMode="auto">
          <a:xfrm>
            <a:off x="5867400" y="2190750"/>
            <a:ext cx="2209800" cy="514350"/>
          </a:xfrm>
          <a:prstGeom prst="cloudCallout">
            <a:avLst>
              <a:gd name="adj1" fmla="val 21720"/>
              <a:gd name="adj2" fmla="val 135608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???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90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457200" y="3048000"/>
            <a:ext cx="1295400" cy="13144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>
                <a:latin typeface="+mn-lt"/>
              </a:rPr>
              <a:t>Prover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162800" y="3048000"/>
            <a:ext cx="1295400" cy="13144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Verifier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71450"/>
            <a:ext cx="8229600" cy="857250"/>
          </a:xfrm>
        </p:spPr>
        <p:txBody>
          <a:bodyPr/>
          <a:lstStyle/>
          <a:p>
            <a:r>
              <a:rPr lang="en-US" dirty="0"/>
              <a:t>ID Protocols: how not to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19150"/>
            <a:ext cx="8077200" cy="15430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ID </a:t>
            </a:r>
            <a:r>
              <a:rPr lang="en-US" sz="2600" dirty="0"/>
              <a:t>protocol</a:t>
            </a:r>
            <a:r>
              <a:rPr lang="en-US" dirty="0"/>
              <a:t> do not establish a secure session </a:t>
            </a:r>
            <a:br>
              <a:rPr lang="en-US" dirty="0"/>
            </a:br>
            <a:r>
              <a:rPr lang="en-US" dirty="0"/>
              <a:t>between Alice and Bob  !!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Not even when combined with anonymous key exch.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Vulnerable to man in to the middle attacks</a:t>
            </a:r>
          </a:p>
          <a:p>
            <a:endParaRPr lang="en-US" i="1" dirty="0"/>
          </a:p>
        </p:txBody>
      </p:sp>
      <p:grpSp>
        <p:nvGrpSpPr>
          <p:cNvPr id="8" name="Group 11"/>
          <p:cNvGrpSpPr/>
          <p:nvPr/>
        </p:nvGrpSpPr>
        <p:grpSpPr>
          <a:xfrm>
            <a:off x="1752600" y="3110029"/>
            <a:ext cx="5410200" cy="400110"/>
            <a:chOff x="1752600" y="4197504"/>
            <a:chExt cx="5410200" cy="533479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1752600" y="4343400"/>
              <a:ext cx="5410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1752600" y="4646612"/>
              <a:ext cx="5410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352800" y="4197504"/>
              <a:ext cx="224114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anon. key exchange</a:t>
              </a: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762000" y="3444703"/>
            <a:ext cx="7342446" cy="372681"/>
            <a:chOff x="762000" y="4643735"/>
            <a:chExt cx="7342446" cy="496907"/>
          </a:xfrm>
        </p:grpSpPr>
        <p:sp>
          <p:nvSpPr>
            <p:cNvPr id="13" name="TextBox 12"/>
            <p:cNvSpPr txBox="1"/>
            <p:nvPr/>
          </p:nvSpPr>
          <p:spPr>
            <a:xfrm>
              <a:off x="762000" y="4648200"/>
              <a:ext cx="289600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14846" y="4643735"/>
              <a:ext cx="289600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5801" y="2647950"/>
            <a:ext cx="444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sk</a:t>
            </a:r>
            <a:endParaRPr lang="en-US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9558" y="2647950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vk</a:t>
            </a:r>
            <a:endParaRPr lang="en-US" sz="2400" dirty="0"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0" y="3676650"/>
            <a:ext cx="5867400" cy="514350"/>
            <a:chOff x="1524000" y="4953000"/>
            <a:chExt cx="5867400" cy="6858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1524000" y="4953000"/>
              <a:ext cx="5867400" cy="685800"/>
            </a:xfrm>
            <a:prstGeom prst="roundRect">
              <a:avLst/>
            </a:prstGeom>
            <a:solidFill>
              <a:srgbClr val="FF8F8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5" name="Group 17"/>
            <p:cNvGrpSpPr/>
            <p:nvPr/>
          </p:nvGrpSpPr>
          <p:grpSpPr>
            <a:xfrm>
              <a:off x="1752600" y="5041433"/>
              <a:ext cx="5410200" cy="533479"/>
              <a:chOff x="1752600" y="4229843"/>
              <a:chExt cx="5410200" cy="533479"/>
            </a:xfrm>
          </p:grpSpPr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1752600" y="4343400"/>
                <a:ext cx="54102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 flipH="1">
                <a:off x="1752600" y="4646612"/>
                <a:ext cx="54102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" name="TextBox 20"/>
              <p:cNvSpPr txBox="1"/>
              <p:nvPr/>
            </p:nvSpPr>
            <p:spPr>
              <a:xfrm>
                <a:off x="3810000" y="4229843"/>
                <a:ext cx="1348221" cy="533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ID protocol</a:t>
                </a:r>
              </a:p>
            </p:txBody>
          </p:sp>
        </p:grpSp>
      </p:grpSp>
      <p:sp>
        <p:nvSpPr>
          <p:cNvPr id="24" name="Cloud Callout 23"/>
          <p:cNvSpPr/>
          <p:nvPr/>
        </p:nvSpPr>
        <p:spPr bwMode="auto">
          <a:xfrm>
            <a:off x="7772400" y="4133850"/>
            <a:ext cx="1371600" cy="514350"/>
          </a:xfrm>
          <a:prstGeom prst="cloudCallout">
            <a:avLst>
              <a:gd name="adj1" fmla="val -46944"/>
              <a:gd name="adj2" fmla="val -775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Alice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3429000" y="4419600"/>
            <a:ext cx="2286000" cy="51435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Insecure!</a:t>
            </a:r>
          </a:p>
        </p:txBody>
      </p:sp>
      <p:sp>
        <p:nvSpPr>
          <p:cNvPr id="25" name="Cloud Callout 24"/>
          <p:cNvSpPr/>
          <p:nvPr/>
        </p:nvSpPr>
        <p:spPr bwMode="auto">
          <a:xfrm>
            <a:off x="1295400" y="2266950"/>
            <a:ext cx="1295400" cy="514350"/>
          </a:xfrm>
          <a:prstGeom prst="cloudCallout">
            <a:avLst>
              <a:gd name="adj1" fmla="val -44408"/>
              <a:gd name="adj2" fmla="val 12546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???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6" name="Cloud Callout 25"/>
          <p:cNvSpPr/>
          <p:nvPr/>
        </p:nvSpPr>
        <p:spPr bwMode="auto">
          <a:xfrm>
            <a:off x="6781800" y="2190750"/>
            <a:ext cx="1295400" cy="514350"/>
          </a:xfrm>
          <a:prstGeom prst="cloudCallout">
            <a:avLst>
              <a:gd name="adj1" fmla="val 21720"/>
              <a:gd name="adj2" fmla="val 135608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???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67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5" grpId="0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87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10714</TotalTime>
  <Words>2906</Words>
  <Application>Microsoft Macintosh PowerPoint</Application>
  <PresentationFormat>On-screen Show (16:9)</PresentationFormat>
  <Paragraphs>505</Paragraphs>
  <Slides>43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Roboto</vt:lpstr>
      <vt:lpstr>Symbol</vt:lpstr>
      <vt:lpstr>Times</vt:lpstr>
      <vt:lpstr>1_Lecture</vt:lpstr>
      <vt:lpstr>2_Office Theme</vt:lpstr>
      <vt:lpstr>3_Office Theme</vt:lpstr>
      <vt:lpstr>CS255:  identification protocols</vt:lpstr>
      <vt:lpstr>Quick recap</vt:lpstr>
      <vt:lpstr>Certificate wrong issuance:  the problem</vt:lpstr>
      <vt:lpstr>A defense:  cert transparency  (CT)</vt:lpstr>
      <vt:lpstr>Overview</vt:lpstr>
      <vt:lpstr>The Setup</vt:lpstr>
      <vt:lpstr>Applications: physical world</vt:lpstr>
      <vt:lpstr>Applications:  Internet</vt:lpstr>
      <vt:lpstr>ID Protocols: how not to use</vt:lpstr>
      <vt:lpstr>ID Protocols:   how not to use</vt:lpstr>
      <vt:lpstr>ID Protocols:    Security Models</vt:lpstr>
      <vt:lpstr>Direct attacks</vt:lpstr>
      <vt:lpstr>Basic Password Protocol  (incorrect version)</vt:lpstr>
      <vt:lpstr>Basic Password Protocol  (incorrect version)</vt:lpstr>
      <vt:lpstr>Basic Password Protocol:  version 1</vt:lpstr>
      <vt:lpstr>Problem:  Weak Password Choice</vt:lpstr>
      <vt:lpstr>PowerPoint Presentation</vt:lpstr>
      <vt:lpstr>Offline Dictionary Attacks</vt:lpstr>
      <vt:lpstr>Batch Offline Dictionary Attacks</vt:lpstr>
      <vt:lpstr>Preventing Batch Dictionary Attacks</vt:lpstr>
      <vt:lpstr>How to hash a password?</vt:lpstr>
      <vt:lpstr>How to hash?</vt:lpstr>
      <vt:lpstr>How to hash:  a better approach</vt:lpstr>
      <vt:lpstr>Security against   eavesdropping attacks  (one-time password systems)  </vt:lpstr>
      <vt:lpstr>Eavesdropping Security Model</vt:lpstr>
      <vt:lpstr>One-time passwords  (secret vk,   stateful)</vt:lpstr>
      <vt:lpstr>The SecurID system   (secret vk,   stateful)</vt:lpstr>
      <vt:lpstr>TOTP:  Google authenticator</vt:lpstr>
      <vt:lpstr>Server compromise exposes secrets </vt:lpstr>
      <vt:lpstr>The S/Key system    (public vk,  stateful)</vt:lpstr>
      <vt:lpstr>The S/Key system    (public vk,  stateful)</vt:lpstr>
      <vt:lpstr>SecurID  vs.  S/Key</vt:lpstr>
      <vt:lpstr>Security against          active attacks  (challenge-response protocols)</vt:lpstr>
      <vt:lpstr>Active Attacks</vt:lpstr>
      <vt:lpstr>MAC-based Challenge Response  (secret vk)</vt:lpstr>
      <vt:lpstr>MAC-based Challenge Response </vt:lpstr>
      <vt:lpstr>Sig-based Challenge Response   (public vk)</vt:lpstr>
      <vt:lpstr>Signature-based Challenge Response in the real world</vt:lpstr>
      <vt:lpstr>The Universal Second Factor (U2F) Standard</vt:lpstr>
      <vt:lpstr>The U2F protocol:  two parts  (simplified)</vt:lpstr>
      <vt:lpstr>The U2F protocol:  two parts  (simplified)</vt:lpstr>
      <vt:lpstr>Summary</vt:lpstr>
      <vt:lpstr>THE 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798</cp:revision>
  <cp:lastPrinted>2012-02-04T02:16:27Z</cp:lastPrinted>
  <dcterms:created xsi:type="dcterms:W3CDTF">2010-11-06T18:36:35Z</dcterms:created>
  <dcterms:modified xsi:type="dcterms:W3CDTF">2024-03-05T00:23:16Z</dcterms:modified>
</cp:coreProperties>
</file>