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513" r:id="rId3"/>
    <p:sldId id="294" r:id="rId4"/>
    <p:sldId id="448" r:id="rId5"/>
    <p:sldId id="488" r:id="rId6"/>
    <p:sldId id="503" r:id="rId7"/>
    <p:sldId id="502" r:id="rId8"/>
    <p:sldId id="504" r:id="rId9"/>
    <p:sldId id="457" r:id="rId10"/>
    <p:sldId id="494" r:id="rId11"/>
    <p:sldId id="512" r:id="rId12"/>
    <p:sldId id="505" r:id="rId13"/>
    <p:sldId id="507" r:id="rId14"/>
    <p:sldId id="293" r:id="rId15"/>
    <p:sldId id="257" r:id="rId16"/>
    <p:sldId id="273" r:id="rId17"/>
    <p:sldId id="274" r:id="rId18"/>
    <p:sldId id="281" r:id="rId19"/>
    <p:sldId id="258" r:id="rId20"/>
    <p:sldId id="292" r:id="rId21"/>
    <p:sldId id="259" r:id="rId22"/>
    <p:sldId id="260" r:id="rId23"/>
    <p:sldId id="275" r:id="rId24"/>
    <p:sldId id="514" r:id="rId25"/>
    <p:sldId id="286" r:id="rId26"/>
    <p:sldId id="287" r:id="rId27"/>
    <p:sldId id="277" r:id="rId28"/>
    <p:sldId id="262" r:id="rId29"/>
    <p:sldId id="271" r:id="rId30"/>
    <p:sldId id="279" r:id="rId31"/>
    <p:sldId id="263" r:id="rId32"/>
    <p:sldId id="264" r:id="rId33"/>
    <p:sldId id="280" r:id="rId34"/>
    <p:sldId id="288" r:id="rId35"/>
    <p:sldId id="270" r:id="rId36"/>
    <p:sldId id="282" r:id="rId37"/>
    <p:sldId id="267" r:id="rId38"/>
    <p:sldId id="272" r:id="rId39"/>
    <p:sldId id="283" r:id="rId40"/>
    <p:sldId id="289" r:id="rId41"/>
    <p:sldId id="269" r:id="rId42"/>
    <p:sldId id="511" r:id="rId43"/>
    <p:sldId id="268" r:id="rId44"/>
    <p:sldId id="290" r:id="rId45"/>
    <p:sldId id="284" r:id="rId46"/>
    <p:sldId id="291" r:id="rId47"/>
    <p:sldId id="278" r:id="rId48"/>
    <p:sldId id="506" r:id="rId49"/>
    <p:sldId id="473" r:id="rId50"/>
    <p:sldId id="475" r:id="rId51"/>
    <p:sldId id="481" r:id="rId52"/>
    <p:sldId id="482" r:id="rId53"/>
    <p:sldId id="508" r:id="rId54"/>
    <p:sldId id="483" r:id="rId55"/>
    <p:sldId id="474" r:id="rId56"/>
    <p:sldId id="509" r:id="rId57"/>
    <p:sldId id="510" r:id="rId5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cap" id="{F7788EDA-0301-2B4B-8000-C6AE7D6AD40E}">
          <p14:sldIdLst>
            <p14:sldId id="256"/>
            <p14:sldId id="513"/>
            <p14:sldId id="294"/>
            <p14:sldId id="448"/>
            <p14:sldId id="488"/>
            <p14:sldId id="503"/>
            <p14:sldId id="502"/>
            <p14:sldId id="504"/>
            <p14:sldId id="457"/>
            <p14:sldId id="494"/>
            <p14:sldId id="512"/>
            <p14:sldId id="505"/>
            <p14:sldId id="507"/>
          </p14:sldIdLst>
        </p14:section>
        <p14:section name="PRPs and PRFs" id="{8FF397D6-D0F4-0748-BB9F-415EA7AEF1B0}">
          <p14:sldIdLst>
            <p14:sldId id="293"/>
            <p14:sldId id="257"/>
            <p14:sldId id="273"/>
            <p14:sldId id="274"/>
            <p14:sldId id="281"/>
            <p14:sldId id="258"/>
            <p14:sldId id="292"/>
            <p14:sldId id="259"/>
            <p14:sldId id="260"/>
            <p14:sldId id="275"/>
            <p14:sldId id="514"/>
            <p14:sldId id="286"/>
            <p14:sldId id="287"/>
            <p14:sldId id="277"/>
            <p14:sldId id="262"/>
            <p14:sldId id="271"/>
            <p14:sldId id="279"/>
            <p14:sldId id="263"/>
            <p14:sldId id="264"/>
            <p14:sldId id="280"/>
            <p14:sldId id="288"/>
            <p14:sldId id="270"/>
            <p14:sldId id="282"/>
            <p14:sldId id="267"/>
            <p14:sldId id="272"/>
            <p14:sldId id="283"/>
            <p14:sldId id="289"/>
            <p14:sldId id="269"/>
            <p14:sldId id="511"/>
            <p14:sldId id="268"/>
            <p14:sldId id="290"/>
            <p14:sldId id="284"/>
            <p14:sldId id="291"/>
            <p14:sldId id="278"/>
          </p14:sldIdLst>
        </p14:section>
        <p14:section name="Attacks" id="{463897EC-0F67-7C4E-90B1-CBA1BB30A7CE}">
          <p14:sldIdLst>
            <p14:sldId id="506"/>
            <p14:sldId id="473"/>
            <p14:sldId id="475"/>
            <p14:sldId id="481"/>
            <p14:sldId id="482"/>
            <p14:sldId id="508"/>
            <p14:sldId id="483"/>
            <p14:sldId id="474"/>
            <p14:sldId id="509"/>
            <p14:sldId id="5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FFFFCC"/>
    <a:srgbClr val="FFCCCC"/>
    <a:srgbClr val="FFCC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0"/>
    <p:restoredTop sz="94775"/>
  </p:normalViewPr>
  <p:slideViewPr>
    <p:cSldViewPr>
      <p:cViewPr varScale="1">
        <p:scale>
          <a:sx n="109" d="100"/>
          <a:sy n="109" d="100"/>
        </p:scale>
        <p:origin x="6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DEADE4-9430-487C-94A0-E37CCDC05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06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S-box is easily computable with</a:t>
            </a:r>
            <a:r>
              <a:rPr lang="en-US" baseline="0" dirty="0"/>
              <a:t> little code.     All three steps can be combined and accelerated with pre-computed tables.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8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D792B-1668-69AB-1EDC-160FE3D93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28DCD-4492-F022-C6F2-697BBC0F9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80F6E-6F7E-534D-692D-AE9098939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D71C-B13B-A959-01A5-C2E50B4A1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5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87C8B-8E2C-44B4-AC4F-F0B4F07F0E92}" type="slidenum">
              <a:rPr lang="en-US"/>
              <a:pPr/>
              <a:t>29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holds for any predicate  P  where   Pr[P(x)=0] is bounded away from 0 and 1.</a:t>
            </a:r>
          </a:p>
        </p:txBody>
      </p:sp>
    </p:spTree>
    <p:extLst>
      <p:ext uri="{BB962C8B-B14F-4D97-AF65-F5344CB8AC3E}">
        <p14:creationId xmlns:p14="http://schemas.microsoft.com/office/powerpoint/2010/main" val="67386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File encryption:   random nonce,  no state from file to file</a:t>
            </a:r>
          </a:p>
          <a:p>
            <a:r>
              <a:rPr lang="en-US"/>
              <a:t>SSL</a:t>
            </a:r>
            <a:r>
              <a:rPr lang="en-US" baseline="0"/>
              <a:t> </a:t>
            </a:r>
            <a:r>
              <a:rPr lang="en-US" baseline="0" err="1"/>
              <a:t>encrytpion</a:t>
            </a:r>
            <a:r>
              <a:rPr lang="en-US" baseline="0"/>
              <a:t> (in order delivery):  counter is fine, no need to send nonce to peer.</a:t>
            </a:r>
          </a:p>
          <a:p>
            <a:r>
              <a:rPr lang="en-US" baseline="0"/>
              <a:t>IP sec (out of order delivery):  counter is fine, but need to include nonce in every packet.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ADE4-9430-487C-94A0-E37CCDC058E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Solution:   </a:t>
            </a:r>
            <a:r>
              <a:rPr lang="en-US" err="1"/>
              <a:t>ciphertext</a:t>
            </a:r>
            <a:r>
              <a:rPr lang="en-US" baseline="0"/>
              <a:t> stealing, but not discussed here. </a:t>
            </a:r>
          </a:p>
          <a:p>
            <a:r>
              <a:rPr lang="en-US" baseline="0"/>
              <a:t>Later:   when removing pad must verify its structure, otherwise Poodle attack.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5035A-FCE8-4453-9ACB-43D8443AE300}" type="slidenum">
              <a:rPr lang="en-US"/>
              <a:pPr/>
              <a:t>47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 S-boxes were random,</a:t>
            </a:r>
            <a:r>
              <a:rPr lang="en-US" baseline="0" dirty="0"/>
              <a:t>    then  </a:t>
            </a:r>
            <a:r>
              <a:rPr lang="en-US" dirty="0" err="1"/>
              <a:t>ε</a:t>
            </a:r>
            <a:r>
              <a:rPr lang="en-US" dirty="0"/>
              <a:t> = 1/2</a:t>
            </a:r>
            <a:r>
              <a:rPr lang="en-US" baseline="30000" dirty="0"/>
              <a:t>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0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482FB-9918-4829-AC1C-4ACECAA4F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6C0C31-0189-4982-ACBD-80AF1BC5D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B85944-ABE9-4A78-9CE7-3B30D8786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813C84-D9B1-4E2F-9CCD-B9EE8F4BD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83A4EC-29C4-4B62-8035-09F5801A4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9D9E05-6C0E-4874-BA53-B0A9ACB50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ACB53B-4C99-403F-B8D2-2F2BF00A9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E61AD-0CB4-438D-8A8F-A0D45297E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2FBC33-5D7F-4BE6-AA63-8CCC7C45A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234FD5-19E1-49A0-92B2-0793D0731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8646BB-F12F-4D23-AA76-3DC18CE6B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B65AA8C-52AB-40C8-B84D-65D1D671E3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1D12-1B2C-471C-9E7D-E504B6FE14D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08287"/>
            <a:ext cx="7772400" cy="1241425"/>
          </a:xfrm>
        </p:spPr>
        <p:txBody>
          <a:bodyPr/>
          <a:lstStyle/>
          <a:p>
            <a:r>
              <a:rPr lang="en-US" dirty="0"/>
              <a:t>PRPs and PRFs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57200"/>
            <a:ext cx="6400800" cy="685800"/>
          </a:xfrm>
        </p:spPr>
        <p:txBody>
          <a:bodyPr/>
          <a:lstStyle/>
          <a:p>
            <a:r>
              <a:rPr lang="en-US" sz="3600" u="sng" dirty="0"/>
              <a:t>CS255</a:t>
            </a:r>
            <a:r>
              <a:rPr lang="en-US" sz="3600" dirty="0"/>
              <a:t>:       </a:t>
            </a:r>
            <a:r>
              <a:rPr lang="en-US" sz="3200" dirty="0"/>
              <a:t>Winter 2025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784475" y="6384925"/>
            <a:ext cx="387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Dan Boneh,   Stanford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B21419-AF1C-307A-B2A6-4E5E7BBEB391}"/>
              </a:ext>
            </a:extLst>
          </p:cNvPr>
          <p:cNvSpPr/>
          <p:nvPr/>
        </p:nvSpPr>
        <p:spPr bwMode="auto">
          <a:xfrm>
            <a:off x="228600" y="5334000"/>
            <a:ext cx="8610600" cy="1295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AES-NI:   AES hardware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AES instructions (Intel, AMD, ARM, …)</a:t>
            </a:r>
          </a:p>
          <a:p>
            <a:pPr>
              <a:spcBef>
                <a:spcPts val="1176"/>
              </a:spcBef>
            </a:pPr>
            <a:r>
              <a:rPr lang="en-US" b="1" dirty="0" err="1"/>
              <a:t>aesenc</a:t>
            </a:r>
            <a:r>
              <a:rPr lang="en-US" b="1" dirty="0"/>
              <a:t>,  </a:t>
            </a:r>
            <a:r>
              <a:rPr lang="en-US" b="1" dirty="0" err="1"/>
              <a:t>aesenclast</a:t>
            </a:r>
            <a:r>
              <a:rPr lang="en-US" dirty="0"/>
              <a:t>:    do one round of AES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128-bit registers:  xmm1=state,   xmm2=round key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</a:t>
            </a:r>
            <a:r>
              <a:rPr lang="en-US" b="1" dirty="0" err="1">
                <a:solidFill>
                  <a:srgbClr val="0000FF"/>
                </a:solidFill>
              </a:rPr>
              <a:t>aesenc</a:t>
            </a:r>
            <a:r>
              <a:rPr lang="en-US" b="1" dirty="0">
                <a:solidFill>
                  <a:srgbClr val="0000FF"/>
                </a:solidFill>
              </a:rPr>
              <a:t>  xmm1, xmm2   </a:t>
            </a:r>
            <a:r>
              <a:rPr lang="en-US" dirty="0"/>
              <a:t>;   puts result in xmm1  </a:t>
            </a:r>
          </a:p>
          <a:p>
            <a:pPr>
              <a:spcBef>
                <a:spcPts val="1776"/>
              </a:spcBef>
            </a:pPr>
            <a:r>
              <a:rPr lang="en-US" b="1" dirty="0" err="1"/>
              <a:t>aesdec</a:t>
            </a:r>
            <a:r>
              <a:rPr lang="en-US" b="1" dirty="0"/>
              <a:t>,  </a:t>
            </a:r>
            <a:r>
              <a:rPr lang="en-US" b="1" dirty="0" err="1"/>
              <a:t>aesdeclast</a:t>
            </a:r>
            <a:r>
              <a:rPr lang="en-US" b="1" dirty="0"/>
              <a:t>:</a:t>
            </a:r>
            <a:r>
              <a:rPr lang="en-US" dirty="0"/>
              <a:t>   one round of AES</a:t>
            </a:r>
            <a:r>
              <a:rPr lang="en-US" baseline="30000" dirty="0"/>
              <a:t>-1</a:t>
            </a:r>
          </a:p>
          <a:p>
            <a:pPr>
              <a:spcBef>
                <a:spcPts val="1776"/>
              </a:spcBef>
            </a:pPr>
            <a:r>
              <a:rPr lang="en-US" b="1" dirty="0" err="1"/>
              <a:t>aeskeygenassist</a:t>
            </a:r>
            <a:r>
              <a:rPr lang="en-US" dirty="0"/>
              <a:t>:    performs AES key expansion</a:t>
            </a:r>
          </a:p>
          <a:p>
            <a:pPr marL="0" indent="0">
              <a:spcBef>
                <a:spcPts val="1776"/>
              </a:spcBef>
              <a:buNone/>
            </a:pP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Claim 1</a:t>
            </a:r>
            <a:r>
              <a:rPr lang="en-US" dirty="0"/>
              <a:t>:  20 x speed-up over OpenSSL on same hardware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Claim 2</a:t>
            </a:r>
            <a:r>
              <a:rPr lang="en-US" dirty="0"/>
              <a:t>:   constant  time execution</a:t>
            </a:r>
          </a:p>
        </p:txBody>
      </p:sp>
    </p:spTree>
    <p:extLst>
      <p:ext uri="{BB962C8B-B14F-4D97-AF65-F5344CB8AC3E}">
        <p14:creationId xmlns:p14="http://schemas.microsoft.com/office/powerpoint/2010/main" val="14996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AF5F6-6307-F97B-8DBC-EB4F6CB26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533F-6228-449D-62C3-1B3F4753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AES-NI:   Encrypting one block (AES256)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FA4D-1A81-19D0-592C-8E8A00E5A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step 0:  </a:t>
            </a:r>
            <a:r>
              <a:rPr lang="en-US" b="1" dirty="0" err="1"/>
              <a:t>aeskeygenassist</a:t>
            </a:r>
            <a:r>
              <a:rPr lang="en-US" dirty="0"/>
              <a:t>(256-bit key)  ⟶ </a:t>
            </a:r>
          </a:p>
          <a:p>
            <a:pPr marL="0" indent="0">
              <a:buNone/>
            </a:pPr>
            <a:r>
              <a:rPr lang="en-US" dirty="0"/>
              <a:t>		round keys in    xmm2, xmm3, …, xmm16</a:t>
            </a:r>
          </a:p>
          <a:p>
            <a:pPr marL="0" indent="0">
              <a:spcBef>
                <a:spcPts val="3576"/>
              </a:spcBef>
              <a:buNone/>
            </a:pPr>
            <a:r>
              <a:rPr lang="en-US" b="1" dirty="0"/>
              <a:t>step 1:  </a:t>
            </a:r>
            <a:r>
              <a:rPr lang="en-US" dirty="0"/>
              <a:t>load plaintext block into </a:t>
            </a:r>
            <a:r>
              <a:rPr lang="en-US" b="1" dirty="0"/>
              <a:t>xmm1</a:t>
            </a:r>
            <a:r>
              <a:rPr lang="en-US" dirty="0"/>
              <a:t>   </a:t>
            </a:r>
            <a:r>
              <a:rPr lang="en-US" sz="2000" dirty="0"/>
              <a:t>(128-bit block)</a:t>
            </a:r>
          </a:p>
          <a:p>
            <a:pPr marL="0" indent="0">
              <a:spcBef>
                <a:spcPts val="3576"/>
              </a:spcBef>
              <a:buNone/>
            </a:pPr>
            <a:r>
              <a:rPr lang="en-US" b="1" dirty="0"/>
              <a:t>step 2:</a:t>
            </a: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err="1">
                <a:solidFill>
                  <a:srgbClr val="0000FF"/>
                </a:solidFill>
              </a:rPr>
              <a:t>xor</a:t>
            </a:r>
            <a:r>
              <a:rPr lang="en-US" dirty="0">
                <a:solidFill>
                  <a:srgbClr val="0000FF"/>
                </a:solidFill>
              </a:rPr>
              <a:t> xmm1, </a:t>
            </a:r>
            <a:r>
              <a:rPr lang="en-US" b="1" dirty="0">
                <a:solidFill>
                  <a:srgbClr val="0000FF"/>
                </a:solidFill>
              </a:rPr>
              <a:t>xmm2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  <a:r>
              <a:rPr lang="en-US" b="1" dirty="0" err="1">
                <a:solidFill>
                  <a:srgbClr val="0000FF"/>
                </a:solidFill>
              </a:rPr>
              <a:t>aesenc</a:t>
            </a:r>
            <a:r>
              <a:rPr lang="en-US" dirty="0">
                <a:solidFill>
                  <a:srgbClr val="0000FF"/>
                </a:solidFill>
              </a:rPr>
              <a:t>  xmm1, </a:t>
            </a:r>
            <a:r>
              <a:rPr lang="en-US" b="1" dirty="0">
                <a:solidFill>
                  <a:srgbClr val="0000FF"/>
                </a:solidFill>
              </a:rPr>
              <a:t>xmm3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  <a:r>
              <a:rPr lang="en-US" b="1" dirty="0" err="1">
                <a:solidFill>
                  <a:srgbClr val="0000FF"/>
                </a:solidFill>
              </a:rPr>
              <a:t>aesenc</a:t>
            </a:r>
            <a:r>
              <a:rPr lang="en-US" dirty="0">
                <a:solidFill>
                  <a:srgbClr val="0000FF"/>
                </a:solidFill>
              </a:rPr>
              <a:t>  xmm1, </a:t>
            </a:r>
            <a:r>
              <a:rPr lang="en-US" b="1" dirty="0">
                <a:solidFill>
                  <a:srgbClr val="0000FF"/>
                </a:solidFill>
              </a:rPr>
              <a:t>xmm4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  <a:r>
              <a:rPr lang="en-US" b="1" dirty="0" err="1">
                <a:solidFill>
                  <a:srgbClr val="0000FF"/>
                </a:solidFill>
              </a:rPr>
              <a:t>aesenc</a:t>
            </a:r>
            <a:r>
              <a:rPr lang="en-US" dirty="0">
                <a:solidFill>
                  <a:srgbClr val="0000FF"/>
                </a:solidFill>
              </a:rPr>
              <a:t>  xmm1, </a:t>
            </a:r>
            <a:r>
              <a:rPr lang="en-US" b="1" dirty="0">
                <a:solidFill>
                  <a:srgbClr val="0000FF"/>
                </a:solidFill>
              </a:rPr>
              <a:t>xmm5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	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  <a:r>
              <a:rPr lang="en-US" b="1" dirty="0" err="1">
                <a:solidFill>
                  <a:srgbClr val="0000FF"/>
                </a:solidFill>
              </a:rPr>
              <a:t>aesenclast</a:t>
            </a:r>
            <a:r>
              <a:rPr lang="en-US" dirty="0">
                <a:solidFill>
                  <a:srgbClr val="0000FF"/>
                </a:solidFill>
              </a:rPr>
              <a:t>  xmm1, </a:t>
            </a:r>
            <a:r>
              <a:rPr lang="en-US" b="1" dirty="0">
                <a:solidFill>
                  <a:srgbClr val="0000FF"/>
                </a:solidFill>
              </a:rPr>
              <a:t>xmm16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47656A-8E04-F7AC-C39B-27A6F77F1290}"/>
              </a:ext>
            </a:extLst>
          </p:cNvPr>
          <p:cNvGrpSpPr/>
          <p:nvPr/>
        </p:nvGrpSpPr>
        <p:grpSpPr>
          <a:xfrm>
            <a:off x="6646950" y="3513563"/>
            <a:ext cx="2056970" cy="2895600"/>
            <a:chOff x="6646950" y="3513563"/>
            <a:chExt cx="2056970" cy="289560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EEEE19AC-03B4-A9FC-AB2F-F054A60B0695}"/>
                </a:ext>
              </a:extLst>
            </p:cNvPr>
            <p:cNvSpPr/>
            <p:nvPr/>
          </p:nvSpPr>
          <p:spPr bwMode="auto">
            <a:xfrm>
              <a:off x="6646950" y="3513563"/>
              <a:ext cx="381000" cy="28956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E9EEA9-F33F-AFD8-AA02-F7EC97886681}"/>
                </a:ext>
              </a:extLst>
            </p:cNvPr>
            <p:cNvSpPr txBox="1"/>
            <p:nvPr/>
          </p:nvSpPr>
          <p:spPr>
            <a:xfrm>
              <a:off x="7031667" y="4776697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 instructions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D956FA-B905-E6E8-EEED-EF52D98C2DDD}"/>
              </a:ext>
            </a:extLst>
          </p:cNvPr>
          <p:cNvCxnSpPr>
            <a:cxnSpLocks/>
          </p:cNvCxnSpPr>
          <p:nvPr/>
        </p:nvCxnSpPr>
        <p:spPr bwMode="auto">
          <a:xfrm>
            <a:off x="0" y="24384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34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04FD-B7DD-AD40-826E-55068500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AES-NI:   parallelism and 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DAEB-2AAF-384E-9FF5-DE55B2BC5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r>
              <a:rPr lang="en-US" dirty="0"/>
              <a:t>Intel Skylake (old):    </a:t>
            </a:r>
            <a:r>
              <a:rPr lang="en-US" sz="2400" dirty="0"/>
              <a:t>4 cycles for </a:t>
            </a:r>
            <a:r>
              <a:rPr lang="en-US" dirty="0"/>
              <a:t>one </a:t>
            </a:r>
            <a:r>
              <a:rPr lang="en-US" sz="2400" dirty="0" err="1"/>
              <a:t>aesenc</a:t>
            </a:r>
            <a:r>
              <a:rPr lang="en-US" sz="2400" dirty="0"/>
              <a:t> </a:t>
            </a:r>
          </a:p>
          <a:p>
            <a:pPr lvl="2"/>
            <a:r>
              <a:rPr lang="en-US" b="1" dirty="0"/>
              <a:t>fully pipelined</a:t>
            </a:r>
            <a:r>
              <a:rPr lang="en-US" dirty="0"/>
              <a:t>:   can issue one instruction every cycle</a:t>
            </a:r>
          </a:p>
          <a:p>
            <a:pPr>
              <a:spcBef>
                <a:spcPts val="2976"/>
              </a:spcBef>
            </a:pPr>
            <a:r>
              <a:rPr lang="en-US" dirty="0"/>
              <a:t>Intel </a:t>
            </a:r>
            <a:r>
              <a:rPr lang="en-US" dirty="0" err="1"/>
              <a:t>Icelake</a:t>
            </a:r>
            <a:r>
              <a:rPr lang="en-US" dirty="0"/>
              <a:t>:   </a:t>
            </a:r>
            <a:r>
              <a:rPr lang="en-US" b="1" dirty="0"/>
              <a:t>vectorized </a:t>
            </a:r>
            <a:r>
              <a:rPr lang="en-US" b="1" dirty="0" err="1"/>
              <a:t>aesenc</a:t>
            </a:r>
            <a:r>
              <a:rPr lang="en-US" b="1" dirty="0"/>
              <a:t>   </a:t>
            </a:r>
            <a:r>
              <a:rPr lang="en-US" dirty="0"/>
              <a:t>(</a:t>
            </a:r>
            <a:r>
              <a:rPr lang="en-US" dirty="0" err="1"/>
              <a:t>vaesenc</a:t>
            </a:r>
            <a:r>
              <a:rPr lang="en-US" dirty="0"/>
              <a:t>)</a:t>
            </a:r>
          </a:p>
          <a:p>
            <a:pPr lvl="2"/>
            <a:r>
              <a:rPr lang="en-US" b="1" dirty="0" err="1"/>
              <a:t>vaesenc</a:t>
            </a:r>
            <a:r>
              <a:rPr lang="en-US" dirty="0"/>
              <a:t>:  compute </a:t>
            </a:r>
            <a:r>
              <a:rPr lang="en-US" dirty="0" err="1"/>
              <a:t>aesenc</a:t>
            </a:r>
            <a:r>
              <a:rPr lang="en-US" dirty="0"/>
              <a:t> on four blocks in parallel</a:t>
            </a:r>
          </a:p>
          <a:p>
            <a:pPr lvl="2"/>
            <a:r>
              <a:rPr lang="en-US" dirty="0"/>
              <a:t>fully pipelined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b="1" u="sng" dirty="0"/>
              <a:t>Implications:  </a:t>
            </a:r>
          </a:p>
          <a:p>
            <a:pPr>
              <a:spcBef>
                <a:spcPts val="2376"/>
              </a:spcBef>
            </a:pPr>
            <a:r>
              <a:rPr lang="en-US" dirty="0"/>
              <a:t>AES256 encrypt a </a:t>
            </a:r>
            <a:r>
              <a:rPr lang="en-US" b="1" u="sng" dirty="0"/>
              <a:t>single</a:t>
            </a:r>
            <a:r>
              <a:rPr lang="en-US" dirty="0"/>
              <a:t> block takes </a:t>
            </a:r>
            <a:r>
              <a:rPr lang="en-US" b="1" dirty="0"/>
              <a:t>56 cycles  </a:t>
            </a:r>
            <a:r>
              <a:rPr lang="en-US" sz="2000" dirty="0"/>
              <a:t>(14 rounds)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/>
              <a:t>AES256 encrypt </a:t>
            </a:r>
            <a:r>
              <a:rPr lang="en-US" b="1" dirty="0"/>
              <a:t>16 blocks </a:t>
            </a:r>
            <a:r>
              <a:rPr lang="en-US" dirty="0"/>
              <a:t>on </a:t>
            </a:r>
            <a:r>
              <a:rPr lang="en-US" dirty="0" err="1"/>
              <a:t>Icelake</a:t>
            </a:r>
            <a:r>
              <a:rPr lang="en-US" dirty="0"/>
              <a:t> takes </a:t>
            </a:r>
            <a:r>
              <a:rPr lang="en-US" b="1" dirty="0"/>
              <a:t>59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42806-F382-834B-A712-E3E887336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02A7-4F9C-1741-87BA-0AEE3B8F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AES256 encrypt on </a:t>
            </a:r>
            <a:r>
              <a:rPr lang="en-US" dirty="0" err="1"/>
              <a:t>Icelake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0E6AD2-4C50-D44D-A7E6-061C7C7C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encrypt 16 blocks do:       m0, …, m15   ∈ {0,1}</a:t>
            </a:r>
            <a:r>
              <a:rPr lang="en-US" baseline="30000" dirty="0"/>
              <a:t>128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6D52B-5B33-1E48-A937-25F5D2EBA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89511C-7B80-EF42-B6A2-09172E815C24}"/>
              </a:ext>
            </a:extLst>
          </p:cNvPr>
          <p:cNvCxnSpPr>
            <a:cxnSpLocks/>
          </p:cNvCxnSpPr>
          <p:nvPr/>
        </p:nvCxnSpPr>
        <p:spPr bwMode="auto">
          <a:xfrm>
            <a:off x="533400" y="2209800"/>
            <a:ext cx="0" cy="42773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733AD9-E39B-4746-9FD5-BAD923E261D9}"/>
              </a:ext>
            </a:extLst>
          </p:cNvPr>
          <p:cNvSpPr txBox="1"/>
          <p:nvPr/>
        </p:nvSpPr>
        <p:spPr>
          <a:xfrm>
            <a:off x="40292" y="645454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57B95D-D229-0B48-B7E6-68A23C7BC544}"/>
              </a:ext>
            </a:extLst>
          </p:cNvPr>
          <p:cNvGrpSpPr/>
          <p:nvPr/>
        </p:nvGrpSpPr>
        <p:grpSpPr>
          <a:xfrm>
            <a:off x="1104900" y="2819400"/>
            <a:ext cx="1101212" cy="2073435"/>
            <a:chOff x="1104900" y="2819400"/>
            <a:chExt cx="1101212" cy="207343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614A7B-646D-394A-84D2-DF09CE0DE9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04900" y="2819400"/>
              <a:ext cx="0" cy="1981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7D9FEE-F734-CF41-AC3B-BE0381265C91}"/>
                </a:ext>
              </a:extLst>
            </p:cNvPr>
            <p:cNvSpPr txBox="1"/>
            <p:nvPr/>
          </p:nvSpPr>
          <p:spPr>
            <a:xfrm>
              <a:off x="1143000" y="4554281"/>
              <a:ext cx="106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(4 cycles)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63949E-A522-C547-8D56-6183DB6D6D9B}"/>
              </a:ext>
            </a:extLst>
          </p:cNvPr>
          <p:cNvCxnSpPr>
            <a:cxnSpLocks/>
          </p:cNvCxnSpPr>
          <p:nvPr/>
        </p:nvCxnSpPr>
        <p:spPr bwMode="auto">
          <a:xfrm>
            <a:off x="2549434" y="6132552"/>
            <a:ext cx="0" cy="5048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7C16A00-A519-EF44-96F2-F3AD681149C8}"/>
              </a:ext>
            </a:extLst>
          </p:cNvPr>
          <p:cNvSpPr txBox="1"/>
          <p:nvPr/>
        </p:nvSpPr>
        <p:spPr>
          <a:xfrm>
            <a:off x="4572000" y="630248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finish all 14 rounds after 59 cycles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9C18A5-6315-A045-81E1-1727C85ABA10}"/>
              </a:ext>
            </a:extLst>
          </p:cNvPr>
          <p:cNvGrpSpPr/>
          <p:nvPr/>
        </p:nvGrpSpPr>
        <p:grpSpPr>
          <a:xfrm>
            <a:off x="762000" y="2362200"/>
            <a:ext cx="6787449" cy="407576"/>
            <a:chOff x="762000" y="2362200"/>
            <a:chExt cx="6787449" cy="40757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660BD0A-9448-BC49-9351-69B8FDA21D30}"/>
                </a:ext>
              </a:extLst>
            </p:cNvPr>
            <p:cNvGrpSpPr/>
            <p:nvPr/>
          </p:nvGrpSpPr>
          <p:grpSpPr>
            <a:xfrm>
              <a:off x="762000" y="2362200"/>
              <a:ext cx="2743200" cy="381000"/>
              <a:chOff x="1219200" y="2819400"/>
              <a:chExt cx="2743200" cy="381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F17371-2390-1A4B-B408-1843E91747D7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0E3C68-D6B3-5F48-91AE-AC4BF847E98C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43038-437C-CF48-B063-11E254B2B7ED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5F3D73-BDA2-4249-9AA4-6C3FD1B12C4E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m3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7CF0B2-CF7C-754E-9D87-FA89D85885FA}"/>
                </a:ext>
              </a:extLst>
            </p:cNvPr>
            <p:cNvSpPr txBox="1"/>
            <p:nvPr/>
          </p:nvSpPr>
          <p:spPr>
            <a:xfrm>
              <a:off x="3722760" y="2400444"/>
              <a:ext cx="3826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  --  512 bit register zmm1)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4297098-65CC-EE4D-AB4C-EC9BD189D24C}"/>
              </a:ext>
            </a:extLst>
          </p:cNvPr>
          <p:cNvGrpSpPr/>
          <p:nvPr/>
        </p:nvGrpSpPr>
        <p:grpSpPr>
          <a:xfrm>
            <a:off x="2129913" y="2982856"/>
            <a:ext cx="4013075" cy="381000"/>
            <a:chOff x="2129913" y="2982856"/>
            <a:chExt cx="4013075" cy="381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20C3071-5D64-F042-AF72-350C60E9C612}"/>
                </a:ext>
              </a:extLst>
            </p:cNvPr>
            <p:cNvGrpSpPr/>
            <p:nvPr/>
          </p:nvGrpSpPr>
          <p:grpSpPr>
            <a:xfrm>
              <a:off x="2129913" y="2982856"/>
              <a:ext cx="2743200" cy="381000"/>
              <a:chOff x="1219200" y="2819400"/>
              <a:chExt cx="2743200" cy="381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E25579-76EE-5F49-AF15-04DC68D68ED3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m4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3BF18F5-8873-1A40-8E11-08A1A7C48436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m5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5842BAF-6715-CE45-A09A-66E919AE8175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m6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50B9C22-0AAF-4C49-ABEE-D04B6892361E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m7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A6419D-7CA9-BB45-B78E-11DB1FE571DF}"/>
                </a:ext>
              </a:extLst>
            </p:cNvPr>
            <p:cNvSpPr txBox="1"/>
            <p:nvPr/>
          </p:nvSpPr>
          <p:spPr>
            <a:xfrm>
              <a:off x="4945224" y="2982856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C6A338-2F87-0743-A946-70E6BFF257D0}"/>
              </a:ext>
            </a:extLst>
          </p:cNvPr>
          <p:cNvGrpSpPr/>
          <p:nvPr/>
        </p:nvGrpSpPr>
        <p:grpSpPr>
          <a:xfrm>
            <a:off x="3501513" y="3622808"/>
            <a:ext cx="4085590" cy="392745"/>
            <a:chOff x="3501513" y="3622808"/>
            <a:chExt cx="4085590" cy="39274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B94BDF-E117-254C-9216-46A1EB259CF7}"/>
                </a:ext>
              </a:extLst>
            </p:cNvPr>
            <p:cNvGrpSpPr/>
            <p:nvPr/>
          </p:nvGrpSpPr>
          <p:grpSpPr>
            <a:xfrm>
              <a:off x="3501513" y="3634553"/>
              <a:ext cx="2743200" cy="381000"/>
              <a:chOff x="1219200" y="2819400"/>
              <a:chExt cx="2743200" cy="381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4B09BA-21F2-0F4D-95A9-B3C14F599B6C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m8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E3E48-0D0A-4A4D-8F22-6DAC7B85304F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m9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D22D2C-6D6F-254F-892E-E276C23E7EAC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D06134-1F3C-7441-90B7-5DCA19D758F1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m11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A24F490-756F-3A42-9D3D-49A7E640D6AD}"/>
                </a:ext>
              </a:extLst>
            </p:cNvPr>
            <p:cNvSpPr txBox="1"/>
            <p:nvPr/>
          </p:nvSpPr>
          <p:spPr>
            <a:xfrm>
              <a:off x="6389339" y="3622808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C16650C-514D-CA4B-A8B3-708A46C1B819}"/>
              </a:ext>
            </a:extLst>
          </p:cNvPr>
          <p:cNvGrpSpPr/>
          <p:nvPr/>
        </p:nvGrpSpPr>
        <p:grpSpPr>
          <a:xfrm>
            <a:off x="4873113" y="4234934"/>
            <a:ext cx="4013856" cy="437572"/>
            <a:chOff x="4873113" y="4234934"/>
            <a:chExt cx="4013856" cy="43757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6A7EDE-3319-E94D-93C3-74135CE5731F}"/>
                </a:ext>
              </a:extLst>
            </p:cNvPr>
            <p:cNvGrpSpPr/>
            <p:nvPr/>
          </p:nvGrpSpPr>
          <p:grpSpPr>
            <a:xfrm>
              <a:off x="4873113" y="4291506"/>
              <a:ext cx="2743200" cy="381000"/>
              <a:chOff x="1219200" y="2819400"/>
              <a:chExt cx="2743200" cy="3810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1D2F15-1E7F-7241-929F-5C03494CC956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F5CAD34-BB8C-AC4A-8F11-9CD726A789FB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70D409C-FFCC-714F-9FBA-1A09BB429912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0BA48A7-AF53-C64B-9C7B-355E8F3A9BE3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m15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6D60B7-6527-2545-8F30-0A2DA7C46059}"/>
                </a:ext>
              </a:extLst>
            </p:cNvPr>
            <p:cNvSpPr txBox="1"/>
            <p:nvPr/>
          </p:nvSpPr>
          <p:spPr>
            <a:xfrm>
              <a:off x="7689205" y="423493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FEFBFAC-2783-9D43-9464-206BF69CB545}"/>
              </a:ext>
            </a:extLst>
          </p:cNvPr>
          <p:cNvGrpSpPr/>
          <p:nvPr/>
        </p:nvGrpSpPr>
        <p:grpSpPr>
          <a:xfrm>
            <a:off x="834934" y="4924425"/>
            <a:ext cx="4008969" cy="381000"/>
            <a:chOff x="834934" y="4924425"/>
            <a:chExt cx="4008969" cy="381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ADD4F5-EC88-C648-9E71-13458C72C6E4}"/>
                </a:ext>
              </a:extLst>
            </p:cNvPr>
            <p:cNvGrpSpPr/>
            <p:nvPr/>
          </p:nvGrpSpPr>
          <p:grpSpPr>
            <a:xfrm>
              <a:off x="834934" y="4924425"/>
              <a:ext cx="2743200" cy="381000"/>
              <a:chOff x="1219200" y="2819400"/>
              <a:chExt cx="2743200" cy="381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E0EFBB6-BA4E-E24C-926A-063C32EF1C4F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m0'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B74E681-C954-8740-B62B-4EECDE5D108B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1’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34431E3-ACBB-AB42-87B0-44F9BB25162D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2’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81151F-5E6D-6247-87ED-328529103FB8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m3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’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6AEF65-20EB-B24C-886B-B9496BC068EA}"/>
                </a:ext>
              </a:extLst>
            </p:cNvPr>
            <p:cNvSpPr txBox="1"/>
            <p:nvPr/>
          </p:nvSpPr>
          <p:spPr>
            <a:xfrm>
              <a:off x="3646139" y="4930259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627FC0-64A4-194E-AD89-840599BB58A9}"/>
              </a:ext>
            </a:extLst>
          </p:cNvPr>
          <p:cNvGrpSpPr/>
          <p:nvPr/>
        </p:nvGrpSpPr>
        <p:grpSpPr>
          <a:xfrm>
            <a:off x="2206534" y="5564964"/>
            <a:ext cx="4008969" cy="381000"/>
            <a:chOff x="2206534" y="5564964"/>
            <a:chExt cx="4008969" cy="3810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98AA096-A4C2-8E4E-AF49-56C65CB79022}"/>
                </a:ext>
              </a:extLst>
            </p:cNvPr>
            <p:cNvGrpSpPr/>
            <p:nvPr/>
          </p:nvGrpSpPr>
          <p:grpSpPr>
            <a:xfrm>
              <a:off x="2206534" y="5564964"/>
              <a:ext cx="2743200" cy="381000"/>
              <a:chOff x="1219200" y="2819400"/>
              <a:chExt cx="2743200" cy="381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7BAB1B0-09D4-8549-838A-4C413BF41747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4’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F47F72A-9872-A84E-84CF-233661EF852F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5’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548F5A-3F8C-8546-B2DF-A6A4328AB4C3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6’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F9892C3-BD52-914E-A34D-CC07C2FF680B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7’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B00420-1D0A-9F45-B1F3-ED5E204ABF85}"/>
                </a:ext>
              </a:extLst>
            </p:cNvPr>
            <p:cNvSpPr txBox="1"/>
            <p:nvPr/>
          </p:nvSpPr>
          <p:spPr>
            <a:xfrm>
              <a:off x="5017739" y="557663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929C81-EDC8-D0C5-81A1-F530F044E528}"/>
              </a:ext>
            </a:extLst>
          </p:cNvPr>
          <p:cNvSpPr txBox="1"/>
          <p:nvPr/>
        </p:nvSpPr>
        <p:spPr>
          <a:xfrm>
            <a:off x="76200" y="23515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20014-8E43-9A39-2C5A-0261A6E37DE8}"/>
              </a:ext>
            </a:extLst>
          </p:cNvPr>
          <p:cNvSpPr txBox="1"/>
          <p:nvPr/>
        </p:nvSpPr>
        <p:spPr>
          <a:xfrm>
            <a:off x="76200" y="2983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8D0B4-8FB8-7638-90FE-2D354F20A6E9}"/>
              </a:ext>
            </a:extLst>
          </p:cNvPr>
          <p:cNvSpPr txBox="1"/>
          <p:nvPr/>
        </p:nvSpPr>
        <p:spPr>
          <a:xfrm>
            <a:off x="76200" y="35814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08EAAC-88B5-9690-A12F-B0CF12EB3BD9}"/>
              </a:ext>
            </a:extLst>
          </p:cNvPr>
          <p:cNvSpPr txBox="1"/>
          <p:nvPr/>
        </p:nvSpPr>
        <p:spPr>
          <a:xfrm>
            <a:off x="76200" y="4202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BCDE81-F448-B8C5-8DD0-8EFC41EC9238}"/>
              </a:ext>
            </a:extLst>
          </p:cNvPr>
          <p:cNvSpPr txBox="1"/>
          <p:nvPr/>
        </p:nvSpPr>
        <p:spPr>
          <a:xfrm>
            <a:off x="76200" y="4888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B7D14E-C9DA-CDA1-2D6E-C710AE12D957}"/>
              </a:ext>
            </a:extLst>
          </p:cNvPr>
          <p:cNvSpPr txBox="1"/>
          <p:nvPr/>
        </p:nvSpPr>
        <p:spPr>
          <a:xfrm>
            <a:off x="76200" y="5574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5:</a:t>
            </a:r>
          </a:p>
        </p:txBody>
      </p:sp>
    </p:spTree>
    <p:extLst>
      <p:ext uri="{BB962C8B-B14F-4D97-AF65-F5344CB8AC3E}">
        <p14:creationId xmlns:p14="http://schemas.microsoft.com/office/powerpoint/2010/main" val="6469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1D12-1B2C-471C-9E7D-E504B6FE14D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06916"/>
            <a:ext cx="7772400" cy="21236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Abstract view of a block cipher:</a:t>
            </a:r>
            <a:br>
              <a:rPr lang="en-US" dirty="0"/>
            </a:br>
            <a:r>
              <a:rPr lang="en-US" dirty="0"/>
              <a:t>PRPs and PRFs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0200" y="3429000"/>
            <a:ext cx="6378669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Topics: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Abstract block ciphers:    PRPs  and  PRFs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Security models for encryption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Analysis of CBC and counter mode</a:t>
            </a:r>
          </a:p>
        </p:txBody>
      </p:sp>
    </p:spTree>
    <p:extLst>
      <p:ext uri="{BB962C8B-B14F-4D97-AF65-F5344CB8AC3E}">
        <p14:creationId xmlns:p14="http://schemas.microsoft.com/office/powerpoint/2010/main" val="179111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AE658-D7D7-4655-BFB0-00FCA3F2323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PRPs and PRFs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5105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Pseudo Random Function   (</a:t>
            </a:r>
            <a:r>
              <a:rPr lang="en-US" b="1" dirty="0"/>
              <a:t>PRF</a:t>
            </a:r>
            <a:r>
              <a:rPr lang="en-US" dirty="0"/>
              <a:t>)    </a:t>
            </a:r>
            <a:r>
              <a:rPr lang="en-US" sz="2000" dirty="0"/>
              <a:t>defined over (K,X,Y):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/>
              <a:t>			F:  K </a:t>
            </a:r>
            <a:r>
              <a:rPr lang="en-US" dirty="0">
                <a:sym typeface="Symbol" pitchFamily="18" charset="2"/>
              </a:rPr>
              <a:t> X    Y  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ym typeface="Symbol" pitchFamily="18" charset="2"/>
              </a:rPr>
              <a:t>	such that exists “efficient” algorithm to evaluate F(</a:t>
            </a:r>
            <a:r>
              <a:rPr lang="en-US" dirty="0" err="1">
                <a:sym typeface="Symbol" pitchFamily="18" charset="2"/>
              </a:rPr>
              <a:t>k,x</a:t>
            </a:r>
            <a:r>
              <a:rPr lang="en-US">
                <a:sym typeface="Symbol" pitchFamily="18" charset="2"/>
              </a:rPr>
              <a:t>)</a:t>
            </a:r>
          </a:p>
          <a:p>
            <a:pPr>
              <a:lnSpc>
                <a:spcPct val="120000"/>
              </a:lnSpc>
            </a:pPr>
            <a:endParaRPr lang="en-US"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US">
                <a:sym typeface="Symbol" pitchFamily="18" charset="2"/>
              </a:rPr>
              <a:t>Pseudo Random Permutation   (</a:t>
            </a:r>
            <a:r>
              <a:rPr lang="en-US" b="1">
                <a:sym typeface="Symbol" pitchFamily="18" charset="2"/>
              </a:rPr>
              <a:t>PRP</a:t>
            </a:r>
            <a:r>
              <a:rPr lang="en-US">
                <a:sym typeface="Symbol" pitchFamily="18" charset="2"/>
              </a:rPr>
              <a:t>)    </a:t>
            </a:r>
            <a:r>
              <a:rPr lang="en-US" sz="2000">
                <a:sym typeface="Symbol" pitchFamily="18" charset="2"/>
              </a:rPr>
              <a:t>defined over (K,X):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itchFamily="18" charset="2"/>
              </a:rPr>
              <a:t>			E:   </a:t>
            </a:r>
            <a:r>
              <a:rPr lang="en-US"/>
              <a:t>K </a:t>
            </a:r>
            <a:r>
              <a:rPr lang="en-US">
                <a:sym typeface="Symbol" pitchFamily="18" charset="2"/>
              </a:rPr>
              <a:t> X    X   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itchFamily="18" charset="2"/>
              </a:rPr>
              <a:t>	such that: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	1. Exists “efficient” algorithm to evaluate  E(</a:t>
            </a:r>
            <a:r>
              <a:rPr lang="en-US" err="1">
                <a:sym typeface="Symbol" pitchFamily="18" charset="2"/>
              </a:rPr>
              <a:t>k,x</a:t>
            </a:r>
            <a:r>
              <a:rPr lang="en-US">
                <a:sym typeface="Symbol" pitchFamily="18" charset="2"/>
              </a:rPr>
              <a:t>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itchFamily="18" charset="2"/>
              </a:rPr>
              <a:t>		2. The function   E( k,  )   is  one-to-one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itchFamily="18" charset="2"/>
              </a:rPr>
              <a:t>		3. Exists “efficient” inversion algorithm   D(</a:t>
            </a:r>
            <a:r>
              <a:rPr lang="en-US" err="1">
                <a:sym typeface="Symbol" pitchFamily="18" charset="2"/>
              </a:rPr>
              <a:t>k,x</a:t>
            </a:r>
            <a:r>
              <a:rPr lang="en-US">
                <a:sym typeface="Symbol" pitchFamily="18" charset="2"/>
              </a:rPr>
              <a:t>)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28F9-25F6-41F7-AF5F-758F2BDC43EE}" type="slidenum">
              <a:rPr lang="en-US"/>
              <a:pPr/>
              <a:t>16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334000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u="sng" dirty="0"/>
          </a:p>
          <a:p>
            <a:pPr>
              <a:lnSpc>
                <a:spcPct val="120000"/>
              </a:lnSpc>
            </a:pPr>
            <a:r>
              <a:rPr lang="en-US" u="sng" dirty="0"/>
              <a:t>Example PRPs</a:t>
            </a:r>
            <a:r>
              <a:rPr lang="en-US" dirty="0"/>
              <a:t>:    3DES,   AES,   …</a:t>
            </a:r>
          </a:p>
          <a:p>
            <a:pPr lvl="1">
              <a:lnSpc>
                <a:spcPct val="120000"/>
              </a:lnSpc>
              <a:spcBef>
                <a:spcPct val="60000"/>
              </a:spcBef>
              <a:buFontTx/>
              <a:buNone/>
            </a:pPr>
            <a:r>
              <a:rPr lang="en-US" baseline="30000" dirty="0"/>
              <a:t>	</a:t>
            </a:r>
            <a:r>
              <a:rPr lang="en-US" dirty="0"/>
              <a:t>AES256:   K </a:t>
            </a:r>
            <a:r>
              <a:rPr lang="en-US" dirty="0">
                <a:sym typeface="Symbol" pitchFamily="18" charset="2"/>
              </a:rPr>
              <a:t> X    X</a:t>
            </a:r>
            <a:r>
              <a:rPr lang="en-US" dirty="0"/>
              <a:t>   where      X = {0,1}</a:t>
            </a:r>
            <a:r>
              <a:rPr lang="en-US" baseline="30000" dirty="0"/>
              <a:t>128</a:t>
            </a:r>
            <a:r>
              <a:rPr lang="en-US" dirty="0"/>
              <a:t>,  K = {0,1}2</a:t>
            </a:r>
            <a:r>
              <a:rPr lang="en-US" baseline="30000" dirty="0"/>
              <a:t>56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1728"/>
              </a:spcBef>
              <a:buNone/>
            </a:pPr>
            <a:r>
              <a:rPr lang="en-US" baseline="30000" dirty="0"/>
              <a:t>	</a:t>
            </a:r>
            <a:r>
              <a:rPr lang="en-US" dirty="0"/>
              <a:t>3DES:   K </a:t>
            </a:r>
            <a:r>
              <a:rPr lang="en-US" dirty="0">
                <a:sym typeface="Symbol" pitchFamily="18" charset="2"/>
              </a:rPr>
              <a:t> X    X</a:t>
            </a:r>
            <a:r>
              <a:rPr lang="en-US" dirty="0"/>
              <a:t>       where      X = {0,1}</a:t>
            </a:r>
            <a:r>
              <a:rPr lang="en-US" baseline="30000" dirty="0"/>
              <a:t>64</a:t>
            </a:r>
            <a:r>
              <a:rPr lang="en-US" dirty="0"/>
              <a:t>,   K = {0,1}</a:t>
            </a:r>
            <a:r>
              <a:rPr lang="en-US" baseline="30000" dirty="0"/>
              <a:t>168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Functionally, any PRP is also a PRF.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PRP is a PRF where X=Y and is efficiently invertible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PRP is sometimes called a </a:t>
            </a:r>
            <a:r>
              <a:rPr lang="en-US" b="1" i="1" dirty="0"/>
              <a:t>block cipher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AD73D-F20B-4832-8654-9EFE397F0F02}" type="slidenum">
              <a:rPr lang="en-US"/>
              <a:pPr/>
              <a:t>17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Secure PRFs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105400"/>
          </a:xfrm>
        </p:spPr>
        <p:txBody>
          <a:bodyPr/>
          <a:lstStyle/>
          <a:p>
            <a:r>
              <a:rPr lang="en-US"/>
              <a:t>Let   F:  K </a:t>
            </a:r>
            <a:r>
              <a:rPr lang="en-US">
                <a:sym typeface="Symbol" pitchFamily="18" charset="2"/>
              </a:rPr>
              <a:t> X    Y   be a PRF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/>
              <a:t>		Funs[X,Y]:     the set of </a:t>
            </a:r>
            <a:r>
              <a:rPr lang="en-US" b="1" u="sng"/>
              <a:t>all</a:t>
            </a:r>
            <a:r>
              <a:rPr lang="en-US"/>
              <a:t> functions from X to 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ym typeface="Symbol" pitchFamily="18" charset="2"/>
              </a:rPr>
              <a:t>		S</a:t>
            </a:r>
            <a:r>
              <a:rPr lang="en-US" baseline="-25000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 =  {  F(k,</a:t>
            </a:r>
            <a:r>
              <a:rPr lang="en-US" sz="2800" b="1">
                <a:sym typeface="Symbol" pitchFamily="18" charset="2"/>
              </a:rPr>
              <a:t></a:t>
            </a:r>
            <a:r>
              <a:rPr lang="en-US">
                <a:sym typeface="Symbol" pitchFamily="18" charset="2"/>
              </a:rPr>
              <a:t>)   s.t.   k  K  }           Funs[X,Y]</a:t>
            </a:r>
          </a:p>
          <a:p>
            <a:pPr>
              <a:spcBef>
                <a:spcPct val="140000"/>
              </a:spcBef>
            </a:pPr>
            <a:r>
              <a:rPr lang="en-US" u="sng">
                <a:sym typeface="Symbol" pitchFamily="18" charset="2"/>
              </a:rPr>
              <a:t>Intuition</a:t>
            </a:r>
            <a:r>
              <a:rPr lang="en-US">
                <a:sym typeface="Symbol" pitchFamily="18" charset="2"/>
              </a:rPr>
              <a:t>:   a PRF is </a:t>
            </a:r>
            <a:r>
              <a:rPr lang="en-US" b="1">
                <a:sym typeface="Symbol" pitchFamily="18" charset="2"/>
              </a:rPr>
              <a:t>secure</a:t>
            </a:r>
            <a:r>
              <a:rPr lang="en-US">
                <a:sym typeface="Symbol" pitchFamily="18" charset="2"/>
              </a:rPr>
              <a:t> if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	a random function in </a:t>
            </a:r>
            <a:r>
              <a:rPr lang="en-US"/>
              <a:t>Funs[X,Y] is indistinguishable from </a:t>
            </a:r>
            <a:br>
              <a:rPr lang="en-US"/>
            </a:br>
            <a:r>
              <a:rPr lang="en-US"/>
              <a:t>	a random function in S</a:t>
            </a:r>
            <a:r>
              <a:rPr lang="en-US" baseline="-25000"/>
              <a:t>F</a:t>
            </a:r>
            <a:endParaRPr lang="en-US">
              <a:sym typeface="Symbol" pitchFamily="18" charset="2"/>
            </a:endParaRPr>
          </a:p>
          <a:p>
            <a:endParaRPr lang="en-US"/>
          </a:p>
        </p:txBody>
      </p:sp>
      <p:sp>
        <p:nvSpPr>
          <p:cNvPr id="25605" name="Oval 5"/>
          <p:cNvSpPr>
            <a:spLocks noChangeAspect="1" noChangeArrowheads="1"/>
          </p:cNvSpPr>
          <p:nvPr/>
        </p:nvSpPr>
        <p:spPr bwMode="auto">
          <a:xfrm>
            <a:off x="6396038" y="4953000"/>
            <a:ext cx="684212" cy="684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477000" y="4953000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</a:t>
            </a:r>
            <a:r>
              <a:rPr lang="en-US" sz="2400" baseline="-25000"/>
              <a:t>F</a:t>
            </a:r>
            <a:endParaRPr lang="en-US" sz="2400">
              <a:sym typeface="Symbol" pitchFamily="18" charset="2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 flipV="1">
            <a:off x="6853238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386638" y="59721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Size |K|</a:t>
            </a:r>
          </a:p>
        </p:txBody>
      </p:sp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1371600" y="4267200"/>
            <a:ext cx="3978275" cy="2514600"/>
            <a:chOff x="1200" y="2688"/>
            <a:chExt cx="2506" cy="1584"/>
          </a:xfrm>
        </p:grpSpPr>
        <p:sp>
          <p:nvSpPr>
            <p:cNvPr id="25604" name="Oval 4"/>
            <p:cNvSpPr>
              <a:spLocks noChangeAspect="1" noChangeArrowheads="1"/>
            </p:cNvSpPr>
            <p:nvPr/>
          </p:nvSpPr>
          <p:spPr bwMode="auto">
            <a:xfrm>
              <a:off x="1200" y="2688"/>
              <a:ext cx="1487" cy="1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/>
                <a:t>Funs[X,Y]</a:t>
              </a:r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flipH="1" flipV="1">
              <a:off x="2448" y="3630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2784" y="3984"/>
              <a:ext cx="9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Size |Y|</a:t>
              </a:r>
              <a:r>
                <a:rPr lang="en-US" sz="2400" baseline="60000"/>
                <a:t>|X|</a:t>
              </a:r>
            </a:p>
          </p:txBody>
        </p:sp>
      </p:grpSp>
      <p:sp>
        <p:nvSpPr>
          <p:cNvPr id="25613" name="AutoShape 13"/>
          <p:cNvSpPr>
            <a:spLocks/>
          </p:cNvSpPr>
          <p:nvPr/>
        </p:nvSpPr>
        <p:spPr bwMode="auto">
          <a:xfrm>
            <a:off x="990600" y="152400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0" y="2835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Secure PRFs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105400"/>
          </a:xfrm>
        </p:spPr>
        <p:txBody>
          <a:bodyPr/>
          <a:lstStyle/>
          <a:p>
            <a:r>
              <a:rPr lang="en-US"/>
              <a:t>Let   F:  K </a:t>
            </a:r>
            <a:r>
              <a:rPr lang="en-US">
                <a:sym typeface="Symbol" pitchFamily="18" charset="2"/>
              </a:rPr>
              <a:t> X    Y   be a PRF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/>
              <a:t>		Funs[X,Y]:     the set of </a:t>
            </a:r>
            <a:r>
              <a:rPr lang="en-US" b="1" u="sng"/>
              <a:t>all</a:t>
            </a:r>
            <a:r>
              <a:rPr lang="en-US"/>
              <a:t> functions from X to 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ym typeface="Symbol" pitchFamily="18" charset="2"/>
              </a:rPr>
              <a:t>		S</a:t>
            </a:r>
            <a:r>
              <a:rPr lang="en-US" baseline="-25000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 =  {  F(k,</a:t>
            </a:r>
            <a:r>
              <a:rPr lang="en-US" sz="2800" b="1">
                <a:sym typeface="Symbol" pitchFamily="18" charset="2"/>
              </a:rPr>
              <a:t></a:t>
            </a:r>
            <a:r>
              <a:rPr lang="en-US">
                <a:sym typeface="Symbol" pitchFamily="18" charset="2"/>
              </a:rPr>
              <a:t>)   s.t.   k  K  }           Funs[X,Y]</a:t>
            </a:r>
          </a:p>
          <a:p>
            <a:pPr>
              <a:spcBef>
                <a:spcPct val="140000"/>
              </a:spcBef>
            </a:pPr>
            <a:r>
              <a:rPr lang="en-US" u="sng">
                <a:sym typeface="Symbol" pitchFamily="18" charset="2"/>
              </a:rPr>
              <a:t>Intuition</a:t>
            </a:r>
            <a:r>
              <a:rPr lang="en-US">
                <a:sym typeface="Symbol" pitchFamily="18" charset="2"/>
              </a:rPr>
              <a:t>:   a PRF is </a:t>
            </a:r>
            <a:r>
              <a:rPr lang="en-US" b="1">
                <a:sym typeface="Symbol" pitchFamily="18" charset="2"/>
              </a:rPr>
              <a:t>secure</a:t>
            </a:r>
            <a:r>
              <a:rPr lang="en-US">
                <a:sym typeface="Symbol" pitchFamily="18" charset="2"/>
              </a:rPr>
              <a:t> if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	a random function in </a:t>
            </a:r>
            <a:r>
              <a:rPr lang="en-US"/>
              <a:t>Funs[X,Y] is indistinguishable from </a:t>
            </a:r>
            <a:br>
              <a:rPr lang="en-US"/>
            </a:br>
            <a:r>
              <a:rPr lang="en-US"/>
              <a:t>	a random function in S</a:t>
            </a:r>
            <a:r>
              <a:rPr lang="en-US" baseline="-25000"/>
              <a:t>F</a:t>
            </a:r>
            <a:endParaRPr lang="en-US">
              <a:sym typeface="Symbol" pitchFamily="18" charset="2"/>
            </a:endParaRPr>
          </a:p>
          <a:p>
            <a:endParaRPr lang="en-US"/>
          </a:p>
        </p:txBody>
      </p:sp>
      <p:sp>
        <p:nvSpPr>
          <p:cNvPr id="25613" name="AutoShape 13"/>
          <p:cNvSpPr>
            <a:spLocks/>
          </p:cNvSpPr>
          <p:nvPr/>
        </p:nvSpPr>
        <p:spPr bwMode="auto">
          <a:xfrm>
            <a:off x="990600" y="152400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0" y="2835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4800600" y="4038600"/>
            <a:ext cx="4191000" cy="2667000"/>
            <a:chOff x="4800600" y="3733800"/>
            <a:chExt cx="4191000" cy="26670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800600" y="3733800"/>
              <a:ext cx="4191000" cy="2667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Cloud 16"/>
            <p:cNvSpPr/>
            <p:nvPr/>
          </p:nvSpPr>
          <p:spPr bwMode="auto">
            <a:xfrm>
              <a:off x="5562600" y="5181600"/>
              <a:ext cx="1524000" cy="1066800"/>
            </a:xfrm>
            <a:prstGeom prst="cloud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+mn-lt"/>
                </a:rPr>
                <a:t>k </a:t>
              </a:r>
              <a:r>
                <a:rPr lang="en-US">
                  <a:latin typeface="+mn-lt"/>
                  <a:sym typeface="Symbol"/>
                </a:rPr>
                <a:t> K</a:t>
              </a:r>
              <a:endParaRPr lang="en-US">
                <a:latin typeface="+mn-lt"/>
              </a:endParaRPr>
            </a:p>
          </p:txBody>
        </p:sp>
        <p:sp>
          <p:nvSpPr>
            <p:cNvPr id="18" name="Cloud 17"/>
            <p:cNvSpPr/>
            <p:nvPr/>
          </p:nvSpPr>
          <p:spPr bwMode="auto">
            <a:xfrm>
              <a:off x="5562600" y="3886200"/>
              <a:ext cx="3352800" cy="1066800"/>
            </a:xfrm>
            <a:prstGeom prst="cloud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+mn-lt"/>
                </a:rPr>
                <a:t>f </a:t>
              </a:r>
              <a:r>
                <a:rPr lang="en-US">
                  <a:latin typeface="+mn-lt"/>
                  <a:sym typeface="Symbol"/>
                </a:rPr>
                <a:t> </a:t>
              </a:r>
              <a:r>
                <a:rPr lang="en-US" sz="2000">
                  <a:latin typeface="+mn-lt"/>
                  <a:sym typeface="Symbol"/>
                </a:rPr>
                <a:t>Funs[X,Y]</a:t>
              </a:r>
              <a:endParaRPr lang="en-US">
                <a:latin typeface="+mn-lt"/>
              </a:endParaRPr>
            </a:p>
          </p:txBody>
        </p:sp>
      </p:grpSp>
      <p:pic>
        <p:nvPicPr>
          <p:cNvPr id="19" name="Picture 2" descr="C:\Users\dabo\AppData\Local\Microsoft\Windows\Temporary Internet Files\Content.IE5\HEB3KRDO\MCj043593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113" y="4967288"/>
            <a:ext cx="123348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2133600" y="4876800"/>
            <a:ext cx="3505200" cy="914400"/>
            <a:chOff x="2133600" y="4572000"/>
            <a:chExt cx="3505200" cy="914400"/>
          </a:xfrm>
        </p:grpSpPr>
        <p:sp>
          <p:nvSpPr>
            <p:cNvPr id="21" name="TextBox 20"/>
            <p:cNvSpPr txBox="1"/>
            <p:nvPr/>
          </p:nvSpPr>
          <p:spPr>
            <a:xfrm>
              <a:off x="2819400" y="4572000"/>
              <a:ext cx="93345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+mn-lt"/>
                </a:rPr>
                <a:t>x </a:t>
              </a:r>
              <a:r>
                <a:rPr lang="en-US">
                  <a:latin typeface="+mn-lt"/>
                  <a:sym typeface="Symbol"/>
                </a:rPr>
                <a:t> X</a:t>
              </a:r>
              <a:endParaRPr lang="en-US">
                <a:latin typeface="+mn-lt"/>
              </a:endParaRPr>
            </a:p>
          </p:txBody>
        </p:sp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2133600" y="4648200"/>
              <a:ext cx="3505200" cy="838200"/>
              <a:chOff x="2819400" y="4419600"/>
              <a:chExt cx="2819400" cy="838200"/>
            </a:xfrm>
          </p:grpSpPr>
          <p:cxnSp>
            <p:nvCxnSpPr>
              <p:cNvPr id="23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819400" y="4800600"/>
                <a:ext cx="2286000" cy="1588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/>
              </a:ln>
            </p:spPr>
          </p:cxnSp>
          <p:cxnSp>
            <p:nvCxnSpPr>
              <p:cNvPr id="24" name="Straight Arrow Connector 15"/>
              <p:cNvCxnSpPr>
                <a:cxnSpLocks noChangeShapeType="1"/>
              </p:cNvCxnSpPr>
              <p:nvPr/>
            </p:nvCxnSpPr>
            <p:spPr bwMode="auto">
              <a:xfrm flipV="1">
                <a:off x="5105400" y="4419600"/>
                <a:ext cx="533400" cy="381000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5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5105400" y="4800600"/>
                <a:ext cx="533400" cy="457200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2133600" y="5714996"/>
            <a:ext cx="2971800" cy="369336"/>
            <a:chOff x="2133600" y="5410200"/>
            <a:chExt cx="2971800" cy="369098"/>
          </a:xfrm>
        </p:grpSpPr>
        <p:cxnSp>
          <p:nvCxnSpPr>
            <p:cNvPr id="27" name="Straight Arrow Connector 28"/>
            <p:cNvCxnSpPr>
              <a:cxnSpLocks noChangeShapeType="1"/>
            </p:cNvCxnSpPr>
            <p:nvPr/>
          </p:nvCxnSpPr>
          <p:spPr bwMode="auto">
            <a:xfrm rot="10800000">
              <a:off x="2133600" y="5410200"/>
              <a:ext cx="2971800" cy="1588"/>
            </a:xfrm>
            <a:prstGeom prst="straightConnector1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 type="arrow" w="med" len="med"/>
            </a:ln>
          </p:spPr>
        </p:cxnSp>
        <p:sp>
          <p:nvSpPr>
            <p:cNvPr id="28" name="TextBox 27"/>
            <p:cNvSpPr txBox="1"/>
            <p:nvPr/>
          </p:nvSpPr>
          <p:spPr>
            <a:xfrm>
              <a:off x="2438400" y="5410204"/>
              <a:ext cx="1826141" cy="369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f(x)  or  F(</a:t>
              </a:r>
              <a:r>
                <a:rPr lang="en-US" dirty="0" err="1">
                  <a:latin typeface="+mn-lt"/>
                </a:rPr>
                <a:t>k,x</a:t>
              </a:r>
              <a:r>
                <a:rPr lang="en-US" dirty="0">
                  <a:latin typeface="+mn-lt"/>
                </a:rPr>
                <a:t>)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4788" y="5181600"/>
            <a:ext cx="7858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latin typeface="+mn-lt"/>
              </a:rPr>
              <a:t>???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 flipV="1">
            <a:off x="4419600" y="4876800"/>
            <a:ext cx="228600" cy="121920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D5485-5C20-4BAE-A8BD-1405A793BE58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PRF:  defintion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5486400"/>
              </a:xfrm>
            </p:spPr>
            <p:txBody>
              <a:bodyPr/>
              <a:lstStyle/>
              <a:p>
                <a:r>
                  <a:rPr lang="en-US" dirty="0"/>
                  <a:t>For   b=0,1   define experiment   EXP(b) 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spcBef>
                    <a:spcPct val="100000"/>
                  </a:spcBef>
                </a:pPr>
                <a:r>
                  <a:rPr lang="en-US" b="1" u="sng" dirty="0"/>
                  <a:t>Def</a:t>
                </a:r>
                <a:r>
                  <a:rPr lang="en-US" dirty="0"/>
                  <a:t>:  F is a </a:t>
                </a:r>
                <a:r>
                  <a:rPr lang="en-US" b="1" dirty="0"/>
                  <a:t>secure PRF </a:t>
                </a:r>
                <a:r>
                  <a:rPr lang="en-US" dirty="0"/>
                  <a:t>if for all “efficient”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   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PRF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,F]  = 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  <a:r>
                  <a:rPr lang="en-US" dirty="0">
                    <a:solidFill>
                      <a:schemeClr val="accent2"/>
                    </a:solidFill>
                  </a:rPr>
                  <a:t>Pr[EXP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(0)=1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] – Pr[EXP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(1)=1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]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dirty="0"/>
                  <a:t>		is “negligible.”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5486400"/>
              </a:xfrm>
              <a:blipFill>
                <a:blip r:embed="rId2"/>
                <a:stretch>
                  <a:fillRect l="-997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47800" y="25304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057400" y="18446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028825" y="1752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1" name="Rectangle 7"/>
              <p:cNvSpPr>
                <a:spLocks noChangeArrowheads="1"/>
              </p:cNvSpPr>
              <p:nvPr/>
            </p:nvSpPr>
            <p:spPr bwMode="auto">
              <a:xfrm>
                <a:off x="6629400" y="2530475"/>
                <a:ext cx="1295400" cy="1905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15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2530475"/>
                <a:ext cx="1295400" cy="1905000"/>
              </a:xfrm>
              <a:prstGeom prst="rect">
                <a:avLst/>
              </a:prstGeom>
              <a:blipFill>
                <a:blip r:embed="rId3"/>
                <a:stretch>
                  <a:fillRect t="-6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2454275"/>
            <a:ext cx="23876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b=0:   k</a:t>
            </a:r>
            <a:r>
              <a:rPr lang="en-US">
                <a:sym typeface="Symbol" pitchFamily="18" charset="2"/>
              </a:rPr>
              <a:t>K,  f F(k,)</a:t>
            </a:r>
          </a:p>
          <a:p>
            <a:pPr>
              <a:lnSpc>
                <a:spcPct val="140000"/>
              </a:lnSpc>
            </a:pPr>
            <a:r>
              <a:rPr lang="en-US">
                <a:sym typeface="Symbol" pitchFamily="18" charset="2"/>
              </a:rPr>
              <a:t>b=1:   f</a:t>
            </a:r>
            <a:r>
              <a:rPr lang="en-US">
                <a:cs typeface="Arial" charset="0"/>
                <a:sym typeface="Symbol" pitchFamily="18" charset="2"/>
              </a:rPr>
              <a:t></a:t>
            </a:r>
            <a:r>
              <a:rPr lang="en-US" b="1">
                <a:cs typeface="Arial" charset="0"/>
                <a:sym typeface="Symbol" pitchFamily="18" charset="2"/>
              </a:rPr>
              <a:t>Funs[X,Y]</a:t>
            </a:r>
          </a:p>
        </p:txBody>
      </p: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2819400" y="3306763"/>
            <a:ext cx="3810000" cy="366712"/>
            <a:chOff x="1776" y="2112"/>
            <a:chExt cx="2400" cy="231"/>
          </a:xfrm>
        </p:grpSpPr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H="1">
              <a:off x="1776" y="230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2688" y="2112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i</a:t>
              </a:r>
              <a:r>
                <a:rPr lang="en-US"/>
                <a:t> </a:t>
              </a:r>
              <a:r>
                <a:rPr lang="en-US">
                  <a:sym typeface="Symbol" pitchFamily="18" charset="2"/>
                </a:rPr>
                <a:t> X</a:t>
              </a:r>
            </a:p>
          </p:txBody>
        </p:sp>
      </p:grp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2819400" y="3673475"/>
            <a:ext cx="3733800" cy="366713"/>
            <a:chOff x="1776" y="2477"/>
            <a:chExt cx="2352" cy="231"/>
          </a:xfrm>
        </p:grpSpPr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1776" y="268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2727" y="2477"/>
              <a:ext cx="3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f(x</a:t>
              </a:r>
              <a:r>
                <a:rPr lang="en-US" baseline="-25000"/>
                <a:t>i</a:t>
              </a:r>
              <a:r>
                <a:rPr lang="en-US"/>
                <a:t>)</a:t>
              </a:r>
            </a:p>
          </p:txBody>
        </p:sp>
      </p:grpSp>
      <p:sp>
        <p:nvSpPr>
          <p:cNvPr id="6159" name="AutoShape 15"/>
          <p:cNvSpPr>
            <a:spLocks noChangeArrowheads="1"/>
          </p:cNvSpPr>
          <p:nvPr/>
        </p:nvSpPr>
        <p:spPr bwMode="auto">
          <a:xfrm flipV="1">
            <a:off x="6096000" y="3292475"/>
            <a:ext cx="228600" cy="91440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7239000" y="4435475"/>
            <a:ext cx="1447800" cy="822325"/>
            <a:chOff x="4560" y="2794"/>
            <a:chExt cx="912" cy="518"/>
          </a:xfrm>
        </p:grpSpPr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4560" y="279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4568" y="3024"/>
              <a:ext cx="9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400">
                  <a:sym typeface="Symbol" pitchFamily="18" charset="2"/>
                </a:rPr>
                <a:t> {0,1}</a:t>
              </a:r>
            </a:p>
          </p:txBody>
        </p:sp>
      </p:grp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62000" y="2225675"/>
            <a:ext cx="7924800" cy="2438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" descr="C:\Users\dabo\AppData\Local\Microsoft\Windows\Temporary Internet Files\Content.IE5\HEB3KRDO\MCj04359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200400"/>
            <a:ext cx="84839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8640BC-B80A-5135-8EFF-B89B8DF1E39B}"/>
              </a:ext>
            </a:extLst>
          </p:cNvPr>
          <p:cNvSpPr/>
          <p:nvPr/>
        </p:nvSpPr>
        <p:spPr bwMode="auto">
          <a:xfrm>
            <a:off x="304800" y="1600200"/>
            <a:ext cx="8458200" cy="2743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A39E9-5910-E289-C725-B86E1E71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B22C-F4D8-BF9A-34C4-8B518EEAD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Simple stream ciphers:  </a:t>
            </a:r>
            <a:br>
              <a:rPr lang="en-US" sz="2800" dirty="0"/>
            </a:br>
            <a:r>
              <a:rPr lang="en-US" sz="2800" dirty="0"/>
              <a:t>	can only use key to encrypt </a:t>
            </a:r>
            <a:r>
              <a:rPr lang="en-US" sz="2800" u="sng" dirty="0"/>
              <a:t>one</a:t>
            </a:r>
            <a:r>
              <a:rPr lang="en-US" sz="2800" dirty="0"/>
              <a:t> message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Next goal</a:t>
            </a:r>
            <a:r>
              <a:rPr lang="en-US" sz="2800" dirty="0"/>
              <a:t>:	ciphers where a single key can be 			used to encrypt </a:t>
            </a:r>
            <a:r>
              <a:rPr lang="en-US" sz="2800" u="sng" dirty="0"/>
              <a:t>many</a:t>
            </a:r>
            <a:r>
              <a:rPr lang="en-US" sz="2800" dirty="0"/>
              <a:t> messages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First, block ciphers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E2FA-EF63-A4B3-8785-9CD90EFAE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06B9965-D541-D34B-A924-EEAA72CCEFCD}"/>
              </a:ext>
            </a:extLst>
          </p:cNvPr>
          <p:cNvSpPr/>
          <p:nvPr/>
        </p:nvSpPr>
        <p:spPr bwMode="auto">
          <a:xfrm>
            <a:off x="228600" y="2780763"/>
            <a:ext cx="8763000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2A519-20E5-6647-B544-82871413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57E8B-1B43-F549-BC02-EF03A7302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914400"/>
                <a:ext cx="8686800" cy="33531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K = X = {0,1}</a:t>
                </a:r>
                <a:r>
                  <a:rPr lang="en-US" sz="2800" baseline="30000" dirty="0"/>
                  <a:t>n </a:t>
                </a:r>
                <a:r>
                  <a:rPr lang="en-US" sz="2800" dirty="0"/>
                  <a:t>.</a:t>
                </a:r>
                <a:r>
                  <a:rPr lang="en-US" dirty="0"/>
                  <a:t>    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Consider the PRF:     </a:t>
                </a:r>
                <a:r>
                  <a:rPr lang="en-US" b="1" dirty="0">
                    <a:solidFill>
                      <a:schemeClr val="accent6"/>
                    </a:solidFill>
                  </a:rPr>
                  <a:t>F(k, x) = k ⊕ x     </a:t>
                </a:r>
                <a:r>
                  <a:rPr lang="en-US" dirty="0"/>
                  <a:t>defined over  (K, X, X)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/>
                  <a:t>Let’s show that F is insecure: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2284413" algn="l"/>
                  </a:tabLst>
                </a:pPr>
                <a:r>
                  <a:rPr lang="en-US" dirty="0"/>
                  <a:t>  Adversary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	(1) choose arbitrary  </a:t>
                </a:r>
                <a:r>
                  <a:rPr lang="en-US" b="1" dirty="0">
                    <a:solidFill>
                      <a:schemeClr val="accent6"/>
                    </a:solidFill>
                  </a:rPr>
                  <a:t>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 ≠ 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</a:t>
                </a:r>
                <a:r>
                  <a:rPr lang="en-US" b="1" dirty="0">
                    <a:solidFill>
                      <a:schemeClr val="accent6"/>
                    </a:solidFill>
                  </a:rPr>
                  <a:t> ∈ X 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2284413" algn="l"/>
                  </a:tabLst>
                </a:pPr>
                <a:r>
                  <a:rPr lang="en-US" dirty="0"/>
                  <a:t>	(2) query for   </a:t>
                </a:r>
                <a:r>
                  <a:rPr lang="en-US" b="1" dirty="0">
                    <a:solidFill>
                      <a:schemeClr val="accent6"/>
                    </a:solidFill>
                  </a:rPr>
                  <a:t>y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 = f(x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)   </a:t>
                </a:r>
                <a:r>
                  <a:rPr lang="en-US" dirty="0"/>
                  <a:t>and   </a:t>
                </a:r>
                <a:r>
                  <a:rPr lang="en-US" b="1" dirty="0">
                    <a:solidFill>
                      <a:schemeClr val="accent6"/>
                    </a:solidFill>
                  </a:rPr>
                  <a:t>y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</a:t>
                </a:r>
                <a:r>
                  <a:rPr lang="en-US" b="1" dirty="0">
                    <a:solidFill>
                      <a:schemeClr val="accent6"/>
                    </a:solidFill>
                  </a:rPr>
                  <a:t> = f(x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</a:t>
                </a:r>
                <a:r>
                  <a:rPr lang="en-US" b="1" dirty="0">
                    <a:solidFill>
                      <a:schemeClr val="accent6"/>
                    </a:solidFill>
                  </a:rPr>
                  <a:t>)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2284413" algn="l"/>
                  </a:tabLst>
                </a:pPr>
                <a:r>
                  <a:rPr lang="en-US" dirty="0"/>
                  <a:t>	(3) output `0’  if  </a:t>
                </a:r>
                <a:r>
                  <a:rPr lang="en-US" b="1" dirty="0">
                    <a:solidFill>
                      <a:schemeClr val="accent6"/>
                    </a:solidFill>
                  </a:rPr>
                  <a:t>y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 ⊕ y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</a:t>
                </a:r>
                <a:r>
                  <a:rPr lang="en-US" b="1" dirty="0">
                    <a:solidFill>
                      <a:schemeClr val="accent6"/>
                    </a:solidFill>
                  </a:rPr>
                  <a:t> = 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 ⊕ 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 </a:t>
                </a:r>
                <a:r>
                  <a:rPr lang="en-US" dirty="0"/>
                  <a:t>,   else `1’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57E8B-1B43-F549-BC02-EF03A7302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686800" cy="3353162"/>
              </a:xfrm>
              <a:blipFill>
                <a:blip r:embed="rId2"/>
                <a:stretch>
                  <a:fillRect l="-1170" t="-2273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B9209-8FC0-1343-9296-46E8178558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85D51E-0FE7-9249-91A8-031F9041A1D3}"/>
                  </a:ext>
                </a:extLst>
              </p:cNvPr>
              <p:cNvSpPr txBox="1"/>
              <p:nvPr/>
            </p:nvSpPr>
            <p:spPr>
              <a:xfrm>
                <a:off x="205409" y="5841537"/>
                <a:ext cx="8865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2400"/>
                  </a:spcBef>
                  <a:buNone/>
                  <a:tabLst>
                    <a:tab pos="854075" algn="l"/>
                    <a:tab pos="2284413" algn="l"/>
                  </a:tabLst>
                </a:pPr>
                <a:r>
                  <a:rPr lang="en-US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⟹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8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Adv</a:t>
                </a:r>
                <a:r>
                  <a:rPr lang="en-US" sz="2800" baseline="-250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PRF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,F]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1 − (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sz="3200" i="1" baseline="3000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     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(not negligible)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85D51E-0FE7-9249-91A8-031F9041A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9" y="5841537"/>
                <a:ext cx="8865504" cy="584775"/>
              </a:xfrm>
              <a:prstGeom prst="rect">
                <a:avLst/>
              </a:prstGeom>
              <a:blipFill>
                <a:blip r:embed="rId3"/>
                <a:stretch>
                  <a:fillRect t="-12766" r="-429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8C361C6-2278-8049-BF56-570B9F076512}"/>
              </a:ext>
            </a:extLst>
          </p:cNvPr>
          <p:cNvSpPr/>
          <p:nvPr/>
        </p:nvSpPr>
        <p:spPr bwMode="auto">
          <a:xfrm>
            <a:off x="3200400" y="1500850"/>
            <a:ext cx="23622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116353-5D99-804F-A263-BFD726448CF1}"/>
                  </a:ext>
                </a:extLst>
              </p:cNvPr>
              <p:cNvSpPr txBox="1"/>
              <p:nvPr/>
            </p:nvSpPr>
            <p:spPr>
              <a:xfrm>
                <a:off x="1034251" y="4710819"/>
                <a:ext cx="2864887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</a:t>
                </a:r>
                <a:r>
                  <a:rPr lang="en-US" sz="3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EXP(0) = 0</a:t>
                </a:r>
                <a:r>
                  <a:rPr lang="en-US" sz="3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116353-5D99-804F-A263-BFD726448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51" y="4710819"/>
                <a:ext cx="2864887" cy="646331"/>
              </a:xfrm>
              <a:prstGeom prst="rect">
                <a:avLst/>
              </a:prstGeom>
              <a:blipFill>
                <a:blip r:embed="rId4"/>
                <a:stretch>
                  <a:fillRect l="-4405" t="-13208" r="-3084" b="-3396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067C5A-DCC7-FB42-8740-E1798B68372E}"/>
                  </a:ext>
                </a:extLst>
              </p:cNvPr>
              <p:cNvSpPr txBox="1"/>
              <p:nvPr/>
            </p:nvSpPr>
            <p:spPr>
              <a:xfrm>
                <a:off x="4886371" y="4739297"/>
                <a:ext cx="3331361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</a:t>
                </a:r>
                <a:r>
                  <a:rPr lang="en-US" sz="3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EXP(1) = 0</a:t>
                </a:r>
                <a:r>
                  <a:rPr lang="en-US" sz="3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1/2</a:t>
                </a:r>
                <a:r>
                  <a:rPr lang="en-US" sz="3200" baseline="300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067C5A-DCC7-FB42-8740-E1798B683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71" y="4739297"/>
                <a:ext cx="3331361" cy="646331"/>
              </a:xfrm>
              <a:prstGeom prst="rect">
                <a:avLst/>
              </a:prstGeom>
              <a:blipFill>
                <a:blip r:embed="rId5"/>
                <a:stretch>
                  <a:fillRect l="-3788" t="-13208" r="-1136" b="-320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9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67C94-185B-46CF-A978-130ADDF6495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PRP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5486400"/>
              </a:xfrm>
            </p:spPr>
            <p:txBody>
              <a:bodyPr/>
              <a:lstStyle/>
              <a:p>
                <a:r>
                  <a:rPr lang="en-US" dirty="0"/>
                  <a:t>For   b=0,1   define experiment   EXP(b) 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spcBef>
                    <a:spcPct val="100000"/>
                  </a:spcBef>
                </a:pPr>
                <a:r>
                  <a:rPr lang="en-US" b="1" u="sng" dirty="0"/>
                  <a:t>Def</a:t>
                </a:r>
                <a:r>
                  <a:rPr lang="en-US" dirty="0"/>
                  <a:t>:  E is a secure PRP if for all “efficient”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    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PRP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  = 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  <a:r>
                  <a:rPr lang="en-US" dirty="0">
                    <a:solidFill>
                      <a:schemeClr val="accent2"/>
                    </a:solidFill>
                  </a:rPr>
                  <a:t>Pr[EXP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(0)=1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] – Pr[EXP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(1)=1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]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dirty="0"/>
                  <a:t>		is “negligible.”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5486400"/>
              </a:xfrm>
              <a:blipFill>
                <a:blip r:embed="rId2"/>
                <a:stretch>
                  <a:fillRect l="-997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447800" y="25304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057400" y="18446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28825" y="1752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6629400" y="2530475"/>
                <a:ext cx="1295400" cy="1905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17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2530475"/>
                <a:ext cx="1295400" cy="1905000"/>
              </a:xfrm>
              <a:prstGeom prst="rect">
                <a:avLst/>
              </a:prstGeom>
              <a:blipFill>
                <a:blip r:embed="rId3"/>
                <a:stretch>
                  <a:fillRect t="-6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743200" y="2454275"/>
            <a:ext cx="24003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b=0:   k</a:t>
            </a:r>
            <a:r>
              <a:rPr lang="en-US" dirty="0">
                <a:sym typeface="Symbol" pitchFamily="18" charset="2"/>
              </a:rPr>
              <a:t>K,  f E(k,)</a:t>
            </a:r>
          </a:p>
          <a:p>
            <a:pPr>
              <a:lnSpc>
                <a:spcPct val="140000"/>
              </a:lnSpc>
            </a:pPr>
            <a:r>
              <a:rPr lang="en-US" dirty="0">
                <a:sym typeface="Symbol" pitchFamily="18" charset="2"/>
              </a:rPr>
              <a:t>b=1:   </a:t>
            </a:r>
            <a:r>
              <a:rPr lang="en-US" dirty="0" err="1">
                <a:sym typeface="Symbol" pitchFamily="18" charset="2"/>
              </a:rPr>
              <a:t>f</a:t>
            </a:r>
            <a:r>
              <a:rPr lang="en-US" dirty="0" err="1">
                <a:cs typeface="Arial" charset="0"/>
                <a:sym typeface="Symbol" pitchFamily="18" charset="2"/>
              </a:rPr>
              <a:t></a:t>
            </a:r>
            <a:r>
              <a:rPr lang="en-US" b="1" dirty="0" err="1">
                <a:cs typeface="Arial" charset="0"/>
                <a:sym typeface="Symbol" pitchFamily="18" charset="2"/>
              </a:rPr>
              <a:t>Perms</a:t>
            </a:r>
            <a:r>
              <a:rPr lang="en-US" b="1" dirty="0">
                <a:cs typeface="Arial" charset="0"/>
                <a:sym typeface="Symbol" pitchFamily="18" charset="2"/>
              </a:rPr>
              <a:t>[X]</a:t>
            </a:r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2819400" y="3306763"/>
            <a:ext cx="3810000" cy="366712"/>
            <a:chOff x="1776" y="2112"/>
            <a:chExt cx="2400" cy="231"/>
          </a:xfrm>
        </p:grpSpPr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1776" y="230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2688" y="2112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i</a:t>
              </a:r>
              <a:r>
                <a:rPr lang="en-US"/>
                <a:t> </a:t>
              </a:r>
              <a:r>
                <a:rPr lang="en-US">
                  <a:sym typeface="Symbol" pitchFamily="18" charset="2"/>
                </a:rPr>
                <a:t> X</a:t>
              </a:r>
            </a:p>
          </p:txBody>
        </p:sp>
      </p:grp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2819400" y="3673475"/>
            <a:ext cx="3733800" cy="366713"/>
            <a:chOff x="1776" y="2477"/>
            <a:chExt cx="2352" cy="231"/>
          </a:xfrm>
        </p:grpSpPr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1776" y="268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2727" y="2477"/>
              <a:ext cx="3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f(x</a:t>
              </a:r>
              <a:r>
                <a:rPr lang="en-US" baseline="-25000"/>
                <a:t>i</a:t>
              </a:r>
              <a:r>
                <a:rPr lang="en-US"/>
                <a:t>)</a:t>
              </a:r>
            </a:p>
          </p:txBody>
        </p:sp>
      </p:grpSp>
      <p:sp>
        <p:nvSpPr>
          <p:cNvPr id="7183" name="AutoShape 15"/>
          <p:cNvSpPr>
            <a:spLocks noChangeArrowheads="1"/>
          </p:cNvSpPr>
          <p:nvPr/>
        </p:nvSpPr>
        <p:spPr bwMode="auto">
          <a:xfrm flipV="1">
            <a:off x="6096000" y="3292475"/>
            <a:ext cx="228600" cy="91440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7239000" y="443547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251700" y="4800600"/>
            <a:ext cx="143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b’ </a:t>
            </a:r>
            <a:r>
              <a:rPr lang="en-US" sz="2400">
                <a:sym typeface="Symbol" pitchFamily="18" charset="2"/>
              </a:rPr>
              <a:t> {0,1}</a:t>
            </a:r>
            <a:endParaRPr lang="en-US" sz="2400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62000" y="2225675"/>
            <a:ext cx="7924800" cy="2438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0C45-4694-4B05-B73C-6F9EE8E2A092}" type="slidenum">
              <a:rPr lang="en-US"/>
              <a:pPr/>
              <a:t>22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secure PRPs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143000"/>
                <a:ext cx="8915400" cy="5334000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en-US" u="sng" dirty="0"/>
              </a:p>
              <a:p>
                <a:pPr>
                  <a:lnSpc>
                    <a:spcPct val="120000"/>
                  </a:lnSpc>
                </a:pPr>
                <a:r>
                  <a:rPr lang="en-US" u="sng" dirty="0"/>
                  <a:t>Example secure PRPs</a:t>
                </a:r>
                <a:r>
                  <a:rPr lang="en-US" dirty="0"/>
                  <a:t>:      3DES,   AES,   …</a:t>
                </a:r>
              </a:p>
              <a:p>
                <a:pPr>
                  <a:lnSpc>
                    <a:spcPct val="120000"/>
                  </a:lnSpc>
                  <a:spcBef>
                    <a:spcPct val="60000"/>
                  </a:spcBef>
                  <a:buFontTx/>
                  <a:buNone/>
                </a:pPr>
                <a:r>
                  <a:rPr lang="en-US" baseline="30000" dirty="0"/>
                  <a:t>		 </a:t>
                </a:r>
                <a:r>
                  <a:rPr lang="en-US" dirty="0"/>
                  <a:t>AES256:   K </a:t>
                </a:r>
                <a:r>
                  <a:rPr lang="en-US" dirty="0">
                    <a:sym typeface="Symbol" pitchFamily="18" charset="2"/>
                  </a:rPr>
                  <a:t> X    X</a:t>
                </a:r>
                <a:r>
                  <a:rPr lang="en-US" dirty="0"/>
                  <a:t>        where      X = {0,1}</a:t>
                </a:r>
                <a:r>
                  <a:rPr lang="en-US" baseline="30000" dirty="0"/>
                  <a:t>128</a:t>
                </a:r>
                <a:r>
                  <a:rPr lang="en-US" dirty="0"/>
                  <a:t> </a:t>
                </a:r>
                <a:endParaRPr lang="en-US" baseline="30000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u="sng" dirty="0"/>
                  <a:t>AES256 PRP Assumption</a:t>
                </a:r>
                <a:r>
                  <a:rPr lang="en-US" dirty="0"/>
                  <a:t>  </a:t>
                </a:r>
                <a:r>
                  <a:rPr lang="en-US" sz="1800" dirty="0"/>
                  <a:t>(example) 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time(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) &lt; 2</a:t>
                </a:r>
                <a:r>
                  <a:rPr lang="en-US" baseline="30000" dirty="0"/>
                  <a:t>80 </a:t>
                </a:r>
                <a:r>
                  <a:rPr lang="en-US" dirty="0"/>
                  <a:t>:   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PRP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b="1" dirty="0">
                    <a:solidFill>
                      <a:schemeClr val="accent2"/>
                    </a:solidFill>
                  </a:rPr>
                  <a:t>AES256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]</a:t>
                </a:r>
                <a:r>
                  <a:rPr lang="en-US" dirty="0">
                    <a:solidFill>
                      <a:schemeClr val="accent2"/>
                    </a:solidFill>
                  </a:rPr>
                  <a:t> &lt; 2</a:t>
                </a:r>
                <a:r>
                  <a:rPr lang="en-US" baseline="50000" dirty="0">
                    <a:solidFill>
                      <a:schemeClr val="accent2"/>
                    </a:solidFill>
                  </a:rPr>
                  <a:t>-40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143000"/>
                <a:ext cx="8915400" cy="5334000"/>
              </a:xfr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287069" y="289560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+mn-lt"/>
              </a:rPr>
              <a:t>K = {0,1}</a:t>
            </a:r>
            <a:r>
              <a:rPr lang="en-US" sz="2400" baseline="30000">
                <a:latin typeface="+mn-lt"/>
              </a:rPr>
              <a:t>256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A019E-7E83-436A-822E-AE5AF5248EE9}" type="slidenum">
              <a:rPr lang="en-US"/>
              <a:pPr/>
              <a:t>23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PRP-PRF Switching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524000"/>
                <a:ext cx="8915400" cy="5105400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Any secure PRP is also a secure PRF</a:t>
                </a:r>
                <a:r>
                  <a:rPr lang="en-US" dirty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ct val="100000"/>
                  </a:spcBef>
                  <a:buNone/>
                </a:pPr>
                <a:r>
                  <a:rPr lang="en-US" u="sng" dirty="0"/>
                  <a:t>Lemma</a:t>
                </a:r>
                <a:r>
                  <a:rPr lang="en-US" dirty="0"/>
                  <a:t>:     Let   E   be a PRP over  (K, X). </a:t>
                </a:r>
                <a:br>
                  <a:rPr lang="en-US" dirty="0"/>
                </a:br>
                <a:r>
                  <a:rPr lang="en-US" dirty="0"/>
                  <a:t>   Then for any   q-query  adversary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dirty="0"/>
                  <a:t>		      </a:t>
                </a:r>
                <a:r>
                  <a:rPr lang="en-US" sz="3200" dirty="0"/>
                  <a:t>|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PRF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</a:t>
                </a:r>
                <a:r>
                  <a:rPr lang="en-US" dirty="0"/>
                  <a:t>  </a:t>
                </a:r>
                <a:r>
                  <a:rPr lang="en-US" dirty="0">
                    <a:latin typeface="Symbol" pitchFamily="18" charset="2"/>
                  </a:rPr>
                  <a:t>-</a:t>
                </a:r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>
                    <a:solidFill>
                      <a:schemeClr val="accent2"/>
                    </a:solidFill>
                  </a:rPr>
                  <a:t>PRP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</a:t>
                </a:r>
                <a:r>
                  <a:rPr lang="en-US" dirty="0"/>
                  <a:t> </a:t>
                </a:r>
                <a:r>
                  <a:rPr lang="en-US" sz="3200" dirty="0"/>
                  <a:t>|</a:t>
                </a:r>
                <a:r>
                  <a:rPr lang="en-US" dirty="0"/>
                  <a:t>   &lt;   q</a:t>
                </a:r>
                <a:r>
                  <a:rPr lang="en-US" baseline="30000" dirty="0"/>
                  <a:t>2</a:t>
                </a:r>
                <a:r>
                  <a:rPr lang="en-US" dirty="0"/>
                  <a:t> / 2|X|</a:t>
                </a:r>
              </a:p>
              <a:p>
                <a:pPr>
                  <a:lnSpc>
                    <a:spcPct val="120000"/>
                  </a:lnSpc>
                  <a:spcBef>
                    <a:spcPts val="5520"/>
                  </a:spcBef>
                  <a:buFontTx/>
                  <a:buNone/>
                </a:pPr>
                <a:r>
                  <a:rPr lang="en-US" sz="2800" b="1" dirty="0">
                    <a:sym typeface="Symbol" pitchFamily="18" charset="2"/>
                  </a:rPr>
                  <a:t></a:t>
                </a:r>
                <a:r>
                  <a:rPr lang="en-US" dirty="0">
                    <a:sym typeface="Symbol" pitchFamily="18" charset="2"/>
                  </a:rPr>
                  <a:t>  Suppose |X| is large so that    </a:t>
                </a:r>
                <a:r>
                  <a:rPr lang="en-US" dirty="0"/>
                  <a:t>q</a:t>
                </a:r>
                <a:r>
                  <a:rPr lang="en-US" baseline="30000" dirty="0"/>
                  <a:t>2</a:t>
                </a:r>
                <a:r>
                  <a:rPr lang="en-US" dirty="0"/>
                  <a:t> / 2|X|     is “negligible” </a:t>
                </a:r>
              </a:p>
              <a:p>
                <a:pPr>
                  <a:lnSpc>
                    <a:spcPct val="120000"/>
                  </a:lnSpc>
                  <a:spcBef>
                    <a:spcPct val="150000"/>
                  </a:spcBef>
                  <a:buFontTx/>
                  <a:buNone/>
                </a:pPr>
                <a:r>
                  <a:rPr lang="en-US" dirty="0">
                    <a:sym typeface="Symbol" pitchFamily="18" charset="2"/>
                  </a:rPr>
                  <a:t>Then   </a:t>
                </a:r>
                <a:r>
                  <a:rPr lang="en-US" dirty="0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>
                    <a:solidFill>
                      <a:schemeClr val="accent2"/>
                    </a:solidFill>
                  </a:rPr>
                  <a:t>PRP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</a:t>
                </a:r>
                <a:r>
                  <a:rPr lang="en-US" dirty="0"/>
                  <a:t>  “negligible”   </a:t>
                </a:r>
                <a:r>
                  <a:rPr lang="en-US" dirty="0">
                    <a:sym typeface="Symbol" pitchFamily="18" charset="2"/>
                  </a:rPr>
                  <a:t></a:t>
                </a:r>
                <a:r>
                  <a:rPr lang="en-US" dirty="0"/>
                  <a:t>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PRF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 </a:t>
                </a:r>
                <a:r>
                  <a:rPr lang="en-US" dirty="0"/>
                  <a:t>“negligible”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524000"/>
                <a:ext cx="8915400" cy="5105400"/>
              </a:xfrm>
              <a:blipFill>
                <a:blip r:embed="rId2"/>
                <a:stretch>
                  <a:fillRect l="-1425" t="-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9E82B3-D0AC-CA60-9901-97B670A80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PRPs and PRFs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6D7902A-C01F-FC47-7878-EA40B1C8A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4686300"/>
            <a:ext cx="7086600" cy="762000"/>
          </a:xfrm>
        </p:spPr>
        <p:txBody>
          <a:bodyPr/>
          <a:lstStyle/>
          <a:p>
            <a:r>
              <a:rPr lang="en-US" sz="2800" u="sng" dirty="0"/>
              <a:t>Goal</a:t>
            </a:r>
            <a:r>
              <a:rPr lang="en-US" sz="2800" dirty="0"/>
              <a:t>:  build “secure” encryption from a PRP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D6589-A71C-8C00-B4E5-E59C71712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7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1BF5D8-EEFB-4E09-A7A9-E26C710DE02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Incorrect use of a PRP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3058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/>
              <a:t>Electronic Code Book (ECB):</a:t>
            </a:r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 sz="1800"/>
          </a:p>
          <a:p>
            <a:pPr marL="0" indent="0" eaLnBrk="1" hangingPunct="1"/>
            <a:endParaRPr lang="en-US" sz="1800"/>
          </a:p>
          <a:p>
            <a:pPr marL="0" indent="0" eaLnBrk="1" hangingPunct="1"/>
            <a:endParaRPr lang="en-US" sz="1800"/>
          </a:p>
          <a:p>
            <a:pPr marL="0" indent="0" eaLnBrk="1" hangingPunct="1"/>
            <a:endParaRPr lang="en-US" sz="1800"/>
          </a:p>
          <a:p>
            <a:pPr marL="0" indent="0" eaLnBrk="1" hangingPunct="1"/>
            <a:endParaRPr lang="en-US" sz="2000"/>
          </a:p>
          <a:p>
            <a:pPr marL="0" indent="0" eaLnBrk="1" hangingPunct="1"/>
            <a:endParaRPr lang="en-US" sz="2000"/>
          </a:p>
          <a:p>
            <a:pPr marL="0" indent="0" eaLnBrk="1" hangingPunct="1">
              <a:buNone/>
            </a:pPr>
            <a:r>
              <a:rPr lang="en-US" u="sng"/>
              <a:t>Problem</a:t>
            </a:r>
            <a:r>
              <a:rPr lang="en-US"/>
              <a:t>:   </a:t>
            </a:r>
          </a:p>
          <a:p>
            <a:pPr lvl="1" eaLnBrk="1" hangingPunct="1"/>
            <a:r>
              <a:rPr lang="en-US"/>
              <a:t>if    m</a:t>
            </a:r>
            <a:r>
              <a:rPr lang="en-US" baseline="-25000"/>
              <a:t>1</a:t>
            </a:r>
            <a:r>
              <a:rPr lang="en-US"/>
              <a:t>=m</a:t>
            </a:r>
            <a:r>
              <a:rPr lang="en-US" baseline="-25000"/>
              <a:t>2</a:t>
            </a:r>
            <a:r>
              <a:rPr lang="en-US"/>
              <a:t>     then   c</a:t>
            </a:r>
            <a:r>
              <a:rPr lang="en-US" baseline="-25000"/>
              <a:t>1</a:t>
            </a:r>
            <a:r>
              <a:rPr lang="en-US"/>
              <a:t>=c</a:t>
            </a:r>
            <a:r>
              <a:rPr lang="en-US" baseline="-25000"/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2468563" y="2944813"/>
            <a:ext cx="257175" cy="381000"/>
          </a:xfrm>
          <a:prstGeom prst="downArrow">
            <a:avLst>
              <a:gd name="adj1" fmla="val 50000"/>
              <a:gd name="adj2" fmla="val 37037"/>
            </a:avLst>
          </a:prstGeom>
          <a:noFill/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7350125" y="2944813"/>
            <a:ext cx="257175" cy="381000"/>
          </a:xfrm>
          <a:prstGeom prst="downArrow">
            <a:avLst>
              <a:gd name="adj1" fmla="val 50000"/>
              <a:gd name="adj2" fmla="val 37037"/>
            </a:avLst>
          </a:prstGeom>
          <a:noFill/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6049963" y="267811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27257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37925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16589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32591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21923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43259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48593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66929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5"/>
          <p:cNvSpPr>
            <a:spLocks noChangeArrowheads="1"/>
          </p:cNvSpPr>
          <p:nvPr/>
        </p:nvSpPr>
        <p:spPr bwMode="auto">
          <a:xfrm>
            <a:off x="53927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6"/>
          <p:cNvSpPr>
            <a:spLocks noChangeArrowheads="1"/>
          </p:cNvSpPr>
          <p:nvPr/>
        </p:nvSpPr>
        <p:spPr bwMode="auto">
          <a:xfrm>
            <a:off x="72263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7"/>
          <p:cNvSpPr>
            <a:spLocks noChangeArrowheads="1"/>
          </p:cNvSpPr>
          <p:nvPr/>
        </p:nvSpPr>
        <p:spPr bwMode="auto">
          <a:xfrm>
            <a:off x="77597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18"/>
          <p:cNvSpPr txBox="1">
            <a:spLocks noChangeArrowheads="1"/>
          </p:cNvSpPr>
          <p:nvPr/>
        </p:nvSpPr>
        <p:spPr bwMode="auto">
          <a:xfrm>
            <a:off x="914400" y="243840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PT:</a:t>
            </a:r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6057900" y="355441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27336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38004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2"/>
          <p:cNvSpPr>
            <a:spLocks noChangeArrowheads="1"/>
          </p:cNvSpPr>
          <p:nvPr/>
        </p:nvSpPr>
        <p:spPr bwMode="auto">
          <a:xfrm>
            <a:off x="16668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32670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Rectangle 24"/>
          <p:cNvSpPr>
            <a:spLocks noChangeArrowheads="1"/>
          </p:cNvSpPr>
          <p:nvPr/>
        </p:nvSpPr>
        <p:spPr bwMode="auto">
          <a:xfrm>
            <a:off x="22002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5"/>
          <p:cNvSpPr>
            <a:spLocks noChangeArrowheads="1"/>
          </p:cNvSpPr>
          <p:nvPr/>
        </p:nvSpPr>
        <p:spPr bwMode="auto">
          <a:xfrm>
            <a:off x="43338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48672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67008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54006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72342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77676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922338" y="3325813"/>
            <a:ext cx="65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43200" y="2438400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m</a:t>
            </a:r>
            <a:r>
              <a:rPr lang="en-US" sz="2000" baseline="-25000">
                <a:latin typeface="+mn-lt"/>
              </a:rPr>
              <a:t>1</a:t>
            </a:r>
            <a:endParaRPr lang="en-US" sz="200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675" y="2438400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m</a:t>
            </a:r>
            <a:r>
              <a:rPr lang="en-US" sz="2000" baseline="-25000">
                <a:latin typeface="+mn-lt"/>
              </a:rPr>
              <a:t>2</a:t>
            </a:r>
            <a:endParaRPr lang="en-US" sz="200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89238" y="3317875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c</a:t>
            </a:r>
            <a:r>
              <a:rPr lang="en-US" sz="2000" baseline="-25000">
                <a:latin typeface="+mn-lt"/>
              </a:rPr>
              <a:t>1</a:t>
            </a:r>
            <a:endParaRPr lang="en-US" sz="200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9438" y="3306763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c</a:t>
            </a:r>
            <a:r>
              <a:rPr lang="en-US" sz="2000" baseline="-25000">
                <a:latin typeface="+mn-lt"/>
              </a:rPr>
              <a:t>2</a:t>
            </a:r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34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A93541-6C50-4C4F-AB94-841018824FA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pictures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4735" t="12686" r="3424" b="45523"/>
          <a:stretch>
            <a:fillRect/>
          </a:stretch>
        </p:blipFill>
        <p:spPr bwMode="auto">
          <a:xfrm>
            <a:off x="381000" y="18097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63719" y="6172200"/>
            <a:ext cx="307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(courtesy B. </a:t>
            </a:r>
            <a:r>
              <a:rPr lang="en-US" sz="2400" err="1"/>
              <a:t>Preneel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0457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4153F-8641-4DF1-BF9E-E3333F6E5825}" type="slidenum">
              <a:rPr lang="en-US"/>
              <a:pPr/>
              <a:t>27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/>
              <a:t>Modes of Operation for </a:t>
            </a:r>
            <a:br>
              <a:rPr lang="en-US" dirty="0"/>
            </a:br>
            <a:r>
              <a:rPr lang="en-US" dirty="0"/>
              <a:t>One-time Use Key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50653"/>
            <a:ext cx="8229600" cy="17526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u="sng"/>
              <a:t>Example application</a:t>
            </a:r>
            <a:r>
              <a:rPr lang="en-US"/>
              <a:t>:    </a:t>
            </a:r>
          </a:p>
          <a:p>
            <a:pPr algn="l">
              <a:spcBef>
                <a:spcPct val="50000"/>
              </a:spcBef>
            </a:pPr>
            <a:r>
              <a:rPr lang="en-US"/>
              <a:t>    Encrypted email.    New key for every message.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3F64370-EFA6-2FCD-F55F-809E4BC3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77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/>
              <a:t>How to use a block cipher?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AD070-0A99-4FBE-80D1-EA7C69A73BF8}" type="slidenum">
              <a:rPr lang="en-US"/>
              <a:pPr/>
              <a:t>28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/>
              <a:t>Semantic Security for one-time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686800" cy="5867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Castellar" pitchFamily="18" charset="0"/>
                  </a:rPr>
                  <a:t>E </a:t>
                </a:r>
                <a:r>
                  <a:rPr lang="en-US" dirty="0"/>
                  <a:t>= (E,D)   a cipher defined over  (K,M,C)</a:t>
                </a:r>
                <a:endParaRPr lang="en-US" dirty="0">
                  <a:latin typeface="Castellar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For   b=0,1   define EXP(b)  as: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ct val="100000"/>
                  </a:spcBef>
                </a:pPr>
                <a:endParaRPr lang="en-US" dirty="0"/>
              </a:p>
              <a:p>
                <a:pPr>
                  <a:spcBef>
                    <a:spcPts val="3032"/>
                  </a:spcBef>
                </a:pPr>
                <a:r>
                  <a:rPr lang="en-US" dirty="0"/>
                  <a:t>Def: </a:t>
                </a:r>
                <a:r>
                  <a:rPr lang="en-US" dirty="0">
                    <a:latin typeface="Castellar" pitchFamily="18" charset="0"/>
                  </a:rPr>
                  <a:t>E</a:t>
                </a:r>
                <a:r>
                  <a:rPr lang="en-US" dirty="0"/>
                  <a:t> is sem. sec. for one-time key if for all “efficient”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     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SS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</a:t>
                </a:r>
                <a:r>
                  <a:rPr lang="en-US" dirty="0">
                    <a:latin typeface="Castellar" pitchFamily="18" charset="0"/>
                  </a:rPr>
                  <a:t>E</a:t>
                </a:r>
                <a:r>
                  <a:rPr lang="en-US" dirty="0">
                    <a:solidFill>
                      <a:schemeClr val="accent2"/>
                    </a:solidFill>
                  </a:rPr>
                  <a:t>]  = 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  <a:r>
                  <a:rPr lang="en-US" dirty="0">
                    <a:solidFill>
                      <a:schemeClr val="accent2"/>
                    </a:solidFill>
                  </a:rPr>
                  <a:t>Pr[EXP(0)=1] – Pr[EXP(1)=1]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dirty="0"/>
                  <a:t>		is “negligible.”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686800" cy="5867400"/>
              </a:xfrm>
              <a:blipFill>
                <a:blip r:embed="rId2"/>
                <a:stretch>
                  <a:fillRect l="-117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47800" y="2606675"/>
            <a:ext cx="12954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057400" y="19208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028825" y="1828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6629400" y="2606675"/>
                <a:ext cx="1295400" cy="15843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27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2606675"/>
                <a:ext cx="1295400" cy="1584325"/>
              </a:xfrm>
              <a:prstGeom prst="rect">
                <a:avLst/>
              </a:prstGeom>
              <a:blipFill>
                <a:blip r:embed="rId3"/>
                <a:stretch>
                  <a:fillRect t="-78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52600" y="3078163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2819400" y="3000375"/>
            <a:ext cx="3810000" cy="368300"/>
            <a:chOff x="1776" y="1890"/>
            <a:chExt cx="2400" cy="232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2016" y="1890"/>
              <a:ext cx="17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</a:t>
              </a:r>
              <a:r>
                <a:rPr lang="en-US" baseline="-25000"/>
                <a:t>0</a:t>
              </a:r>
              <a:r>
                <a:rPr lang="en-US"/>
                <a:t> , m</a:t>
              </a:r>
              <a:r>
                <a:rPr lang="en-US" baseline="-25000"/>
                <a:t>1  </a:t>
              </a:r>
              <a:r>
                <a:rPr lang="en-US">
                  <a:sym typeface="Symbol" pitchFamily="18" charset="2"/>
                </a:rPr>
                <a:t> M :    |m</a:t>
              </a:r>
              <a:r>
                <a:rPr lang="en-US" baseline="-25000">
                  <a:sym typeface="Symbol" pitchFamily="18" charset="2"/>
                </a:rPr>
                <a:t>0</a:t>
              </a:r>
              <a:r>
                <a:rPr lang="en-US">
                  <a:sym typeface="Symbol" pitchFamily="18" charset="2"/>
                </a:rPr>
                <a:t>| = |m</a:t>
              </a:r>
              <a:r>
                <a:rPr lang="en-US" baseline="-25000">
                  <a:sym typeface="Symbol" pitchFamily="18" charset="2"/>
                </a:rPr>
                <a:t>1</a:t>
              </a:r>
              <a:r>
                <a:rPr lang="en-US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2819400" y="3433763"/>
            <a:ext cx="3733800" cy="400050"/>
            <a:chOff x="1776" y="2163"/>
            <a:chExt cx="2352" cy="252"/>
          </a:xfrm>
        </p:grpSpPr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2448" y="2163"/>
              <a:ext cx="9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 </a:t>
              </a:r>
              <a:r>
                <a:rPr lang="en-US"/>
                <a:t>E(k, </a:t>
              </a:r>
              <a:r>
                <a:rPr lang="en-US" sz="2000" b="1" err="1"/>
                <a:t>m</a:t>
              </a:r>
              <a:r>
                <a:rPr lang="en-US" sz="2000" b="1" baseline="-25000" err="1"/>
                <a:t>b</a:t>
              </a:r>
              <a:r>
                <a:rPr lang="en-US"/>
                <a:t>)</a:t>
              </a:r>
            </a:p>
          </p:txBody>
        </p:sp>
      </p:grp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7239000" y="4191000"/>
            <a:ext cx="1447800" cy="762000"/>
            <a:chOff x="4560" y="2842"/>
            <a:chExt cx="912" cy="480"/>
          </a:xfrm>
        </p:grpSpPr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4560" y="284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4568" y="3024"/>
              <a:ext cx="9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400">
                  <a:sym typeface="Symbol" pitchFamily="18" charset="2"/>
                </a:rPr>
                <a:t> {0,1}</a:t>
              </a:r>
              <a:endParaRPr lang="en-US" sz="2400"/>
            </a:p>
          </p:txBody>
        </p:sp>
      </p:grp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762000" y="2301875"/>
            <a:ext cx="7924800" cy="211772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2717-0B63-4866-A404-5E12738B51D2}" type="slidenum">
              <a:rPr lang="en-US"/>
              <a:pPr/>
              <a:t>29</a:t>
            </a:fld>
            <a:endParaRPr lang="en-US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4267200" y="3622675"/>
            <a:ext cx="4572000" cy="21336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 B  (us)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security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143000"/>
                <a:ext cx="8991600" cy="1905000"/>
              </a:xfrm>
            </p:spPr>
            <p:txBody>
              <a:bodyPr/>
              <a:lstStyle/>
              <a:p>
                <a:pPr marL="0" indent="0">
                  <a:buNone/>
                  <a:tabLst>
                    <a:tab pos="2054225" algn="l"/>
                  </a:tabLst>
                </a:pPr>
                <a:r>
                  <a:rPr lang="en-US" dirty="0"/>
                  <a:t>Sem. Sec.  </a:t>
                </a:r>
                <a:r>
                  <a:rPr lang="en-US" dirty="0">
                    <a:sym typeface="Symbol" pitchFamily="18" charset="2"/>
                  </a:rPr>
                  <a:t>	</a:t>
                </a:r>
                <a:r>
                  <a:rPr lang="en-US" dirty="0"/>
                  <a:t>no “efficient” adversary learns “info” about PT 	from a </a:t>
                </a:r>
                <a:r>
                  <a:rPr lang="en-US" sz="2800" b="1" u="sng" dirty="0"/>
                  <a:t>single</a:t>
                </a:r>
                <a:r>
                  <a:rPr lang="en-US" dirty="0"/>
                  <a:t> CT.</a:t>
                </a:r>
              </a:p>
              <a:p>
                <a:pPr marL="0" indent="0">
                  <a:lnSpc>
                    <a:spcPct val="120000"/>
                  </a:lnSpc>
                  <a:buNone/>
                  <a:tabLst>
                    <a:tab pos="2286000" algn="l"/>
                  </a:tabLst>
                </a:pPr>
                <a:r>
                  <a:rPr lang="en-US" dirty="0"/>
                  <a:t>Example:  suppose efficient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can deduce LSB of PT from CT.     </a:t>
                </a:r>
                <a:br>
                  <a:rPr lang="en-US" dirty="0"/>
                </a:br>
                <a:r>
                  <a:rPr lang="en-US" dirty="0"/>
                  <a:t>Then </a:t>
                </a:r>
                <a:r>
                  <a:rPr lang="en-US" dirty="0">
                    <a:latin typeface="Castellar" pitchFamily="18" charset="0"/>
                  </a:rPr>
                  <a:t>E </a:t>
                </a:r>
                <a:r>
                  <a:rPr lang="en-US" dirty="0"/>
                  <a:t>= (E,D) is not semantically secure.  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143000"/>
                <a:ext cx="8991600" cy="1905000"/>
              </a:xfrm>
              <a:blipFill>
                <a:blip r:embed="rId3"/>
                <a:stretch>
                  <a:fillRect l="-1130" t="-3974" r="-2401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33400" y="37496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143000" y="30638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114425" y="2967038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  <a:r>
              <a:rPr lang="en-US" sz="2400">
                <a:sym typeface="Symbol" pitchFamily="18" charset="2"/>
              </a:rPr>
              <a:t></a:t>
            </a:r>
            <a:r>
              <a:rPr lang="en-US" sz="2000">
                <a:sym typeface="Symbol" pitchFamily="18" charset="2"/>
              </a:rPr>
              <a:t>{0,1}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6" name="Rectangle 12"/>
              <p:cNvSpPr>
                <a:spLocks noChangeArrowheads="1"/>
              </p:cNvSpPr>
              <p:nvPr/>
            </p:nvSpPr>
            <p:spPr bwMode="auto">
              <a:xfrm>
                <a:off x="7315200" y="4460875"/>
                <a:ext cx="1295400" cy="1193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(given)</a:t>
                </a:r>
              </a:p>
            </p:txBody>
          </p:sp>
        </mc:Choice>
        <mc:Fallback xmlns="">
          <p:sp>
            <p:nvSpPr>
              <p:cNvPr id="21516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5200" y="4460875"/>
                <a:ext cx="1295400" cy="1193800"/>
              </a:xfrm>
              <a:prstGeom prst="rect">
                <a:avLst/>
              </a:prstGeom>
              <a:blipFill>
                <a:blip r:embed="rId4"/>
                <a:stretch>
                  <a:fillRect t="-208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838200" y="4221163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1828800" y="4613280"/>
            <a:ext cx="3733800" cy="461963"/>
            <a:chOff x="1152" y="3024"/>
            <a:chExt cx="2352" cy="291"/>
          </a:xfrm>
        </p:grpSpPr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1152" y="3312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1440" y="3024"/>
              <a:ext cx="10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c  </a:t>
              </a:r>
              <a:r>
                <a:rPr lang="en-US" sz="2000" dirty="0"/>
                <a:t>E(k, </a:t>
              </a:r>
              <a:r>
                <a:rPr lang="en-US" sz="2400" b="1" dirty="0"/>
                <a:t>m</a:t>
              </a:r>
              <a:r>
                <a:rPr lang="en-US" sz="2400" b="1" baseline="-25000" dirty="0"/>
                <a:t>b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28600" y="3444875"/>
            <a:ext cx="8763000" cy="2438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3" name="Group 29"/>
          <p:cNvGrpSpPr>
            <a:grpSpLocks/>
          </p:cNvGrpSpPr>
          <p:nvPr/>
        </p:nvGrpSpPr>
        <p:grpSpPr bwMode="auto">
          <a:xfrm>
            <a:off x="1600200" y="3589338"/>
            <a:ext cx="3429000" cy="822325"/>
            <a:chOff x="1056" y="2379"/>
            <a:chExt cx="2160" cy="518"/>
          </a:xfrm>
        </p:grpSpPr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 flipH="1" flipV="1">
              <a:off x="1248" y="28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Text Box 21"/>
            <p:cNvSpPr txBox="1">
              <a:spLocks noChangeArrowheads="1"/>
            </p:cNvSpPr>
            <p:nvPr/>
          </p:nvSpPr>
          <p:spPr bwMode="auto">
            <a:xfrm>
              <a:off x="1056" y="2379"/>
              <a:ext cx="165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1"/>
              <a:r>
                <a:rPr lang="en-US" sz="2400" b="1">
                  <a:latin typeface="Courier New" pitchFamily="49" charset="0"/>
                </a:rPr>
                <a:t>m</a:t>
              </a:r>
              <a:r>
                <a:rPr lang="en-US" sz="2400" b="1" baseline="-25000">
                  <a:latin typeface="Courier New" pitchFamily="49" charset="0"/>
                </a:rPr>
                <a:t>0</a:t>
              </a:r>
              <a:r>
                <a:rPr lang="en-US" sz="2400">
                  <a:latin typeface="Courier New" pitchFamily="49" charset="0"/>
                </a:rPr>
                <a:t>, </a:t>
              </a:r>
              <a:r>
                <a:rPr lang="en-US">
                  <a:latin typeface="Tahoma" pitchFamily="34" charset="0"/>
                </a:rPr>
                <a:t>LSB(</a:t>
              </a:r>
              <a:r>
                <a:rPr lang="en-US" sz="2400">
                  <a:latin typeface="Courier New" pitchFamily="49" charset="0"/>
                </a:rPr>
                <a:t>m</a:t>
              </a:r>
              <a:r>
                <a:rPr lang="en-US" sz="2400" baseline="-25000">
                  <a:latin typeface="Courier New" pitchFamily="49" charset="0"/>
                </a:rPr>
                <a:t>0</a:t>
              </a:r>
              <a:r>
                <a:rPr lang="en-US">
                  <a:latin typeface="Tahoma" pitchFamily="34" charset="0"/>
                </a:rPr>
                <a:t>)=</a:t>
              </a:r>
              <a:r>
                <a:rPr lang="en-US" b="1">
                  <a:latin typeface="Tahoma" pitchFamily="34" charset="0"/>
                </a:rPr>
                <a:t>0</a:t>
              </a:r>
              <a:r>
                <a:rPr lang="en-US" sz="2000">
                  <a:latin typeface="Courier New" pitchFamily="49" charset="0"/>
                </a:rPr>
                <a:t> </a:t>
              </a:r>
            </a:p>
            <a:p>
              <a:pPr lvl="1"/>
              <a:r>
                <a:rPr lang="en-US" sz="2400" b="1">
                  <a:latin typeface="Courier New" pitchFamily="49" charset="0"/>
                </a:rPr>
                <a:t>m</a:t>
              </a:r>
              <a:r>
                <a:rPr lang="en-US" sz="2400" b="1" baseline="-25000">
                  <a:latin typeface="Courier New" pitchFamily="49" charset="0"/>
                </a:rPr>
                <a:t>1</a:t>
              </a:r>
              <a:r>
                <a:rPr lang="en-US" sz="2400">
                  <a:latin typeface="Courier New" pitchFamily="49" charset="0"/>
                </a:rPr>
                <a:t>, </a:t>
              </a:r>
              <a:r>
                <a:rPr lang="en-US">
                  <a:latin typeface="Tahoma" pitchFamily="34" charset="0"/>
                </a:rPr>
                <a:t>LSB(</a:t>
              </a:r>
              <a:r>
                <a:rPr lang="en-US" sz="2400">
                  <a:latin typeface="Courier New" pitchFamily="49" charset="0"/>
                </a:rPr>
                <a:t>m</a:t>
              </a:r>
              <a:r>
                <a:rPr lang="en-US" sz="2400" baseline="-25000">
                  <a:latin typeface="Courier New" pitchFamily="49" charset="0"/>
                </a:rPr>
                <a:t>1</a:t>
              </a:r>
              <a:r>
                <a:rPr lang="en-US">
                  <a:latin typeface="Tahoma" pitchFamily="34" charset="0"/>
                </a:rPr>
                <a:t>)=</a:t>
              </a:r>
              <a:r>
                <a:rPr lang="en-US" b="1">
                  <a:latin typeface="Tahoma" pitchFamily="34" charset="0"/>
                </a:rPr>
                <a:t>1</a:t>
              </a:r>
              <a:r>
                <a:rPr lang="en-US"/>
                <a:t> </a:t>
              </a:r>
            </a:p>
          </p:txBody>
        </p:sp>
      </p:grpSp>
      <p:grpSp>
        <p:nvGrpSpPr>
          <p:cNvPr id="21535" name="Group 31"/>
          <p:cNvGrpSpPr>
            <a:grpSpLocks/>
          </p:cNvGrpSpPr>
          <p:nvPr/>
        </p:nvGrpSpPr>
        <p:grpSpPr bwMode="auto">
          <a:xfrm>
            <a:off x="5791200" y="4740275"/>
            <a:ext cx="1447800" cy="400050"/>
            <a:chOff x="3648" y="3104"/>
            <a:chExt cx="912" cy="252"/>
          </a:xfrm>
        </p:grpSpPr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3648" y="331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Text Box 26"/>
            <p:cNvSpPr txBox="1">
              <a:spLocks noChangeArrowheads="1"/>
            </p:cNvSpPr>
            <p:nvPr/>
          </p:nvSpPr>
          <p:spPr bwMode="auto">
            <a:xfrm>
              <a:off x="3984" y="3104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</a:p>
          </p:txBody>
        </p:sp>
      </p:grpSp>
      <p:grpSp>
        <p:nvGrpSpPr>
          <p:cNvPr id="21536" name="Group 32"/>
          <p:cNvGrpSpPr>
            <a:grpSpLocks/>
          </p:cNvGrpSpPr>
          <p:nvPr/>
        </p:nvGrpSpPr>
        <p:grpSpPr bwMode="auto">
          <a:xfrm>
            <a:off x="5105400" y="5346700"/>
            <a:ext cx="2209800" cy="790575"/>
            <a:chOff x="3216" y="3486"/>
            <a:chExt cx="1392" cy="498"/>
          </a:xfrm>
        </p:grpSpPr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 flipH="1">
              <a:off x="3216" y="35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3216" y="350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3696" y="3486"/>
              <a:ext cx="8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LSB(</a:t>
              </a:r>
              <a:r>
                <a:rPr lang="en-US" sz="2000"/>
                <a:t>m</a:t>
              </a:r>
              <a:r>
                <a:rPr lang="en-US" sz="2000" baseline="-25000"/>
                <a:t>b</a:t>
              </a:r>
              <a:r>
                <a:rPr lang="en-US"/>
                <a:t>)=b</a:t>
              </a:r>
            </a:p>
          </p:txBody>
        </p:sp>
      </p:grp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550863" y="6199188"/>
            <a:ext cx="6994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Then  </a:t>
            </a:r>
            <a:r>
              <a:rPr lang="en-US" sz="2400" err="1">
                <a:solidFill>
                  <a:schemeClr val="accent2"/>
                </a:solidFill>
              </a:rPr>
              <a:t>Adv</a:t>
            </a:r>
            <a:r>
              <a:rPr lang="en-US" sz="2400" baseline="-25000" err="1">
                <a:solidFill>
                  <a:schemeClr val="accent2"/>
                </a:solidFill>
              </a:rPr>
              <a:t>SS</a:t>
            </a:r>
            <a:r>
              <a:rPr lang="en-US" sz="2400">
                <a:solidFill>
                  <a:schemeClr val="accent2"/>
                </a:solidFill>
              </a:rPr>
              <a:t>[B, </a:t>
            </a:r>
            <a:r>
              <a:rPr lang="en-US" sz="2400">
                <a:latin typeface="Castellar" pitchFamily="18" charset="0"/>
              </a:rPr>
              <a:t>E</a:t>
            </a:r>
            <a:r>
              <a:rPr lang="en-US" sz="2400">
                <a:solidFill>
                  <a:schemeClr val="accent2"/>
                </a:solidFill>
              </a:rPr>
              <a:t>] = 1     </a:t>
            </a:r>
            <a:r>
              <a:rPr lang="en-US" sz="2800">
                <a:sym typeface="Symbol" pitchFamily="18" charset="2"/>
              </a:rPr>
              <a:t>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/>
              <a:t>     </a:t>
            </a:r>
            <a:r>
              <a:rPr lang="en-US" sz="2400">
                <a:latin typeface="Castellar" pitchFamily="18" charset="0"/>
              </a:rPr>
              <a:t>E</a:t>
            </a:r>
            <a:r>
              <a:rPr lang="en-US" sz="2400"/>
              <a:t> is not sem. sec. 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15875" y="29432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7" grpId="0"/>
      <p:bldP spid="215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534C-C6D0-214C-82BE-CF174ACE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48823-15AC-034F-B402-07AC0793A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u="sng" dirty="0"/>
              <a:t>block cipher</a:t>
            </a:r>
            <a:r>
              <a:rPr lang="en-US" dirty="0"/>
              <a:t> is a pair of efficient </a:t>
            </a:r>
            <a:r>
              <a:rPr lang="en-US" dirty="0" err="1"/>
              <a:t>algs</a:t>
            </a:r>
            <a:r>
              <a:rPr lang="en-US" dirty="0"/>
              <a:t>.</a:t>
            </a:r>
            <a:r>
              <a:rPr lang="en-US" dirty="0">
                <a:sym typeface="Wingdings" pitchFamily="2" charset="2"/>
              </a:rPr>
              <a:t> (E, D):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660695-17F9-E643-A7EA-39B5C75C6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8229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9346C0-1C97-3940-BF18-0574F8CF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503885"/>
            <a:ext cx="1371600" cy="742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E, D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5A7B68B3-CB6A-5E4D-8ADF-A7173D54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90393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8FC02B25-4EED-9849-B1D9-7B0EE615A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90393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6195B74-B1F9-C644-804D-84EBBC986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732485"/>
            <a:ext cx="22098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 Block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6D46779-4E76-544A-BD48-86B2A0CB0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370" y="2386568"/>
            <a:ext cx="74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n bits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E3C50F0-DE98-5D4E-AFA6-985E5430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2732485"/>
            <a:ext cx="22098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 Block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5F7185C3-4B37-1A41-B4BF-476ABE130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503" y="2362200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 bits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48120BF-A7C2-2941-B9BC-A0BD801D0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04035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D40BD2AC-5072-924F-B391-F49938AEF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287" y="3725466"/>
            <a:ext cx="733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k bits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AEDFF32-4E95-0D4B-A15E-29B7A4E5E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24683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E981AA0A-C1A0-3542-85E4-C65D3223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430316"/>
            <a:ext cx="1846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AD9BCB07-855C-9247-BA7D-93934FDFD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6" y="4512470"/>
            <a:ext cx="7221400" cy="150810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dirty="0">
                <a:latin typeface="Tahoma" pitchFamily="34" charset="0"/>
              </a:rPr>
              <a:t>Canonical examples:</a:t>
            </a:r>
          </a:p>
          <a:p>
            <a:pPr marL="457200" indent="-457200" eaLnBrk="1" hangingPunct="1">
              <a:spcBef>
                <a:spcPts val="1200"/>
              </a:spcBef>
              <a:buAutoNum type="arabicPeriod"/>
            </a:pPr>
            <a:r>
              <a:rPr lang="en-US" sz="2400" b="1" dirty="0">
                <a:latin typeface="Tahoma" pitchFamily="34" charset="0"/>
              </a:rPr>
              <a:t>AES</a:t>
            </a:r>
            <a:r>
              <a:rPr lang="en-US" sz="2400" dirty="0">
                <a:latin typeface="Tahoma" pitchFamily="34" charset="0"/>
              </a:rPr>
              <a:t>:     n=128 bits,   k = 128, 192, 256 bits</a:t>
            </a:r>
          </a:p>
          <a:p>
            <a:pPr marL="457200" indent="-457200" eaLnBrk="1" hangingPunct="1">
              <a:spcBef>
                <a:spcPts val="1200"/>
              </a:spcBef>
              <a:buAutoNum type="arabicPeriod"/>
            </a:pPr>
            <a:r>
              <a:rPr lang="en-US" sz="2400" b="1" dirty="0">
                <a:latin typeface="Tahoma" pitchFamily="34" charset="0"/>
              </a:rPr>
              <a:t>3DES</a:t>
            </a:r>
            <a:r>
              <a:rPr lang="en-US" sz="2400" dirty="0">
                <a:latin typeface="Tahoma" pitchFamily="34" charset="0"/>
              </a:rPr>
              <a:t>:   n= 64 bits,    k = 168 bits    (historical)</a:t>
            </a:r>
          </a:p>
        </p:txBody>
      </p:sp>
    </p:spTree>
    <p:extLst>
      <p:ext uri="{BB962C8B-B14F-4D97-AF65-F5344CB8AC3E}">
        <p14:creationId xmlns:p14="http://schemas.microsoft.com/office/powerpoint/2010/main" val="3456242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E7F8-20D8-4736-9227-3F15976F1E5E}" type="slidenum">
              <a:rPr lang="en-US"/>
              <a:pPr/>
              <a:t>30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Note:  ECB is not Sem. Sec.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0826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ECB is not semantically secure for messages that contain </a:t>
            </a:r>
            <a:br>
              <a:rPr lang="en-US"/>
            </a:br>
            <a:r>
              <a:rPr lang="en-US"/>
              <a:t>two or more blocks.</a:t>
            </a:r>
          </a:p>
        </p:txBody>
      </p:sp>
      <p:grpSp>
        <p:nvGrpSpPr>
          <p:cNvPr id="31766" name="Group 22"/>
          <p:cNvGrpSpPr>
            <a:grpSpLocks/>
          </p:cNvGrpSpPr>
          <p:nvPr/>
        </p:nvGrpSpPr>
        <p:grpSpPr bwMode="auto">
          <a:xfrm>
            <a:off x="3765550" y="3152775"/>
            <a:ext cx="2362200" cy="381000"/>
            <a:chOff x="1968" y="3120"/>
            <a:chExt cx="1488" cy="240"/>
          </a:xfrm>
        </p:grpSpPr>
        <p:sp>
          <p:nvSpPr>
            <p:cNvPr id="31748" name="AutoShape 4"/>
            <p:cNvSpPr>
              <a:spLocks/>
            </p:cNvSpPr>
            <p:nvPr/>
          </p:nvSpPr>
          <p:spPr bwMode="auto">
            <a:xfrm rot="5400000" flipV="1">
              <a:off x="2688" y="2592"/>
              <a:ext cx="48" cy="1488"/>
            </a:xfrm>
            <a:prstGeom prst="leftBracket">
              <a:avLst>
                <a:gd name="adj" fmla="val 25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2256" y="3120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Two blocks</a:t>
              </a:r>
            </a:p>
          </p:txBody>
        </p:sp>
      </p:grp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295400" y="34448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905000" y="27590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876425" y="2662238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  <a:r>
              <a:rPr lang="en-US" sz="2400">
                <a:sym typeface="Symbol" pitchFamily="18" charset="2"/>
              </a:rPr>
              <a:t></a:t>
            </a:r>
            <a:r>
              <a:rPr lang="en-US" sz="2000">
                <a:sym typeface="Symbol" pitchFamily="18" charset="2"/>
              </a:rPr>
              <a:t>{0,1}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9"/>
              <p:cNvSpPr>
                <a:spLocks noChangeArrowheads="1"/>
              </p:cNvSpPr>
              <p:nvPr/>
            </p:nvSpPr>
            <p:spPr bwMode="auto">
              <a:xfrm>
                <a:off x="6477000" y="3444875"/>
                <a:ext cx="1295400" cy="1905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753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3444875"/>
                <a:ext cx="1295400" cy="1905000"/>
              </a:xfrm>
              <a:prstGeom prst="rect">
                <a:avLst/>
              </a:prstGeom>
              <a:blipFill>
                <a:blip r:embed="rId2"/>
                <a:stretch>
                  <a:fillRect t="-6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600200" y="3916363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2667000" y="3902075"/>
            <a:ext cx="3810000" cy="366713"/>
            <a:chOff x="1776" y="1892"/>
            <a:chExt cx="2400" cy="231"/>
          </a:xfrm>
        </p:grpSpPr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2016" y="1892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ym typeface="Symbol" pitchFamily="18" charset="2"/>
              </a:endParaRPr>
            </a:p>
          </p:txBody>
        </p:sp>
      </p:grp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2667000" y="5040313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352800" y="4600575"/>
            <a:ext cx="2280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(c</a:t>
            </a:r>
            <a:r>
              <a:rPr lang="en-US" sz="2000" baseline="-25000"/>
              <a:t>1</a:t>
            </a:r>
            <a:r>
              <a:rPr lang="en-US" sz="2000"/>
              <a:t>,c</a:t>
            </a:r>
            <a:r>
              <a:rPr lang="en-US" sz="2000" baseline="-25000"/>
              <a:t>2</a:t>
            </a:r>
            <a:r>
              <a:rPr lang="en-US" sz="2000"/>
              <a:t>) </a:t>
            </a:r>
            <a:r>
              <a:rPr lang="en-US" sz="2000">
                <a:sym typeface="Symbol" pitchFamily="18" charset="2"/>
              </a:rPr>
              <a:t> </a:t>
            </a:r>
            <a:r>
              <a:rPr lang="en-US" sz="2000"/>
              <a:t>E(k, </a:t>
            </a:r>
            <a:r>
              <a:rPr lang="en-US" sz="2400" b="1" err="1"/>
              <a:t>m</a:t>
            </a:r>
            <a:r>
              <a:rPr lang="en-US" sz="2400" b="1" baseline="-25000" err="1"/>
              <a:t>b</a:t>
            </a:r>
            <a:r>
              <a:rPr lang="en-US" sz="2000"/>
              <a:t>)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7086600" y="5349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609600" y="3140075"/>
            <a:ext cx="7924800" cy="2438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2590800" y="3473450"/>
            <a:ext cx="3567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/>
            <a:r>
              <a:rPr lang="en-US" sz="2400">
                <a:latin typeface="Courier New" pitchFamily="49" charset="0"/>
              </a:rPr>
              <a:t>m</a:t>
            </a:r>
            <a:r>
              <a:rPr lang="en-US" sz="2400" baseline="-25000">
                <a:latin typeface="Courier New" pitchFamily="49" charset="0"/>
              </a:rPr>
              <a:t>0</a:t>
            </a:r>
            <a:r>
              <a:rPr lang="en-US" sz="2000">
                <a:latin typeface="Courier New" pitchFamily="49" charset="0"/>
              </a:rPr>
              <a:t> = “Hello  World”</a:t>
            </a:r>
          </a:p>
          <a:p>
            <a:pPr lvl="1"/>
            <a:r>
              <a:rPr lang="en-US" sz="2400">
                <a:latin typeface="Courier New" pitchFamily="49" charset="0"/>
              </a:rPr>
              <a:t>m</a:t>
            </a:r>
            <a:r>
              <a:rPr lang="en-US" sz="2400" baseline="-25000">
                <a:latin typeface="Courier New" pitchFamily="49" charset="0"/>
              </a:rPr>
              <a:t>1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</a:rPr>
              <a:t>= “Hello  Hello”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800600" y="5943600"/>
            <a:ext cx="398737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If  c</a:t>
            </a:r>
            <a:r>
              <a:rPr lang="en-US" sz="2000" b="1" baseline="-25000" dirty="0"/>
              <a:t>1</a:t>
            </a:r>
            <a:r>
              <a:rPr lang="en-US" sz="2000" b="1" dirty="0"/>
              <a:t>=c</a:t>
            </a:r>
            <a:r>
              <a:rPr lang="en-US" sz="2000" b="1" baseline="-25000" dirty="0"/>
              <a:t>2</a:t>
            </a:r>
            <a:r>
              <a:rPr lang="en-US" sz="2000" b="1" dirty="0"/>
              <a:t> output 1,  else output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68" name="Text Box 24"/>
              <p:cNvSpPr txBox="1">
                <a:spLocks noChangeArrowheads="1"/>
              </p:cNvSpPr>
              <p:nvPr/>
            </p:nvSpPr>
            <p:spPr bwMode="auto">
              <a:xfrm>
                <a:off x="550863" y="6248400"/>
                <a:ext cx="37079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Then  </a:t>
                </a:r>
                <a:r>
                  <a:rPr lang="en-US" sz="2400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sz="2400" baseline="-25000" dirty="0" err="1">
                    <a:solidFill>
                      <a:schemeClr val="accent2"/>
                    </a:solidFill>
                  </a:rPr>
                  <a:t>SS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, ECB] = 1 </a:t>
                </a:r>
              </a:p>
            </p:txBody>
          </p:sp>
        </mc:Choice>
        <mc:Fallback xmlns="">
          <p:sp>
            <p:nvSpPr>
              <p:cNvPr id="3176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63" y="6248400"/>
                <a:ext cx="3707938" cy="461665"/>
              </a:xfrm>
              <a:prstGeom prst="rect">
                <a:avLst/>
              </a:prstGeom>
              <a:blipFill>
                <a:blip r:embed="rId3"/>
                <a:stretch>
                  <a:fillRect l="-2389" t="-10811" r="-1365" b="-270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nimBg="1"/>
      <p:bldP spid="31760" grpId="0"/>
      <p:bldP spid="31762" grpId="0" animBg="1"/>
      <p:bldP spid="31765" grpId="0"/>
      <p:bldP spid="31767" grpId="0" animBg="1"/>
      <p:bldP spid="317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47987-67A7-4ECB-8ADD-F365B84DE7F9}" type="slidenum">
              <a:rPr lang="en-US"/>
              <a:pPr/>
              <a:t>31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Constructions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/>
              <a:lstStyle/>
              <a:p>
                <a:pPr marL="0" indent="0">
                  <a:spcBef>
                    <a:spcPct val="60000"/>
                  </a:spcBef>
                  <a:buNone/>
                </a:pPr>
                <a:r>
                  <a:rPr lang="en-US" dirty="0"/>
                  <a:t>Examples of sem. sec. systems:</a:t>
                </a:r>
              </a:p>
              <a:p>
                <a:pPr lvl="1">
                  <a:buFontTx/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1.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SS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 OTP] = 0     </a:t>
                </a:r>
                <a:r>
                  <a:rPr lang="en-US" dirty="0"/>
                  <a:t>  for </a:t>
                </a:r>
                <a:r>
                  <a:rPr lang="en-US" b="1" u="sng" dirty="0"/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:pPr lvl="1">
                  <a:spcBef>
                    <a:spcPct val="80000"/>
                  </a:spcBef>
                  <a:buFontTx/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2.  </a:t>
                </a:r>
                <a:r>
                  <a:rPr lang="en-US" dirty="0"/>
                  <a:t>Deterministic counter mode from a PRF  F :</a:t>
                </a:r>
              </a:p>
              <a:p>
                <a:pPr lvl="2"/>
                <a:r>
                  <a:rPr lang="en-US" dirty="0"/>
                  <a:t>E</a:t>
                </a:r>
                <a:r>
                  <a:rPr lang="en-US" baseline="-25000" dirty="0"/>
                  <a:t>DETCTR</a:t>
                </a:r>
                <a:r>
                  <a:rPr lang="en-US" dirty="0"/>
                  <a:t> (</a:t>
                </a:r>
                <a:r>
                  <a:rPr lang="en-US" dirty="0" err="1"/>
                  <a:t>k,m</a:t>
                </a:r>
                <a:r>
                  <a:rPr lang="en-US" dirty="0"/>
                  <a:t>)  = 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spcBef>
                    <a:spcPct val="100000"/>
                  </a:spcBef>
                  <a:buNone/>
                </a:pPr>
                <a:r>
                  <a:rPr lang="en-US" dirty="0"/>
                  <a:t>⇒  Stream cipher built from PRF   (e.g.  AES)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486400"/>
              </a:xfrm>
              <a:blipFill>
                <a:blip r:embed="rId2"/>
                <a:stretch>
                  <a:fillRect l="-1235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3429000" y="3429000"/>
            <a:ext cx="4419600" cy="1981200"/>
            <a:chOff x="2160" y="2544"/>
            <a:chExt cx="2784" cy="1248"/>
          </a:xfrm>
        </p:grpSpPr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2496" y="254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m[0]</a:t>
              </a: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3024" y="254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m[1]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3552" y="254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2496" y="302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F(k,0)</a:t>
              </a: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024" y="302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F(k,1)</a:t>
              </a: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3552" y="302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4080" y="254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m[L]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4080" y="302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F(k,L)</a:t>
              </a: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2160" y="2736"/>
              <a:ext cx="31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pitchFamily="18" charset="2"/>
                </a:rPr>
                <a:t></a:t>
              </a: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2208" y="340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2496" y="35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c[0]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3024" y="35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c[1]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3552" y="35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4080" y="35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c[L]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D7458A-9DA3-7621-6857-2DDEE563857A}"/>
              </a:ext>
            </a:extLst>
          </p:cNvPr>
          <p:cNvGrpSpPr/>
          <p:nvPr/>
        </p:nvGrpSpPr>
        <p:grpSpPr>
          <a:xfrm>
            <a:off x="292596" y="4495800"/>
            <a:ext cx="3365004" cy="666066"/>
            <a:chOff x="292596" y="4495800"/>
            <a:chExt cx="3365004" cy="66606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0DE35F9-9A26-379C-B2C6-E6228574928A}"/>
                </a:ext>
              </a:extLst>
            </p:cNvPr>
            <p:cNvCxnSpPr/>
            <p:nvPr/>
          </p:nvCxnSpPr>
          <p:spPr bwMode="auto">
            <a:xfrm flipV="1">
              <a:off x="1600200" y="4495800"/>
              <a:ext cx="20574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89F31A-15D2-C486-9D65-2F6EDFCD9B74}"/>
                </a:ext>
              </a:extLst>
            </p:cNvPr>
            <p:cNvSpPr txBox="1"/>
            <p:nvPr/>
          </p:nvSpPr>
          <p:spPr>
            <a:xfrm>
              <a:off x="292596" y="4515535"/>
              <a:ext cx="131318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indist</a:t>
              </a:r>
              <a:r>
                <a:rPr lang="en-US" dirty="0"/>
                <a:t>. from</a:t>
              </a:r>
              <a:br>
                <a:rPr lang="en-US"/>
              </a:br>
              <a:r>
                <a:rPr lang="en-US"/>
                <a:t>a </a:t>
              </a:r>
              <a:r>
                <a:rPr lang="en-US" dirty="0"/>
                <a:t>OTP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BC506-9F67-49A5-AFFF-D6E43C9122AC}" type="slidenum">
              <a:rPr lang="en-US"/>
              <a:pPr/>
              <a:t>32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Det. counter-mode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30000"/>
                  </a:lnSpc>
                  <a:spcBef>
                    <a:spcPct val="100000"/>
                  </a:spcBef>
                  <a:buNone/>
                </a:pPr>
                <a:r>
                  <a:rPr lang="en-US" u="sng" dirty="0"/>
                  <a:t>Theorem</a:t>
                </a:r>
                <a:r>
                  <a:rPr lang="en-US" dirty="0"/>
                  <a:t>:	For any L&gt;0.</a:t>
                </a:r>
                <a:br>
                  <a:rPr lang="en-US" dirty="0"/>
                </a:br>
                <a:r>
                  <a:rPr lang="en-US" dirty="0"/>
                  <a:t>	If F is a secure PRF over (K,X,X) then </a:t>
                </a:r>
                <a:br>
                  <a:rPr lang="en-US" dirty="0"/>
                </a:br>
                <a:r>
                  <a:rPr lang="en-US" dirty="0"/>
                  <a:t>	E</a:t>
                </a:r>
                <a:r>
                  <a:rPr lang="en-US" baseline="-25000" dirty="0"/>
                  <a:t>DETCTR</a:t>
                </a:r>
                <a:r>
                  <a:rPr lang="en-US" dirty="0"/>
                  <a:t> is sem. sec. cipher over (K,X</a:t>
                </a:r>
                <a:r>
                  <a:rPr lang="en-US" baseline="30000" dirty="0"/>
                  <a:t>L</a:t>
                </a:r>
                <a:r>
                  <a:rPr lang="en-US" dirty="0"/>
                  <a:t>,X</a:t>
                </a:r>
                <a:r>
                  <a:rPr lang="en-US" baseline="30000" dirty="0"/>
                  <a:t>L</a:t>
                </a:r>
                <a:r>
                  <a:rPr lang="en-US" dirty="0"/>
                  <a:t>).</a:t>
                </a:r>
              </a:p>
              <a:p>
                <a:pPr>
                  <a:lnSpc>
                    <a:spcPct val="130000"/>
                  </a:lnSpc>
                  <a:spcBef>
                    <a:spcPct val="100000"/>
                  </a:spcBef>
                  <a:buFontTx/>
                  <a:buNone/>
                </a:pPr>
                <a:r>
                  <a:rPr lang="en-US" dirty="0"/>
                  <a:t>		In particular,  for any adversary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attacking E</a:t>
                </a:r>
                <a:r>
                  <a:rPr lang="en-US" baseline="-25000" dirty="0"/>
                  <a:t>DETCTR	</a:t>
                </a:r>
                <a:r>
                  <a:rPr lang="en-US" dirty="0"/>
                  <a:t>there exists a PRF adversary B 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30000"/>
                  </a:lnSpc>
                  <a:buFontTx/>
                  <a:buNone/>
                </a:pPr>
                <a:r>
                  <a:rPr lang="en-US" dirty="0"/>
                  <a:t>			</a:t>
                </a:r>
                <a:r>
                  <a:rPr lang="en-US" dirty="0" err="1"/>
                  <a:t>Adv</a:t>
                </a:r>
                <a:r>
                  <a:rPr lang="en-US" baseline="-25000" dirty="0" err="1"/>
                  <a:t>SS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 E</a:t>
                </a:r>
                <a:r>
                  <a:rPr lang="en-US" baseline="-25000" dirty="0"/>
                  <a:t>DETCTR</a:t>
                </a:r>
                <a:r>
                  <a:rPr lang="en-US" dirty="0"/>
                  <a:t>] = 2</a:t>
                </a:r>
                <a:r>
                  <a:rPr lang="en-US" dirty="0">
                    <a:sym typeface="Symbol" pitchFamily="18" charset="2"/>
                  </a:rPr>
                  <a:t></a:t>
                </a:r>
                <a:r>
                  <a:rPr lang="en-US" dirty="0"/>
                  <a:t>Adv</a:t>
                </a:r>
                <a:r>
                  <a:rPr lang="en-US" baseline="-25000" dirty="0"/>
                  <a:t>PRF</a:t>
                </a:r>
                <a:r>
                  <a:rPr lang="en-US" dirty="0"/>
                  <a:t>[B, F]</a:t>
                </a:r>
              </a:p>
              <a:p>
                <a:pPr>
                  <a:lnSpc>
                    <a:spcPct val="130000"/>
                  </a:lnSpc>
                  <a:buFontTx/>
                  <a:buNone/>
                </a:pPr>
                <a:endParaRPr lang="en-US" dirty="0"/>
              </a:p>
              <a:p>
                <a:pPr>
                  <a:lnSpc>
                    <a:spcPct val="13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sz="2000" dirty="0" err="1"/>
                  <a:t>Adv</a:t>
                </a:r>
                <a:r>
                  <a:rPr lang="en-US" sz="2000" baseline="-25000" dirty="0" err="1"/>
                  <a:t>PRF</a:t>
                </a:r>
                <a:r>
                  <a:rPr lang="en-US" sz="2000" dirty="0"/>
                  <a:t>[B, F]  is negligible  (since F is a secure PRF)</a:t>
                </a:r>
                <a:br>
                  <a:rPr lang="en-US" sz="2000" dirty="0"/>
                </a:br>
                <a:r>
                  <a:rPr lang="en-US" sz="2000" dirty="0"/>
                  <a:t>	</a:t>
                </a:r>
                <a:r>
                  <a:rPr lang="en-US" sz="3200" dirty="0"/>
                  <a:t>⇒   </a:t>
                </a:r>
                <a:r>
                  <a:rPr lang="en-US" sz="2000" dirty="0" err="1"/>
                  <a:t>Adv</a:t>
                </a:r>
                <a:r>
                  <a:rPr lang="en-US" sz="2000" baseline="-25000" dirty="0" err="1"/>
                  <a:t>SS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000" dirty="0"/>
                  <a:t>, E</a:t>
                </a:r>
                <a:r>
                  <a:rPr lang="en-US" sz="2000" baseline="-25000" dirty="0"/>
                  <a:t>DETCTR</a:t>
                </a:r>
                <a:r>
                  <a:rPr lang="en-US" sz="2000" dirty="0"/>
                  <a:t>]  must be negligible.</a:t>
                </a: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35" b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81000" y="5105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AE2F-A8C1-40E1-B47E-05C9A18735C9}" type="slidenum">
              <a:rPr lang="en-US"/>
              <a:pPr/>
              <a:t>33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/>
              <a:t>Modes of Operation for </a:t>
            </a:r>
            <a:br>
              <a:rPr lang="en-US"/>
            </a:br>
            <a:r>
              <a:rPr lang="en-US"/>
              <a:t>Many-time Key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534400" cy="17526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u="sng"/>
              <a:t>Example applications</a:t>
            </a:r>
            <a:r>
              <a:rPr lang="en-US"/>
              <a:t>:    </a:t>
            </a:r>
          </a:p>
          <a:p>
            <a:pPr algn="l">
              <a:spcBef>
                <a:spcPct val="50000"/>
              </a:spcBef>
            </a:pPr>
            <a:r>
              <a:rPr lang="en-US"/>
              <a:t>1.  File systems:    Same AES key used to encrypt many files.</a:t>
            </a:r>
          </a:p>
          <a:p>
            <a:pPr algn="l">
              <a:spcBef>
                <a:spcPct val="50000"/>
              </a:spcBef>
            </a:pPr>
            <a:r>
              <a:rPr lang="en-US"/>
              <a:t>2.  IPsec:   Same AES key used to encrypt many packets.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270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sz="3600"/>
              <a:t>Semantic Security for many-time key   </a:t>
            </a:r>
            <a:r>
              <a:rPr lang="en-US" sz="2200"/>
              <a:t>(CPA security)</a:t>
            </a: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89000"/>
                <a:ext cx="8686800" cy="5969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Cipher</a:t>
                </a:r>
                <a:r>
                  <a:rPr lang="en-US" dirty="0">
                    <a:latin typeface="Castellar" pitchFamily="18" charset="0"/>
                  </a:rPr>
                  <a:t> E </a:t>
                </a:r>
                <a:r>
                  <a:rPr lang="en-US" dirty="0"/>
                  <a:t>= (E,D)  defined over  (K,M,C)</a:t>
                </a:r>
                <a:r>
                  <a:rPr lang="en-US" dirty="0">
                    <a:latin typeface="Castellar" pitchFamily="18" charset="0"/>
                  </a:rPr>
                  <a:t>. 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For   b=0,1   define EXP(b)  as:</a:t>
                </a:r>
                <a:endParaRPr lang="en-US" sz="2000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ct val="100000"/>
                  </a:spcBef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spcBef>
                    <a:spcPts val="5032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5032"/>
                  </a:spcBef>
                  <a:buNone/>
                </a:pPr>
                <a:r>
                  <a:rPr lang="en-US" dirty="0"/>
                  <a:t>Def: </a:t>
                </a:r>
                <a:r>
                  <a:rPr lang="en-US" dirty="0">
                    <a:latin typeface="Castellar" pitchFamily="18" charset="0"/>
                  </a:rPr>
                  <a:t>E</a:t>
                </a:r>
                <a:r>
                  <a:rPr lang="en-US" dirty="0"/>
                  <a:t> is sem. sec. under CPA if for all “efficient”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CPA</a:t>
                </a:r>
                <a:r>
                  <a:rPr lang="en-US" dirty="0">
                    <a:solidFill>
                      <a:schemeClr val="accent2"/>
                    </a:solidFill>
                  </a:rPr>
                  <a:t> 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</a:t>
                </a:r>
                <a:r>
                  <a:rPr lang="en-US" dirty="0">
                    <a:latin typeface="Castellar" pitchFamily="18" charset="0"/>
                  </a:rPr>
                  <a:t>E</a:t>
                </a:r>
                <a:r>
                  <a:rPr lang="en-US" dirty="0">
                    <a:solidFill>
                      <a:schemeClr val="accent2"/>
                    </a:solidFill>
                  </a:rPr>
                  <a:t>]  = 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  <a:r>
                  <a:rPr lang="en-US" dirty="0">
                    <a:solidFill>
                      <a:schemeClr val="accent2"/>
                    </a:solidFill>
                  </a:rPr>
                  <a:t>Pr[EXP(0)=1] – Pr[EXP(1)=1]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    </a:t>
                </a:r>
                <a:br>
                  <a:rPr lang="en-US" sz="3600" dirty="0">
                    <a:solidFill>
                      <a:schemeClr val="accent2"/>
                    </a:solidFill>
                  </a:rPr>
                </a:br>
                <a:r>
                  <a:rPr lang="en-US" dirty="0"/>
                  <a:t>is “negligible.”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89000"/>
                <a:ext cx="8686800" cy="5969000"/>
              </a:xfrm>
              <a:blipFill>
                <a:blip r:embed="rId2"/>
                <a:stretch>
                  <a:fillRect l="-1170" t="-212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95400" y="2433934"/>
            <a:ext cx="1295400" cy="223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28600" y="2819400"/>
            <a:ext cx="1066800" cy="1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7"/>
              <p:cNvSpPr>
                <a:spLocks noChangeArrowheads="1"/>
              </p:cNvSpPr>
              <p:nvPr/>
            </p:nvSpPr>
            <p:spPr bwMode="auto">
              <a:xfrm>
                <a:off x="6477000" y="2433934"/>
                <a:ext cx="1295400" cy="2235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3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2433934"/>
                <a:ext cx="1295400" cy="2235200"/>
              </a:xfrm>
              <a:prstGeom prst="rect">
                <a:avLst/>
              </a:prstGeom>
              <a:blipFill>
                <a:blip r:embed="rId3"/>
                <a:stretch>
                  <a:fillRect t="-112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600201" y="2905422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72401" y="4034132"/>
            <a:ext cx="1447799" cy="527449"/>
            <a:chOff x="7772400" y="2709563"/>
            <a:chExt cx="1447799" cy="395587"/>
          </a:xfrm>
        </p:grpSpPr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flipV="1">
              <a:off x="7772400" y="310515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7932667" y="2709563"/>
              <a:ext cx="1287532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000">
                  <a:sym typeface="Symbol" pitchFamily="18" charset="2"/>
                </a:rPr>
                <a:t> {0,1}</a:t>
              </a:r>
              <a:endParaRPr lang="en-US" sz="2000"/>
            </a:p>
          </p:txBody>
        </p:sp>
      </p:grp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09600" y="2027534"/>
            <a:ext cx="7924800" cy="28448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67000" y="2952687"/>
            <a:ext cx="3810000" cy="414491"/>
            <a:chOff x="2667000" y="2460903"/>
            <a:chExt cx="3810000" cy="310869"/>
          </a:xfrm>
        </p:grpSpPr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2667000" y="2771772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2895600" y="2460903"/>
              <a:ext cx="3300248" cy="300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m</a:t>
              </a:r>
              <a:r>
                <a:rPr lang="en-US" sz="2000" baseline="-25000"/>
                <a:t>i,0</a:t>
              </a:r>
              <a:r>
                <a:rPr lang="en-US" sz="2000"/>
                <a:t> , m</a:t>
              </a:r>
              <a:r>
                <a:rPr lang="en-US" sz="2000" baseline="-25000"/>
                <a:t>i,1  </a:t>
              </a:r>
              <a:r>
                <a:rPr lang="en-US">
                  <a:sym typeface="Symbol" pitchFamily="18" charset="2"/>
                </a:rPr>
                <a:t> M :    |m</a:t>
              </a:r>
              <a:r>
                <a:rPr lang="en-US" baseline="-25000">
                  <a:sym typeface="Symbol" pitchFamily="18" charset="2"/>
                </a:rPr>
                <a:t>i,0</a:t>
              </a:r>
              <a:r>
                <a:rPr lang="en-US">
                  <a:sym typeface="Symbol" pitchFamily="18" charset="2"/>
                </a:rPr>
                <a:t>| = |m</a:t>
              </a:r>
              <a:r>
                <a:rPr lang="en-US" baseline="-25000">
                  <a:sym typeface="Symbol" pitchFamily="18" charset="2"/>
                </a:rPr>
                <a:t>i,1</a:t>
              </a:r>
              <a:r>
                <a:rPr lang="en-US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2667000" y="3657897"/>
            <a:ext cx="3733800" cy="400050"/>
            <a:chOff x="1776" y="2213"/>
            <a:chExt cx="2352" cy="252"/>
          </a:xfrm>
        </p:grpSpPr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1776" y="227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2352" y="2213"/>
              <a:ext cx="10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</a:t>
              </a:r>
              <a:r>
                <a:rPr lang="en-US" sz="2000" baseline="-25000"/>
                <a:t>i</a:t>
              </a:r>
              <a:r>
                <a:rPr lang="en-US" sz="2000"/>
                <a:t> </a:t>
              </a:r>
              <a:r>
                <a:rPr lang="en-US">
                  <a:sym typeface="Symbol" pitchFamily="18" charset="2"/>
                </a:rPr>
                <a:t> </a:t>
              </a:r>
              <a:r>
                <a:rPr lang="en-US"/>
                <a:t>E(k,</a:t>
              </a:r>
              <a:r>
                <a:rPr lang="en-US" sz="2000" b="1"/>
                <a:t> </a:t>
              </a:r>
              <a:r>
                <a:rPr lang="en-US" sz="2000" b="1" err="1"/>
                <a:t>m</a:t>
              </a:r>
              <a:r>
                <a:rPr lang="en-US" sz="2000" b="1" baseline="-25000" err="1"/>
                <a:t>i,b</a:t>
              </a:r>
              <a:r>
                <a:rPr lang="en-US"/>
                <a:t>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4872335"/>
            <a:ext cx="741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if adv. wants  c = E(k, m)  it queries with  m</a:t>
            </a:r>
            <a:r>
              <a:rPr lang="en-US" sz="2400" baseline="-25000"/>
              <a:t>j,0</a:t>
            </a:r>
            <a:r>
              <a:rPr lang="en-US" sz="2400"/>
              <a:t>= m</a:t>
            </a:r>
            <a:r>
              <a:rPr lang="en-US" sz="2400" baseline="-25000"/>
              <a:t>j,1</a:t>
            </a:r>
            <a:r>
              <a:rPr lang="en-US" sz="2400"/>
              <a:t>=m</a:t>
            </a:r>
            <a:r>
              <a:rPr lang="en-US" sz="2400" baseline="-25000"/>
              <a:t> </a:t>
            </a:r>
            <a:r>
              <a:rPr lang="en-US" sz="2400"/>
              <a:t>  </a:t>
            </a:r>
            <a:r>
              <a:rPr lang="en-US" sz="2400" baseline="-25000"/>
              <a:t> </a:t>
            </a:r>
            <a:r>
              <a:rPr lang="en-US" sz="2400"/>
              <a:t>  </a:t>
            </a:r>
            <a:endParaRPr lang="en-US" sz="2400" baseline="-25000"/>
          </a:p>
        </p:txBody>
      </p:sp>
      <p:sp>
        <p:nvSpPr>
          <p:cNvPr id="27" name="TextBox 26"/>
          <p:cNvSpPr txBox="1"/>
          <p:nvPr/>
        </p:nvSpPr>
        <p:spPr>
          <a:xfrm>
            <a:off x="2895600" y="2230734"/>
            <a:ext cx="151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for </a:t>
            </a:r>
            <a:r>
              <a:rPr lang="en-US" sz="2000" err="1"/>
              <a:t>i</a:t>
            </a:r>
            <a:r>
              <a:rPr lang="en-US" sz="2000"/>
              <a:t>=1,…,q: 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2400" y="2341860"/>
            <a:ext cx="1124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 </a:t>
            </a:r>
            <a:r>
              <a:rPr lang="en-US"/>
              <a:t>∈ {0,1}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76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77D9-79A4-499B-8C77-FE56BDF203F5}" type="slidenum">
              <a:rPr lang="en-US"/>
              <a:pPr/>
              <a:t>35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for many-time key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Fact:</a:t>
            </a:r>
            <a:r>
              <a:rPr lang="en-US" dirty="0"/>
              <a:t>   stream ciphers are insecure under CPA.</a:t>
            </a:r>
            <a:endParaRPr lang="en-US" u="sng" dirty="0"/>
          </a:p>
          <a:p>
            <a:pPr lvl="1">
              <a:spcBef>
                <a:spcPts val="1200"/>
              </a:spcBef>
            </a:pPr>
            <a:r>
              <a:rPr lang="en-US" dirty="0"/>
              <a:t>More generally:    if  E(</a:t>
            </a:r>
            <a:r>
              <a:rPr lang="en-US" dirty="0" err="1"/>
              <a:t>k,m</a:t>
            </a:r>
            <a:r>
              <a:rPr lang="en-US" dirty="0"/>
              <a:t>)  always produces same ciphertext, then cipher is insecure under CPA.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secret key is to be used multiple times   </a:t>
            </a:r>
            <a:r>
              <a:rPr lang="en-US" dirty="0">
                <a:sym typeface="Symbol" pitchFamily="18" charset="2"/>
              </a:rPr>
              <a:t></a:t>
            </a:r>
          </a:p>
          <a:p>
            <a:pPr>
              <a:buFontTx/>
              <a:buNone/>
            </a:pPr>
            <a:r>
              <a:rPr lang="en-US" dirty="0"/>
              <a:t>		given the same plaintext message twice, </a:t>
            </a:r>
            <a:br>
              <a:rPr lang="en-US" dirty="0"/>
            </a:br>
            <a:r>
              <a:rPr lang="en-US" dirty="0"/>
              <a:t>	the encryption alg. must produce different outputs.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8352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2835275"/>
            <a:ext cx="12954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43000" y="3306763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209800" y="4114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52800" y="3746500"/>
            <a:ext cx="1529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m</a:t>
            </a:r>
            <a:r>
              <a:rPr lang="en-US" b="1" baseline="-25000" dirty="0"/>
              <a:t>0</a:t>
            </a:r>
            <a:r>
              <a:rPr lang="en-US" dirty="0"/>
              <a:t> , </a:t>
            </a:r>
            <a:r>
              <a:rPr lang="en-US" b="1" dirty="0"/>
              <a:t>m</a:t>
            </a:r>
            <a:r>
              <a:rPr lang="en-US" b="1" baseline="-25000" dirty="0"/>
              <a:t>1</a:t>
            </a:r>
            <a:r>
              <a:rPr lang="en-US" baseline="-25000" dirty="0"/>
              <a:t>  </a:t>
            </a:r>
            <a:r>
              <a:rPr lang="en-US" dirty="0">
                <a:sym typeface="Symbol" pitchFamily="18" charset="2"/>
              </a:rPr>
              <a:t> M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09800" y="4179890"/>
            <a:ext cx="3733800" cy="400050"/>
            <a:chOff x="1776" y="2163"/>
            <a:chExt cx="2352" cy="252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448" y="2163"/>
              <a:ext cx="97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 </a:t>
              </a:r>
              <a:r>
                <a:rPr lang="en-US"/>
                <a:t>E(k,</a:t>
              </a:r>
              <a:r>
                <a:rPr lang="en-US" sz="2000" b="1"/>
                <a:t> </a:t>
              </a:r>
              <a:r>
                <a:rPr lang="en-US" sz="2000" b="1" err="1"/>
                <a:t>m</a:t>
              </a:r>
              <a:r>
                <a:rPr lang="en-US" sz="2000" b="1" baseline="-25000" err="1"/>
                <a:t>b</a:t>
              </a:r>
              <a:r>
                <a:rPr lang="en-US"/>
                <a:t>)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133600" y="2833688"/>
            <a:ext cx="3810000" cy="369887"/>
            <a:chOff x="1776" y="2112"/>
            <a:chExt cx="2400" cy="233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1776" y="230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544" y="2112"/>
              <a:ext cx="9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m</a:t>
              </a:r>
              <a:r>
                <a:rPr lang="en-US" b="1" baseline="-25000" dirty="0"/>
                <a:t>0</a:t>
              </a:r>
              <a:r>
                <a:rPr lang="en-US" dirty="0"/>
                <a:t> , </a:t>
              </a:r>
              <a:r>
                <a:rPr lang="en-US" b="1" dirty="0"/>
                <a:t>m</a:t>
              </a:r>
              <a:r>
                <a:rPr lang="en-US" b="1" baseline="-25000" dirty="0"/>
                <a:t>0</a:t>
              </a:r>
              <a:r>
                <a:rPr lang="en-US" b="1" dirty="0"/>
                <a:t>  </a:t>
              </a:r>
              <a:r>
                <a:rPr lang="en-US" dirty="0">
                  <a:sym typeface="Symbol" pitchFamily="18" charset="2"/>
                </a:rPr>
                <a:t> M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133600" y="3200400"/>
            <a:ext cx="3733800" cy="369888"/>
            <a:chOff x="1776" y="2477"/>
            <a:chExt cx="2352" cy="233"/>
          </a:xfrm>
        </p:grpSpPr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776" y="268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523" y="2477"/>
              <a:ext cx="9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0</a:t>
              </a:r>
              <a:r>
                <a:rPr lang="en-US" dirty="0"/>
                <a:t> </a:t>
              </a:r>
              <a:r>
                <a:rPr lang="en-US" dirty="0">
                  <a:sym typeface="Symbol"/>
                </a:rPr>
                <a:t></a:t>
              </a:r>
              <a:r>
                <a:rPr lang="en-US" dirty="0"/>
                <a:t>E(k, </a:t>
              </a:r>
              <a:r>
                <a:rPr lang="en-US" b="1" dirty="0"/>
                <a:t>m</a:t>
              </a:r>
              <a:r>
                <a:rPr lang="en-US" b="1" baseline="-25000" dirty="0"/>
                <a:t>0</a:t>
              </a:r>
              <a:r>
                <a:rPr lang="en-US" dirty="0"/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97441" y="3978275"/>
            <a:ext cx="1059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output 0</a:t>
            </a:r>
          </a:p>
          <a:p>
            <a:pPr algn="ctr"/>
            <a:r>
              <a:rPr lang="en-US"/>
              <a:t>if  c = c</a:t>
            </a:r>
            <a:r>
              <a:rPr lang="en-US" baseline="-25000"/>
              <a:t>0</a:t>
            </a:r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7315200" y="4283075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11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Nonce-based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7600"/>
            <a:ext cx="8991600" cy="320040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nonce  n</a:t>
            </a:r>
            <a:r>
              <a:rPr lang="en-US"/>
              <a:t>:    a value that changes from </a:t>
            </a:r>
            <a:r>
              <a:rPr lang="en-US" err="1"/>
              <a:t>msg</a:t>
            </a:r>
            <a:r>
              <a:rPr lang="en-US"/>
              <a:t> to </a:t>
            </a:r>
            <a:r>
              <a:rPr lang="en-US" err="1"/>
              <a:t>msg</a:t>
            </a:r>
            <a:endParaRPr lang="en-US"/>
          </a:p>
          <a:p>
            <a:pPr lvl="1">
              <a:buNone/>
            </a:pPr>
            <a:r>
              <a:rPr lang="en-US"/>
              <a:t>	(</a:t>
            </a:r>
            <a:r>
              <a:rPr lang="en-US" err="1"/>
              <a:t>k,n</a:t>
            </a:r>
            <a:r>
              <a:rPr lang="en-US"/>
              <a:t>)  pair </a:t>
            </a:r>
            <a:r>
              <a:rPr lang="en-US" u="sng"/>
              <a:t>never</a:t>
            </a:r>
            <a:r>
              <a:rPr lang="en-US"/>
              <a:t> used more than once</a:t>
            </a:r>
          </a:p>
          <a:p>
            <a:pPr>
              <a:spcBef>
                <a:spcPts val="2000"/>
              </a:spcBef>
            </a:pPr>
            <a:r>
              <a:rPr lang="en-US" u="sng"/>
              <a:t>method 1</a:t>
            </a:r>
            <a:r>
              <a:rPr lang="en-US"/>
              <a:t>:   </a:t>
            </a:r>
            <a:r>
              <a:rPr lang="en-US" err="1"/>
              <a:t>encryptor</a:t>
            </a:r>
            <a:r>
              <a:rPr lang="en-US"/>
              <a:t> chooses a random nonce,   n </a:t>
            </a:r>
            <a:r>
              <a:rPr lang="en-US">
                <a:sym typeface="Symbol"/>
              </a:rPr>
              <a:t> </a:t>
            </a:r>
            <a:r>
              <a:rPr lang="en-US">
                <a:latin typeface="Curlz MT" pitchFamily="82" charset="0"/>
                <a:sym typeface="Symbol"/>
              </a:rPr>
              <a:t>N</a:t>
            </a:r>
            <a:r>
              <a:rPr lang="en-US"/>
              <a:t> </a:t>
            </a:r>
          </a:p>
          <a:p>
            <a:pPr>
              <a:spcBef>
                <a:spcPts val="2000"/>
              </a:spcBef>
            </a:pPr>
            <a:r>
              <a:rPr lang="en-US" u="sng"/>
              <a:t>method 2</a:t>
            </a:r>
            <a:r>
              <a:rPr lang="en-US"/>
              <a:t>:   nonce is a counter   (e.g. packet counter)</a:t>
            </a:r>
          </a:p>
          <a:p>
            <a:pPr lvl="1"/>
            <a:r>
              <a:rPr lang="en-US"/>
              <a:t>used when encryptor keeps state from </a:t>
            </a:r>
            <a:r>
              <a:rPr lang="en-US" err="1"/>
              <a:t>msg</a:t>
            </a:r>
            <a:r>
              <a:rPr lang="en-US"/>
              <a:t> to </a:t>
            </a:r>
            <a:r>
              <a:rPr lang="en-US" err="1"/>
              <a:t>msg</a:t>
            </a:r>
            <a:endParaRPr lang="en-US"/>
          </a:p>
          <a:p>
            <a:pPr lvl="1"/>
            <a:r>
              <a:rPr lang="en-US"/>
              <a:t>if </a:t>
            </a:r>
            <a:r>
              <a:rPr lang="en-US" err="1"/>
              <a:t>decryptor</a:t>
            </a:r>
            <a:r>
              <a:rPr lang="en-US"/>
              <a:t> has same state, need not send nonce with 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3163" y="1447800"/>
            <a:ext cx="80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19200" y="1947863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04800" y="24050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2052637"/>
            <a:ext cx="80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m, n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73275" y="1978025"/>
            <a:ext cx="14125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E(</a:t>
            </a:r>
            <a:r>
              <a:rPr lang="en-US" err="1">
                <a:latin typeface="Tahoma" pitchFamily="34" charset="0"/>
              </a:rPr>
              <a:t>k,m,</a:t>
            </a:r>
            <a:r>
              <a:rPr lang="en-US" sz="2400" b="1" err="1">
                <a:latin typeface="Tahoma" pitchFamily="34" charset="0"/>
              </a:rPr>
              <a:t>n</a:t>
            </a:r>
            <a:r>
              <a:rPr lang="en-US">
                <a:latin typeface="Tahoma" pitchFamily="34" charset="0"/>
              </a:rPr>
              <a:t>)=c</a:t>
            </a:r>
          </a:p>
        </p:txBody>
      </p:sp>
      <p:pic>
        <p:nvPicPr>
          <p:cNvPr id="10" name="Picture 11" descr="j0089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0" y="1795463"/>
            <a:ext cx="12239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10338" y="1470025"/>
            <a:ext cx="696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Bob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445250" y="1970088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715000" y="2427288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735638" y="1947863"/>
            <a:ext cx="59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c, </a:t>
            </a:r>
            <a:r>
              <a:rPr lang="en-US" sz="2000" b="1">
                <a:latin typeface="Tahoma" pitchFamily="34" charset="0"/>
              </a:rPr>
              <a:t>n</a:t>
            </a:r>
            <a:endParaRPr lang="en-US" b="1">
              <a:latin typeface="Tahoma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207250" y="24272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281863" y="1927225"/>
            <a:ext cx="1439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D(</a:t>
            </a:r>
            <a:r>
              <a:rPr lang="en-US" err="1">
                <a:latin typeface="Tahoma" pitchFamily="34" charset="0"/>
              </a:rPr>
              <a:t>k,c,</a:t>
            </a:r>
            <a:r>
              <a:rPr lang="en-US" sz="2400" b="1" err="1">
                <a:latin typeface="Tahoma" pitchFamily="34" charset="0"/>
              </a:rPr>
              <a:t>n</a:t>
            </a:r>
            <a:r>
              <a:rPr lang="en-US">
                <a:latin typeface="Tahoma" pitchFamily="34" charset="0"/>
              </a:rPr>
              <a:t>)=m</a:t>
            </a:r>
          </a:p>
        </p:txBody>
      </p:sp>
      <p:cxnSp>
        <p:nvCxnSpPr>
          <p:cNvPr id="17" name="Straight Arrow Connector 20"/>
          <p:cNvCxnSpPr>
            <a:cxnSpLocks noChangeShapeType="1"/>
            <a:endCxn id="6" idx="2"/>
          </p:cNvCxnSpPr>
          <p:nvPr/>
        </p:nvCxnSpPr>
        <p:spPr bwMode="auto">
          <a:xfrm rot="5400000" flipH="1" flipV="1">
            <a:off x="1430338" y="3030538"/>
            <a:ext cx="3397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689725" y="3063875"/>
            <a:ext cx="3381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/>
          <p:nvPr/>
        </p:nvSpPr>
        <p:spPr>
          <a:xfrm>
            <a:off x="1414463" y="3124200"/>
            <a:ext cx="3381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2263" y="3119438"/>
            <a:ext cx="338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k</a:t>
            </a:r>
          </a:p>
        </p:txBody>
      </p:sp>
      <p:cxnSp>
        <p:nvCxnSpPr>
          <p:cNvPr id="21" name="Straight Arrow Connector 27"/>
          <p:cNvCxnSpPr>
            <a:cxnSpLocks noChangeShapeType="1"/>
          </p:cNvCxnSpPr>
          <p:nvPr/>
        </p:nvCxnSpPr>
        <p:spPr bwMode="auto">
          <a:xfrm>
            <a:off x="1981200" y="2438400"/>
            <a:ext cx="2057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3962400" y="1219200"/>
            <a:ext cx="1023938" cy="461963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23" name="Freeform 39"/>
          <p:cNvSpPr>
            <a:spLocks noChangeArrowheads="1"/>
          </p:cNvSpPr>
          <p:nvPr/>
        </p:nvSpPr>
        <p:spPr bwMode="auto">
          <a:xfrm>
            <a:off x="3141663" y="1504950"/>
            <a:ext cx="914400" cy="633413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4" name="Freeform 40"/>
          <p:cNvSpPr>
            <a:spLocks noChangeArrowheads="1"/>
          </p:cNvSpPr>
          <p:nvPr/>
        </p:nvSpPr>
        <p:spPr bwMode="auto">
          <a:xfrm flipH="1">
            <a:off x="5029200" y="1447800"/>
            <a:ext cx="1143000" cy="633413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AA36-F520-4185-B9E7-F209F3B73F4B}" type="slidenum">
              <a:rPr lang="en-US"/>
              <a:pPr/>
              <a:t>37</a:t>
            </a:fld>
            <a:endParaRPr lang="en-US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457200" y="4953000"/>
            <a:ext cx="7924800" cy="533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3200"/>
              <a:t>Construction 1:   CBC with random nonce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638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Cipher block chaining with a </a:t>
            </a:r>
            <a:r>
              <a:rPr lang="en-US" u="sng"/>
              <a:t>random</a:t>
            </a:r>
            <a:r>
              <a:rPr lang="en-US"/>
              <a:t> IV        (IV = nonce)</a:t>
            </a:r>
          </a:p>
          <a:p>
            <a:pPr lvl="1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33600" y="3581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E(k,</a:t>
            </a:r>
            <a:r>
              <a:rPr lang="en-US" sz="2400">
                <a:sym typeface="Symbol" pitchFamily="18" charset="2"/>
              </a:rPr>
              <a:t>)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10000" y="3581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E(k,</a:t>
            </a:r>
            <a:r>
              <a:rPr lang="en-US" sz="2400">
                <a:sym typeface="Symbol" pitchFamily="18" charset="2"/>
              </a:rPr>
              <a:t>)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010400" y="3581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E(k,</a:t>
            </a:r>
            <a:r>
              <a:rPr lang="en-US" sz="2400">
                <a:sym typeface="Symbol" pitchFamily="18" charset="2"/>
              </a:rPr>
              <a:t>)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828800" y="21336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352800" y="21336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029200" y="21336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m[2]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629400" y="21336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m[3]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685800" y="21336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IV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322513" y="2773363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239000" y="2773363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038600" y="2773363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255905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4267200" y="2546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74676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42672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74676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5146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0" name="Freeform 26"/>
          <p:cNvSpPr>
            <a:spLocks/>
          </p:cNvSpPr>
          <p:nvPr/>
        </p:nvSpPr>
        <p:spPr bwMode="auto">
          <a:xfrm>
            <a:off x="1066800" y="2514600"/>
            <a:ext cx="13716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6"/>
              </a:cxn>
              <a:cxn ang="0">
                <a:pos x="864" y="336"/>
              </a:cxn>
            </a:cxnLst>
            <a:rect l="0" t="0" r="r" b="b"/>
            <a:pathLst>
              <a:path w="864" h="336">
                <a:moveTo>
                  <a:pt x="0" y="0"/>
                </a:moveTo>
                <a:lnTo>
                  <a:pt x="0" y="336"/>
                </a:lnTo>
                <a:lnTo>
                  <a:pt x="864" y="336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2514600" y="4419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2514600" y="3048000"/>
            <a:ext cx="1600200" cy="1676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576" y="1056"/>
              </a:cxn>
              <a:cxn ang="0">
                <a:pos x="576" y="0"/>
              </a:cxn>
              <a:cxn ang="0">
                <a:pos x="1008" y="0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4267200" y="4419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5486400" y="3581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E(k,</a:t>
            </a:r>
            <a:r>
              <a:rPr lang="en-US" sz="2400">
                <a:sym typeface="Symbol" pitchFamily="18" charset="2"/>
              </a:rPr>
              <a:t>)</a:t>
            </a:r>
          </a:p>
        </p:txBody>
      </p:sp>
      <p:sp>
        <p:nvSpPr>
          <p:cNvPr id="16421" name="Freeform 37"/>
          <p:cNvSpPr>
            <a:spLocks/>
          </p:cNvSpPr>
          <p:nvPr/>
        </p:nvSpPr>
        <p:spPr bwMode="auto">
          <a:xfrm>
            <a:off x="4267200" y="3048000"/>
            <a:ext cx="1600200" cy="1676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576" y="1056"/>
              </a:cxn>
              <a:cxn ang="0">
                <a:pos x="576" y="0"/>
              </a:cxn>
              <a:cxn ang="0">
                <a:pos x="1008" y="0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>
            <a:off x="5943600" y="3048000"/>
            <a:ext cx="1371600" cy="1676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576" y="1056"/>
              </a:cxn>
              <a:cxn ang="0">
                <a:pos x="576" y="0"/>
              </a:cxn>
              <a:cxn ang="0">
                <a:pos x="1008" y="0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5751513" y="2773363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980113" y="2546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5980113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5943600" y="4419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7466013" y="4419600"/>
            <a:ext cx="158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1828800" y="50292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c[0]</a:t>
            </a: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3352800" y="50292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c[1]</a:t>
            </a: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5029200" y="50292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c[2]</a:t>
            </a: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6629400" y="50292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c[3]</a:t>
            </a: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685800" y="50292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IV</a:t>
            </a:r>
          </a:p>
        </p:txBody>
      </p:sp>
      <p:sp>
        <p:nvSpPr>
          <p:cNvPr id="16433" name="AutoShape 49"/>
          <p:cNvSpPr>
            <a:spLocks/>
          </p:cNvSpPr>
          <p:nvPr/>
        </p:nvSpPr>
        <p:spPr bwMode="auto">
          <a:xfrm rot="16200000" flipV="1">
            <a:off x="4267200" y="1828800"/>
            <a:ext cx="304800" cy="7467600"/>
          </a:xfrm>
          <a:prstGeom prst="leftBrace">
            <a:avLst>
              <a:gd name="adj1" fmla="val 2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3778250" y="572928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ciphertext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6488668"/>
            <a:ext cx="735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note:   CBC where attacker can predict the IV is not CPA-secure.  HW.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9B971-1728-4ECA-9E26-5E6583D3CFEF}" type="slidenum">
              <a:rPr lang="en-US"/>
              <a:pPr/>
              <a:t>38</a:t>
            </a:fld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66800" y="4191000"/>
            <a:ext cx="7696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CBC:    CPA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71600"/>
                <a:ext cx="8686800" cy="4876800"/>
              </a:xfrm>
            </p:spPr>
            <p:txBody>
              <a:bodyPr/>
              <a:lstStyle/>
              <a:p>
                <a:pPr marL="0" indent="0">
                  <a:lnSpc>
                    <a:spcPct val="130000"/>
                  </a:lnSpc>
                  <a:spcBef>
                    <a:spcPct val="100000"/>
                  </a:spcBef>
                  <a:buNone/>
                  <a:tabLst>
                    <a:tab pos="685800" algn="l"/>
                  </a:tabLst>
                </a:pPr>
                <a:r>
                  <a:rPr lang="en-US" u="sng" dirty="0"/>
                  <a:t>CBC Theorem</a:t>
                </a:r>
                <a:r>
                  <a:rPr lang="en-US" dirty="0"/>
                  <a:t>:     For any L&gt;0,</a:t>
                </a:r>
                <a:br>
                  <a:rPr lang="en-US" dirty="0"/>
                </a:br>
                <a:r>
                  <a:rPr lang="en-US" dirty="0"/>
                  <a:t>	If E is a secure PRP over (K,X) then </a:t>
                </a:r>
                <a:br>
                  <a:rPr lang="en-US" dirty="0"/>
                </a:br>
                <a:r>
                  <a:rPr lang="en-US" dirty="0"/>
                  <a:t>	E</a:t>
                </a:r>
                <a:r>
                  <a:rPr lang="en-US" baseline="-25000" dirty="0"/>
                  <a:t>CBC</a:t>
                </a:r>
                <a:r>
                  <a:rPr lang="en-US" dirty="0"/>
                  <a:t> is a sem. sec. under CPA over (K, X</a:t>
                </a:r>
                <a:r>
                  <a:rPr lang="en-US" baseline="30000" dirty="0"/>
                  <a:t>L</a:t>
                </a:r>
                <a:r>
                  <a:rPr lang="en-US" dirty="0"/>
                  <a:t>, X</a:t>
                </a:r>
                <a:r>
                  <a:rPr lang="en-US" baseline="30000" dirty="0"/>
                  <a:t>L+1</a:t>
                </a:r>
                <a:r>
                  <a:rPr lang="en-US" dirty="0"/>
                  <a:t>).</a:t>
                </a:r>
              </a:p>
              <a:p>
                <a:pPr>
                  <a:lnSpc>
                    <a:spcPct val="130000"/>
                  </a:lnSpc>
                  <a:spcBef>
                    <a:spcPct val="100000"/>
                  </a:spcBef>
                  <a:buFontTx/>
                  <a:buNone/>
                  <a:tabLst>
                    <a:tab pos="685800" algn="l"/>
                  </a:tabLst>
                </a:pPr>
                <a:r>
                  <a:rPr lang="en-US" dirty="0"/>
                  <a:t>		In particular,  for a q-query adversary A attacking E</a:t>
                </a:r>
                <a:r>
                  <a:rPr lang="en-US" baseline="-25000" dirty="0"/>
                  <a:t>CBC</a:t>
                </a:r>
                <a:br>
                  <a:rPr lang="en-US" baseline="-25000" dirty="0"/>
                </a:br>
                <a:r>
                  <a:rPr lang="en-US" baseline="-25000" dirty="0"/>
                  <a:t>	</a:t>
                </a:r>
                <a:r>
                  <a:rPr lang="en-US" dirty="0"/>
                  <a:t>there exists a PRP adversary B 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  <a:buFontTx/>
                  <a:buNone/>
                  <a:tabLst>
                    <a:tab pos="685800" algn="l"/>
                  </a:tabLst>
                </a:pPr>
                <a:r>
                  <a:rPr lang="en-US" dirty="0"/>
                  <a:t>		   </a:t>
                </a:r>
                <a:r>
                  <a:rPr lang="en-US" dirty="0" err="1"/>
                  <a:t>Adv</a:t>
                </a:r>
                <a:r>
                  <a:rPr lang="en-US" baseline="-25000" dirty="0" err="1"/>
                  <a:t>CPA</a:t>
                </a:r>
                <a:r>
                  <a:rPr lang="en-US" dirty="0"/>
                  <a:t>[A, E</a:t>
                </a:r>
                <a:r>
                  <a:rPr lang="en-US" baseline="-25000" dirty="0"/>
                  <a:t>CBC</a:t>
                </a:r>
                <a:r>
                  <a:rPr lang="en-US" dirty="0"/>
                  <a:t>] </a:t>
                </a:r>
                <a:r>
                  <a:rPr lang="en-US" dirty="0">
                    <a:sym typeface="Symbol" pitchFamily="18" charset="2"/>
                  </a:rPr>
                  <a:t></a:t>
                </a:r>
                <a:r>
                  <a:rPr lang="en-US" dirty="0"/>
                  <a:t>  2</a:t>
                </a:r>
                <a:r>
                  <a:rPr lang="en-US" dirty="0">
                    <a:sym typeface="Symbol" pitchFamily="18" charset="2"/>
                  </a:rPr>
                  <a:t></a:t>
                </a:r>
                <a:r>
                  <a:rPr lang="en-US" dirty="0"/>
                  <a:t>Adv</a:t>
                </a:r>
                <a:r>
                  <a:rPr lang="en-US" baseline="-25000" dirty="0"/>
                  <a:t>PRP</a:t>
                </a:r>
                <a:r>
                  <a:rPr lang="en-US" dirty="0"/>
                  <a:t>[B, E]  +  2 q</a:t>
                </a:r>
                <a:r>
                  <a:rPr lang="en-US" baseline="30000" dirty="0"/>
                  <a:t>2</a:t>
                </a:r>
                <a:r>
                  <a:rPr lang="en-US" dirty="0"/>
                  <a:t> L</a:t>
                </a:r>
                <a:r>
                  <a:rPr lang="en-US" baseline="30000" dirty="0"/>
                  <a:t>2</a:t>
                </a:r>
                <a:r>
                  <a:rPr lang="en-US" dirty="0"/>
                  <a:t> / |X|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200000"/>
                  </a:spcBef>
                  <a:buNone/>
                  <a:tabLst>
                    <a:tab pos="685800" algn="l"/>
                  </a:tabLst>
                </a:pPr>
                <a:r>
                  <a:rPr lang="en-US" dirty="0"/>
                  <a:t>Note:    CBC is only secure as long as   q</a:t>
                </a:r>
                <a:r>
                  <a:rPr lang="en-US" baseline="30000" dirty="0"/>
                  <a:t>2</a:t>
                </a:r>
                <a:r>
                  <a:rPr lang="en-US" dirty="0"/>
                  <a:t>⋅L</a:t>
                </a:r>
                <a:r>
                  <a:rPr lang="en-US" baseline="30000" dirty="0"/>
                  <a:t>2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/>
                  <a:t>  |X|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71600"/>
                <a:ext cx="8686800" cy="4876800"/>
              </a:xfrm>
              <a:blipFill>
                <a:blip r:embed="rId2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06C82-5CC7-E94A-AC61-75A4D4ADAF2D}"/>
              </a:ext>
            </a:extLst>
          </p:cNvPr>
          <p:cNvGrpSpPr/>
          <p:nvPr/>
        </p:nvGrpSpPr>
        <p:grpSpPr>
          <a:xfrm>
            <a:off x="3048000" y="6019800"/>
            <a:ext cx="4937517" cy="610428"/>
            <a:chOff x="3048000" y="6019800"/>
            <a:chExt cx="4937517" cy="6104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1AAD9D-E7FF-9241-9364-6A93DE976EF8}"/>
                </a:ext>
              </a:extLst>
            </p:cNvPr>
            <p:cNvSpPr txBox="1"/>
            <p:nvPr/>
          </p:nvSpPr>
          <p:spPr>
            <a:xfrm>
              <a:off x="3048000" y="6260896"/>
              <a:ext cx="282641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# messages enc. with key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326520-2A6A-3043-8701-143A5648BB6C}"/>
                </a:ext>
              </a:extLst>
            </p:cNvPr>
            <p:cNvSpPr txBox="1"/>
            <p:nvPr/>
          </p:nvSpPr>
          <p:spPr>
            <a:xfrm>
              <a:off x="6172200" y="6260896"/>
              <a:ext cx="1813317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max msg length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3A1559A-4693-A84C-8625-30000E2B326F}"/>
                </a:ext>
              </a:extLst>
            </p:cNvPr>
            <p:cNvCxnSpPr/>
            <p:nvPr/>
          </p:nvCxnSpPr>
          <p:spPr bwMode="auto">
            <a:xfrm flipV="1">
              <a:off x="5410200" y="6019800"/>
              <a:ext cx="304800" cy="2410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9D5F4DE-E21E-9741-BFDE-C8F74CA7D2A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248400" y="6019800"/>
              <a:ext cx="1524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B926A7-21D7-E440-B0B0-8D5936F33D67}"/>
              </a:ext>
            </a:extLst>
          </p:cNvPr>
          <p:cNvGrpSpPr/>
          <p:nvPr/>
        </p:nvGrpSpPr>
        <p:grpSpPr>
          <a:xfrm>
            <a:off x="6096000" y="4191000"/>
            <a:ext cx="1889517" cy="1371600"/>
            <a:chOff x="6096000" y="4191000"/>
            <a:chExt cx="1889517" cy="13716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CFC911-900E-0240-B1B5-3B93C371DCB7}"/>
                </a:ext>
              </a:extLst>
            </p:cNvPr>
            <p:cNvSpPr/>
            <p:nvPr/>
          </p:nvSpPr>
          <p:spPr bwMode="auto">
            <a:xfrm>
              <a:off x="6096000" y="4191000"/>
              <a:ext cx="1889517" cy="762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0E95200-EA9C-7D42-AB90-ADEA9ED11746}"/>
                </a:ext>
              </a:extLst>
            </p:cNvPr>
            <p:cNvCxnSpPr/>
            <p:nvPr/>
          </p:nvCxnSpPr>
          <p:spPr bwMode="auto">
            <a:xfrm flipH="1">
              <a:off x="6248400" y="4953000"/>
              <a:ext cx="762000" cy="60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AA36-F520-4185-B9E7-F209F3B73F4B}" type="slidenum">
              <a:rPr lang="en-US"/>
              <a:pPr/>
              <a:t>39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3200"/>
              <a:t>Construction 1’:   CBC with </a:t>
            </a:r>
            <a:r>
              <a:rPr lang="en-US" sz="3200" b="1"/>
              <a:t>unique</a:t>
            </a:r>
            <a:r>
              <a:rPr lang="en-US" sz="3200"/>
              <a:t> nonce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12192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Cipher block chaining with </a:t>
            </a:r>
            <a:r>
              <a:rPr lang="en-US" u="sng"/>
              <a:t>unique</a:t>
            </a:r>
            <a:r>
              <a:rPr lang="en-US"/>
              <a:t> IV        (IV = nonce)</a:t>
            </a:r>
          </a:p>
          <a:p>
            <a:pPr lvl="1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33400" y="5314950"/>
            <a:ext cx="8153400" cy="7175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362200" y="403542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4038600" y="403542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7239000" y="403542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2057400" y="2587625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581400" y="2587625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5257800" y="2587625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m[2]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6858000" y="2587625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m[3]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2551113" y="3227388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7467600" y="3227388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4267200" y="3227388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2787650" y="29686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>
            <a:off x="4495800" y="30003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>
            <a:off x="7696200" y="29686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>
            <a:off x="4495800" y="3654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7696200" y="3654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20"/>
          <p:cNvSpPr>
            <a:spLocks noChangeShapeType="1"/>
          </p:cNvSpPr>
          <p:nvPr/>
        </p:nvSpPr>
        <p:spPr bwMode="auto">
          <a:xfrm>
            <a:off x="2743200" y="3654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>
            <a:off x="2743200" y="48736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23"/>
          <p:cNvSpPr>
            <a:spLocks/>
          </p:cNvSpPr>
          <p:nvPr/>
        </p:nvSpPr>
        <p:spPr bwMode="auto">
          <a:xfrm>
            <a:off x="2743200" y="3502025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>
            <a:off x="4495800" y="48736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5715000" y="403542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63" name="Freeform 26"/>
          <p:cNvSpPr>
            <a:spLocks/>
          </p:cNvSpPr>
          <p:nvPr/>
        </p:nvSpPr>
        <p:spPr bwMode="auto">
          <a:xfrm>
            <a:off x="4495800" y="3502025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27"/>
          <p:cNvSpPr>
            <a:spLocks/>
          </p:cNvSpPr>
          <p:nvPr/>
        </p:nvSpPr>
        <p:spPr bwMode="auto">
          <a:xfrm>
            <a:off x="6172200" y="3502025"/>
            <a:ext cx="13716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5980113" y="3227388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66" name="Line 29"/>
          <p:cNvSpPr>
            <a:spLocks noChangeShapeType="1"/>
          </p:cNvSpPr>
          <p:nvPr/>
        </p:nvSpPr>
        <p:spPr bwMode="auto">
          <a:xfrm>
            <a:off x="6208713" y="30003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>
            <a:off x="6208713" y="3654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31"/>
          <p:cNvSpPr>
            <a:spLocks noChangeShapeType="1"/>
          </p:cNvSpPr>
          <p:nvPr/>
        </p:nvSpPr>
        <p:spPr bwMode="auto">
          <a:xfrm>
            <a:off x="6172200" y="48736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32"/>
          <p:cNvSpPr>
            <a:spLocks noChangeShapeType="1"/>
          </p:cNvSpPr>
          <p:nvPr/>
        </p:nvSpPr>
        <p:spPr bwMode="auto">
          <a:xfrm>
            <a:off x="7694613" y="4873625"/>
            <a:ext cx="158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057400" y="5483225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c[0]</a:t>
            </a:r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3581400" y="5483225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c[1]</a:t>
            </a: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5257800" y="5483225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c[2]</a:t>
            </a:r>
          </a:p>
        </p:txBody>
      </p: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6858000" y="5483225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c[3]</a:t>
            </a:r>
          </a:p>
        </p:txBody>
      </p: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914400" y="5483225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IV</a:t>
            </a:r>
          </a:p>
        </p:txBody>
      </p:sp>
      <p:sp>
        <p:nvSpPr>
          <p:cNvPr id="75" name="Text Box 39"/>
          <p:cNvSpPr txBox="1">
            <a:spLocks noChangeArrowheads="1"/>
          </p:cNvSpPr>
          <p:nvPr/>
        </p:nvSpPr>
        <p:spPr bwMode="auto">
          <a:xfrm>
            <a:off x="6951662" y="6019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err="1">
                <a:latin typeface="Arial" charset="0"/>
              </a:rPr>
              <a:t>ciphertext</a:t>
            </a:r>
            <a:endParaRPr lang="en-US">
              <a:latin typeface="Arial" charset="0"/>
            </a:endParaRPr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914712" y="2587625"/>
            <a:ext cx="838044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IV</a:t>
            </a:r>
          </a:p>
        </p:txBody>
      </p:sp>
      <p:cxnSp>
        <p:nvCxnSpPr>
          <p:cNvPr id="81" name="Straight Connector 47"/>
          <p:cNvCxnSpPr>
            <a:cxnSpLocks noChangeShapeType="1"/>
          </p:cNvCxnSpPr>
          <p:nvPr/>
        </p:nvCxnSpPr>
        <p:spPr bwMode="auto">
          <a:xfrm rot="5400000">
            <a:off x="1142290" y="5025389"/>
            <a:ext cx="309562" cy="285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4" name="Group 83"/>
          <p:cNvGrpSpPr/>
          <p:nvPr/>
        </p:nvGrpSpPr>
        <p:grpSpPr>
          <a:xfrm>
            <a:off x="884238" y="2968624"/>
            <a:ext cx="1706562" cy="2212975"/>
            <a:chOff x="884238" y="2968624"/>
            <a:chExt cx="1706562" cy="2212975"/>
          </a:xfrm>
        </p:grpSpPr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884238" y="4038599"/>
              <a:ext cx="91423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E(k</a:t>
              </a:r>
              <a:r>
                <a:rPr lang="en-US" baseline="-25000"/>
                <a:t>2</a:t>
              </a:r>
              <a:r>
                <a:rPr lang="en-US">
                  <a:latin typeface="Arial" charset="0"/>
                </a:rPr>
                <a:t>,</a:t>
              </a:r>
              <a:r>
                <a:rPr lang="en-US">
                  <a:latin typeface="Arial" charset="0"/>
                  <a:sym typeface="Symbol" pitchFamily="18" charset="2"/>
                </a:rPr>
                <a:t>)</a:t>
              </a:r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auto">
            <a:xfrm>
              <a:off x="1295641" y="3505200"/>
              <a:ext cx="1295159" cy="1676399"/>
            </a:xfrm>
            <a:custGeom>
              <a:avLst/>
              <a:gdLst>
                <a:gd name="T0" fmla="*/ 0 w 912"/>
                <a:gd name="T1" fmla="*/ 2147483647 h 1056"/>
                <a:gd name="T2" fmla="*/ 2147483647 w 912"/>
                <a:gd name="T3" fmla="*/ 2147483647 h 1056"/>
                <a:gd name="T4" fmla="*/ 2147483647 w 912"/>
                <a:gd name="T5" fmla="*/ 0 h 1056"/>
                <a:gd name="T6" fmla="*/ 2147483647 w 912"/>
                <a:gd name="T7" fmla="*/ 0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056"/>
                <a:gd name="T14" fmla="*/ 912 w 912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056">
                  <a:moveTo>
                    <a:pt x="0" y="1056"/>
                  </a:moveTo>
                  <a:lnTo>
                    <a:pt x="480" y="1056"/>
                  </a:lnTo>
                  <a:lnTo>
                    <a:pt x="480" y="0"/>
                  </a:lnTo>
                  <a:lnTo>
                    <a:pt x="91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80" name="Straight Arrow Connector 45"/>
            <p:cNvCxnSpPr>
              <a:cxnSpLocks noChangeShapeType="1"/>
              <a:stCxn id="77" idx="2"/>
              <a:endCxn id="78" idx="0"/>
            </p:cNvCxnSpPr>
            <p:nvPr/>
          </p:nvCxnSpPr>
          <p:spPr bwMode="auto">
            <a:xfrm rot="16200000" flipH="1">
              <a:off x="802557" y="3499802"/>
              <a:ext cx="1069975" cy="761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82" name="TextBox 81"/>
            <p:cNvSpPr txBox="1"/>
            <p:nvPr/>
          </p:nvSpPr>
          <p:spPr bwMode="auto">
            <a:xfrm>
              <a:off x="2011363" y="3140075"/>
              <a:ext cx="476250" cy="460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+mn-lt"/>
                </a:rPr>
                <a:t>IV</a:t>
              </a:r>
              <a:r>
                <a:rPr lang="en-US" sz="2390" b="1">
                  <a:latin typeface="+mn-lt"/>
                </a:rPr>
                <a:t>′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40818" y="1662426"/>
            <a:ext cx="659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unique IV means:    (</a:t>
            </a:r>
            <a:r>
              <a:rPr lang="en-US" sz="1800" dirty="0" err="1">
                <a:latin typeface="+mn-lt"/>
              </a:rPr>
              <a:t>key,IV</a:t>
            </a:r>
            <a:r>
              <a:rPr lang="en-US" sz="1800" dirty="0">
                <a:latin typeface="+mn-lt"/>
              </a:rPr>
              <a:t>)  pair is used for only one message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295400" y="5882640"/>
            <a:ext cx="4783167" cy="899160"/>
            <a:chOff x="1295400" y="5882640"/>
            <a:chExt cx="4783167" cy="899160"/>
          </a:xfrm>
        </p:grpSpPr>
        <p:sp>
          <p:nvSpPr>
            <p:cNvPr id="85" name="TextBox 84"/>
            <p:cNvSpPr txBox="1"/>
            <p:nvPr/>
          </p:nvSpPr>
          <p:spPr>
            <a:xfrm>
              <a:off x="1676400" y="6381690"/>
              <a:ext cx="4402167" cy="40011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/>
                <a:t>included only if unknown to </a:t>
              </a:r>
              <a:r>
                <a:rPr lang="en-US" sz="2000" err="1"/>
                <a:t>decryptor</a:t>
              </a:r>
              <a:endParaRPr lang="en-US" sz="2000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1295400" y="5882640"/>
              <a:ext cx="396240" cy="716280"/>
            </a:xfrm>
            <a:custGeom>
              <a:avLst/>
              <a:gdLst>
                <a:gd name="connsiteX0" fmla="*/ 396240 w 396240"/>
                <a:gd name="connsiteY0" fmla="*/ 716280 h 716280"/>
                <a:gd name="connsiteX1" fmla="*/ 137160 w 396240"/>
                <a:gd name="connsiteY1" fmla="*/ 563880 h 716280"/>
                <a:gd name="connsiteX2" fmla="*/ 0 w 396240"/>
                <a:gd name="connsiteY2" fmla="*/ 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716280">
                  <a:moveTo>
                    <a:pt x="396240" y="716280"/>
                  </a:moveTo>
                  <a:cubicBezTo>
                    <a:pt x="299720" y="699770"/>
                    <a:pt x="203200" y="683260"/>
                    <a:pt x="137160" y="563880"/>
                  </a:cubicBezTo>
                  <a:cubicBezTo>
                    <a:pt x="71120" y="444500"/>
                    <a:pt x="35560" y="222250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Built by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5307329"/>
            <a:ext cx="8153400" cy="102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is called a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round function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3DES: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n=48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     AES128: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n=10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     AES256: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n=14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009104" y="2000250"/>
            <a:ext cx="114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7" name="Trapezoid 6"/>
          <p:cNvSpPr/>
          <p:nvPr/>
        </p:nvSpPr>
        <p:spPr bwMode="auto">
          <a:xfrm>
            <a:off x="1752600" y="2286000"/>
            <a:ext cx="5638800" cy="685800"/>
          </a:xfrm>
          <a:prstGeom prst="trapezoid">
            <a:avLst>
              <a:gd name="adj" fmla="val 243342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48" y="245745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9718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9718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9718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9718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563295" y="3904057"/>
            <a:ext cx="1026315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745585" y="3902865"/>
            <a:ext cx="1023930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889181" y="3902269"/>
            <a:ext cx="1022738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633573" y="3901077"/>
            <a:ext cx="1020354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</a:t>
            </a:r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885950" y="3485951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029744" y="348535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172744" y="348535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6915944" y="348535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581400" y="411360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244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008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676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54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57800" y="4114800"/>
            <a:ext cx="1143000" cy="11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" y="382018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3810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716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CBC technicality:  padding</a:t>
            </a:r>
          </a:p>
        </p:txBody>
      </p:sp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304800" y="4327525"/>
            <a:ext cx="8153400" cy="717551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33600" y="3048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0" y="3048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10400" y="3048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0" y="1614150"/>
            <a:ext cx="1524000" cy="3810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52800" y="1614150"/>
            <a:ext cx="1676400" cy="3810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29200" y="1614150"/>
            <a:ext cx="1600200" cy="3810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m[2]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29400" y="1614150"/>
            <a:ext cx="1524000" cy="3810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m[3]  </a:t>
            </a:r>
            <a:r>
              <a:rPr lang="en-US" sz="1800" err="1">
                <a:latin typeface="Arial" charset="0"/>
              </a:rPr>
              <a:t>ll</a:t>
            </a:r>
            <a:r>
              <a:rPr lang="en-US" sz="1800">
                <a:latin typeface="Arial" charset="0"/>
              </a:rPr>
              <a:t> 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pad</a:t>
            </a:r>
            <a:endParaRPr 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22514" y="2234624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239000" y="2234624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038600" y="2234624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559050" y="1995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267200" y="202689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467600" y="1995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2672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467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552163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514600" y="38862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2514600" y="2514600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267200" y="38862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5486400" y="3048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267200" y="2514600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5943600" y="2514600"/>
            <a:ext cx="13716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5751514" y="2234624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5980113" y="202689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5980113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5943600" y="38862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7466015" y="3886200"/>
            <a:ext cx="158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1828800" y="44958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c[0]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3352800" y="44958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c[1]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029200" y="44958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c[2]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6629400" y="44958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c[3]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685800" y="44958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IV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86112" y="1614150"/>
            <a:ext cx="838044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IV</a:t>
            </a:r>
          </a:p>
        </p:txBody>
      </p:sp>
      <p:cxnSp>
        <p:nvCxnSpPr>
          <p:cNvPr id="38" name="Straight Connector 47"/>
          <p:cNvCxnSpPr>
            <a:cxnSpLocks noChangeShapeType="1"/>
          </p:cNvCxnSpPr>
          <p:nvPr/>
        </p:nvCxnSpPr>
        <p:spPr bwMode="auto">
          <a:xfrm rot="5400000">
            <a:off x="913690" y="4037964"/>
            <a:ext cx="309563" cy="285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9" name="Group 38"/>
          <p:cNvGrpSpPr/>
          <p:nvPr/>
        </p:nvGrpSpPr>
        <p:grpSpPr>
          <a:xfrm>
            <a:off x="655638" y="1995150"/>
            <a:ext cx="1706562" cy="2199026"/>
            <a:chOff x="884238" y="2982573"/>
            <a:chExt cx="1706562" cy="2199026"/>
          </a:xfrm>
        </p:grpSpPr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884238" y="4038599"/>
              <a:ext cx="91423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E(k</a:t>
              </a:r>
              <a:r>
                <a:rPr lang="en-US" baseline="-25000">
                  <a:latin typeface="Arial" charset="0"/>
                </a:rPr>
                <a:t>1</a:t>
              </a:r>
              <a:r>
                <a:rPr lang="en-US">
                  <a:latin typeface="Arial" charset="0"/>
                </a:rPr>
                <a:t>,</a:t>
              </a:r>
              <a:r>
                <a:rPr lang="en-US">
                  <a:latin typeface="Arial" charset="0"/>
                  <a:sym typeface="Symbol" pitchFamily="18" charset="2"/>
                </a:rPr>
                <a:t>)</a:t>
              </a: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1295641" y="3505200"/>
              <a:ext cx="1295159" cy="1676399"/>
            </a:xfrm>
            <a:custGeom>
              <a:avLst/>
              <a:gdLst>
                <a:gd name="T0" fmla="*/ 0 w 912"/>
                <a:gd name="T1" fmla="*/ 2147483647 h 1056"/>
                <a:gd name="T2" fmla="*/ 2147483647 w 912"/>
                <a:gd name="T3" fmla="*/ 2147483647 h 1056"/>
                <a:gd name="T4" fmla="*/ 2147483647 w 912"/>
                <a:gd name="T5" fmla="*/ 0 h 1056"/>
                <a:gd name="T6" fmla="*/ 2147483647 w 912"/>
                <a:gd name="T7" fmla="*/ 0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056"/>
                <a:gd name="T14" fmla="*/ 912 w 912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056">
                  <a:moveTo>
                    <a:pt x="0" y="1056"/>
                  </a:moveTo>
                  <a:lnTo>
                    <a:pt x="480" y="1056"/>
                  </a:lnTo>
                  <a:lnTo>
                    <a:pt x="480" y="0"/>
                  </a:lnTo>
                  <a:lnTo>
                    <a:pt x="91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45"/>
            <p:cNvCxnSpPr>
              <a:cxnSpLocks noChangeShapeType="1"/>
              <a:stCxn id="37" idx="2"/>
              <a:endCxn id="40" idx="0"/>
            </p:cNvCxnSpPr>
            <p:nvPr/>
          </p:nvCxnSpPr>
          <p:spPr bwMode="auto">
            <a:xfrm>
              <a:off x="1333734" y="2982573"/>
              <a:ext cx="7619" cy="105602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3" name="TextBox 42"/>
            <p:cNvSpPr txBox="1"/>
            <p:nvPr/>
          </p:nvSpPr>
          <p:spPr bwMode="auto">
            <a:xfrm>
              <a:off x="2011363" y="3118097"/>
              <a:ext cx="479618" cy="4601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+mn-lt"/>
                </a:rPr>
                <a:t>IV</a:t>
              </a:r>
              <a:r>
                <a:rPr lang="en-US" sz="2390" b="1">
                  <a:latin typeface="+mn-lt"/>
                </a:rPr>
                <a:t>′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04800" y="5461001"/>
            <a:ext cx="68499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TLS 1.0:  if need n-byte pad, n&gt;0, use: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                if no pad needed, add a dummy block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844448" y="5486400"/>
            <a:ext cx="1699352" cy="406400"/>
            <a:chOff x="4267200" y="4286250"/>
            <a:chExt cx="1699352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267200" y="4286250"/>
              <a:ext cx="480152" cy="30480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n-1 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701448" y="4286250"/>
              <a:ext cx="480152" cy="30480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n-1 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5181600" y="4286250"/>
              <a:ext cx="304800" cy="30480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⋯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486400" y="4286250"/>
              <a:ext cx="480152" cy="30480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n-1 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719152" y="5257800"/>
            <a:ext cx="1249060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pad is </a:t>
            </a:r>
            <a:br>
              <a:rPr lang="en-US" dirty="0"/>
            </a:br>
            <a:r>
              <a:rPr lang="en-US" dirty="0"/>
              <a:t>removed</a:t>
            </a:r>
          </a:p>
          <a:p>
            <a:r>
              <a:rPr lang="en-US" dirty="0"/>
              <a:t>during</a:t>
            </a:r>
          </a:p>
          <a:p>
            <a:r>
              <a:rPr lang="en-US" dirty="0"/>
              <a:t>decryption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24C238D-43DF-0249-8B56-EF228D21458A}"/>
              </a:ext>
            </a:extLst>
          </p:cNvPr>
          <p:cNvSpPr/>
          <p:nvPr/>
        </p:nvSpPr>
        <p:spPr bwMode="auto">
          <a:xfrm>
            <a:off x="6505410" y="1393488"/>
            <a:ext cx="1889517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11F00-D758-43D4-A57C-AAFCED20DF20}" type="slidenum">
              <a:rPr lang="en-US"/>
              <a:pPr/>
              <a:t>41</a:t>
            </a:fld>
            <a:endParaRPr lang="en-US"/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1952625" y="2547758"/>
            <a:ext cx="4419600" cy="533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685800" y="4147958"/>
            <a:ext cx="5867400" cy="533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Construction 2:  rand ctr-mode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057400" y="26239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124200" y="2623958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114800" y="26239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057400" y="33859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F(k,IV)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124200" y="3385958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F(k,IV+1)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114800" y="3385958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181600" y="26239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m[L]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105400" y="3385958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F(k,IV+L)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477000" y="2882721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381000" y="3995558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2057400" y="42241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c[0]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124200" y="4224158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c[1]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4114800" y="42241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5181600" y="42241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c[L]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990600" y="2623958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IV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990600" y="4224158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IV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447800" y="5352871"/>
            <a:ext cx="5915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IV -  chosen at random for every message</a:t>
            </a:r>
          </a:p>
          <a:p>
            <a:endParaRPr lang="en-US" sz="2400" dirty="0"/>
          </a:p>
          <a:p>
            <a:r>
              <a:rPr lang="en-US" sz="2400" dirty="0"/>
              <a:t>note:  parallelizable (unlike CBC)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3505200" y="22098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msg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3575050" y="4681358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ciphertext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7B1BAF-9930-3CAE-0C71-BFCD8B3795C2}"/>
                  </a:ext>
                </a:extLst>
              </p:cNvPr>
              <p:cNvSpPr txBox="1"/>
              <p:nvPr/>
            </p:nvSpPr>
            <p:spPr>
              <a:xfrm>
                <a:off x="381000" y="1174403"/>
                <a:ext cx="861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F: PRF defined over (K,X,Y)  where X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{0,1,…,2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1}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Y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{0,1}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400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7B1BAF-9930-3CAE-0C71-BFCD8B379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74403"/>
                <a:ext cx="8610600" cy="461665"/>
              </a:xfrm>
              <a:prstGeom prst="rect">
                <a:avLst/>
              </a:prstGeom>
              <a:blipFill>
                <a:blip r:embed="rId2"/>
                <a:stretch>
                  <a:fillRect l="-118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AC7B29-398F-CB59-09D8-4CD1B3118590}"/>
                  </a:ext>
                </a:extLst>
              </p:cNvPr>
              <p:cNvSpPr txBox="1"/>
              <p:nvPr/>
            </p:nvSpPr>
            <p:spPr>
              <a:xfrm>
                <a:off x="6781800" y="3434496"/>
                <a:ext cx="2406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(counter counts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AC7B29-398F-CB59-09D8-4CD1B3118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434496"/>
                <a:ext cx="2406300" cy="338554"/>
              </a:xfrm>
              <a:prstGeom prst="rect">
                <a:avLst/>
              </a:prstGeom>
              <a:blipFill>
                <a:blip r:embed="rId3"/>
                <a:stretch>
                  <a:fillRect l="-1579" t="-3571" r="-52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01032AA-3F29-8BFE-5C00-444C1C555483}"/>
              </a:ext>
            </a:extLst>
          </p:cNvPr>
          <p:cNvSpPr txBox="1"/>
          <p:nvPr/>
        </p:nvSpPr>
        <p:spPr>
          <a:xfrm>
            <a:off x="7315200" y="180442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(e.g.,  n=128)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09B2-8F5D-A086-BAD2-2B1B6DAF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CPA secure?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0FA56-6B8E-5DB7-43EB-99DFE596A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05400"/>
            <a:ext cx="83820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CPA security holds as long as intervals do not intersect</a:t>
            </a:r>
          </a:p>
          <a:p>
            <a:pPr>
              <a:spcBef>
                <a:spcPts val="1776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msgs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L blocks each    ⇒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 intersection ] ≤  2 q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 / |X|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51FE2-AE89-305E-F7D2-B634354E1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2D0702-8407-FE24-44E4-6474AF890B9D}"/>
              </a:ext>
            </a:extLst>
          </p:cNvPr>
          <p:cNvSpPr/>
          <p:nvPr/>
        </p:nvSpPr>
        <p:spPr bwMode="auto">
          <a:xfrm>
            <a:off x="457200" y="1600200"/>
            <a:ext cx="8001000" cy="2971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C1D05-0DD0-EBE9-455E-DD7FC1711958}"/>
              </a:ext>
            </a:extLst>
          </p:cNvPr>
          <p:cNvSpPr txBox="1"/>
          <p:nvPr/>
        </p:nvSpPr>
        <p:spPr>
          <a:xfrm>
            <a:off x="3124200" y="1173718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set X:  domain of PRF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5B444B-A5D0-83B8-CD1C-FD5200A3CCB7}"/>
              </a:ext>
            </a:extLst>
          </p:cNvPr>
          <p:cNvGrpSpPr/>
          <p:nvPr/>
        </p:nvGrpSpPr>
        <p:grpSpPr>
          <a:xfrm>
            <a:off x="1219792" y="2463373"/>
            <a:ext cx="2997194" cy="691634"/>
            <a:chOff x="1306975" y="2209800"/>
            <a:chExt cx="2997194" cy="6916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0B7E3F-4CEA-1A54-2A0D-296A2EE09B33}"/>
                </a:ext>
              </a:extLst>
            </p:cNvPr>
            <p:cNvSpPr txBox="1"/>
            <p:nvPr/>
          </p:nvSpPr>
          <p:spPr>
            <a:xfrm>
              <a:off x="2178238" y="2532102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msg1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EF4721-4DF7-B385-56C2-436F566B009A}"/>
                </a:ext>
              </a:extLst>
            </p:cNvPr>
            <p:cNvSpPr/>
            <p:nvPr/>
          </p:nvSpPr>
          <p:spPr bwMode="auto">
            <a:xfrm>
              <a:off x="1306975" y="2209905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1AB52-DC26-4A8B-11E0-520BE6EF97EE}"/>
                </a:ext>
              </a:extLst>
            </p:cNvPr>
            <p:cNvSpPr/>
            <p:nvPr/>
          </p:nvSpPr>
          <p:spPr bwMode="auto">
            <a:xfrm>
              <a:off x="2057400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+1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229D27-DDAF-6132-6010-BA9274C7014C}"/>
                </a:ext>
              </a:extLst>
            </p:cNvPr>
            <p:cNvSpPr/>
            <p:nvPr/>
          </p:nvSpPr>
          <p:spPr bwMode="auto">
            <a:xfrm>
              <a:off x="2806323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⋯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67705B-C5C2-9DA1-D24C-87A80D0344A9}"/>
                </a:ext>
              </a:extLst>
            </p:cNvPr>
            <p:cNvSpPr/>
            <p:nvPr/>
          </p:nvSpPr>
          <p:spPr bwMode="auto">
            <a:xfrm>
              <a:off x="3555246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IV</a:t>
              </a:r>
              <a:r>
                <a:rPr lang="en-US" baseline="-25000" dirty="0"/>
                <a:t>1</a:t>
              </a:r>
              <a:r>
                <a:rPr lang="en-US" dirty="0"/>
                <a:t>+L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183E3C-E4CC-AB86-3282-06A56433CC22}"/>
              </a:ext>
            </a:extLst>
          </p:cNvPr>
          <p:cNvGrpSpPr/>
          <p:nvPr/>
        </p:nvGrpSpPr>
        <p:grpSpPr>
          <a:xfrm>
            <a:off x="4216986" y="3657600"/>
            <a:ext cx="2997194" cy="691634"/>
            <a:chOff x="1306975" y="2209800"/>
            <a:chExt cx="2997194" cy="69163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358D08-96FD-74ED-7DD2-BD887479CA0F}"/>
                </a:ext>
              </a:extLst>
            </p:cNvPr>
            <p:cNvSpPr txBox="1"/>
            <p:nvPr/>
          </p:nvSpPr>
          <p:spPr>
            <a:xfrm>
              <a:off x="2178238" y="2532102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msg2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DEA573-BEEA-40FA-8CD1-62FA88FE0D0A}"/>
                </a:ext>
              </a:extLst>
            </p:cNvPr>
            <p:cNvSpPr/>
            <p:nvPr/>
          </p:nvSpPr>
          <p:spPr bwMode="auto">
            <a:xfrm>
              <a:off x="1306975" y="2209905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400A77-1EE1-6875-0ED6-F8857C744407}"/>
                </a:ext>
              </a:extLst>
            </p:cNvPr>
            <p:cNvSpPr/>
            <p:nvPr/>
          </p:nvSpPr>
          <p:spPr bwMode="auto">
            <a:xfrm>
              <a:off x="2057400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+1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5A7117-6EB9-AEE2-3E7E-97CAB4D842DB}"/>
                </a:ext>
              </a:extLst>
            </p:cNvPr>
            <p:cNvSpPr/>
            <p:nvPr/>
          </p:nvSpPr>
          <p:spPr bwMode="auto">
            <a:xfrm>
              <a:off x="2806323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⋯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BFA74B-57A5-F726-BDDB-9C4ABF9D1711}"/>
                </a:ext>
              </a:extLst>
            </p:cNvPr>
            <p:cNvSpPr/>
            <p:nvPr/>
          </p:nvSpPr>
          <p:spPr bwMode="auto">
            <a:xfrm>
              <a:off x="3555246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IV</a:t>
              </a:r>
              <a:r>
                <a:rPr lang="en-US" baseline="-25000" dirty="0"/>
                <a:t>2</a:t>
              </a:r>
              <a:r>
                <a:rPr lang="en-US" dirty="0"/>
                <a:t>+L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6C8691-A4D1-9497-A1B2-24228FAD03D6}"/>
              </a:ext>
            </a:extLst>
          </p:cNvPr>
          <p:cNvGrpSpPr/>
          <p:nvPr/>
        </p:nvGrpSpPr>
        <p:grpSpPr>
          <a:xfrm>
            <a:off x="5125386" y="1905000"/>
            <a:ext cx="2997194" cy="691634"/>
            <a:chOff x="1306975" y="2209800"/>
            <a:chExt cx="2997194" cy="69163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F89052-679D-051F-F50E-1DE752140F41}"/>
                </a:ext>
              </a:extLst>
            </p:cNvPr>
            <p:cNvSpPr txBox="1"/>
            <p:nvPr/>
          </p:nvSpPr>
          <p:spPr>
            <a:xfrm>
              <a:off x="2178238" y="2532102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msg3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92AFD1-7596-E1D0-2BE9-BF3ED097AFAA}"/>
                </a:ext>
              </a:extLst>
            </p:cNvPr>
            <p:cNvSpPr/>
            <p:nvPr/>
          </p:nvSpPr>
          <p:spPr bwMode="auto">
            <a:xfrm>
              <a:off x="1306975" y="2209905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lang="en-US" baseline="-25000" dirty="0"/>
                <a:t>3</a:t>
              </a:r>
              <a:endParaRPr kumimoji="0" 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E60A60-4CDF-D33D-5C0E-CEC11E2AA644}"/>
                </a:ext>
              </a:extLst>
            </p:cNvPr>
            <p:cNvSpPr/>
            <p:nvPr/>
          </p:nvSpPr>
          <p:spPr bwMode="auto">
            <a:xfrm>
              <a:off x="2057400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+1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F466DA-61CA-C1CB-2135-2BBB899D2093}"/>
                </a:ext>
              </a:extLst>
            </p:cNvPr>
            <p:cNvSpPr/>
            <p:nvPr/>
          </p:nvSpPr>
          <p:spPr bwMode="auto">
            <a:xfrm>
              <a:off x="2806323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⋯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966ED6-F678-8488-8B1B-A251BF756959}"/>
                </a:ext>
              </a:extLst>
            </p:cNvPr>
            <p:cNvSpPr/>
            <p:nvPr/>
          </p:nvSpPr>
          <p:spPr bwMode="auto">
            <a:xfrm>
              <a:off x="3555246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IV</a:t>
              </a:r>
              <a:r>
                <a:rPr lang="en-US" baseline="-25000" dirty="0"/>
                <a:t>3</a:t>
              </a:r>
              <a:r>
                <a:rPr lang="en-US" dirty="0"/>
                <a:t>+L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98B5EFA-2708-0119-AF98-45500691E81D}"/>
              </a:ext>
            </a:extLst>
          </p:cNvPr>
          <p:cNvSpPr/>
          <p:nvPr/>
        </p:nvSpPr>
        <p:spPr bwMode="auto">
          <a:xfrm>
            <a:off x="762000" y="3701374"/>
            <a:ext cx="2362200" cy="35456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msg4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B6F524-7DB0-D70F-A8CA-96A1DC0A8F5D}"/>
              </a:ext>
            </a:extLst>
          </p:cNvPr>
          <p:cNvSpPr/>
          <p:nvPr/>
        </p:nvSpPr>
        <p:spPr bwMode="auto">
          <a:xfrm>
            <a:off x="5871845" y="2895600"/>
            <a:ext cx="2362200" cy="35456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msg5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8522FD-A92A-9806-776A-66230969E482}"/>
              </a:ext>
            </a:extLst>
          </p:cNvPr>
          <p:cNvGrpSpPr/>
          <p:nvPr/>
        </p:nvGrpSpPr>
        <p:grpSpPr>
          <a:xfrm>
            <a:off x="6212713" y="6134100"/>
            <a:ext cx="2245487" cy="600075"/>
            <a:chOff x="6212713" y="6134100"/>
            <a:chExt cx="2245487" cy="600075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696375F0-6FB9-5112-D3B8-F4AC5F0C86B7}"/>
                </a:ext>
              </a:extLst>
            </p:cNvPr>
            <p:cNvSpPr/>
            <p:nvPr/>
          </p:nvSpPr>
          <p:spPr bwMode="auto">
            <a:xfrm rot="16200000">
              <a:off x="7300726" y="5578946"/>
              <a:ext cx="266700" cy="1377008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A6C6E1-5488-B968-AF7A-51097F1D76F5}"/>
                </a:ext>
              </a:extLst>
            </p:cNvPr>
            <p:cNvSpPr txBox="1"/>
            <p:nvPr/>
          </p:nvSpPr>
          <p:spPr>
            <a:xfrm>
              <a:off x="6212713" y="6364843"/>
              <a:ext cx="224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needs to be negligible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4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54A6B-AD1A-47E6-A18B-C7FD02DE1635}" type="slidenum">
              <a:rPr lang="en-US"/>
              <a:pPr/>
              <a:t>43</a:t>
            </a:fld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4648200"/>
            <a:ext cx="8077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/>
              <a:t>rand ctr-mode:   CPA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066800"/>
                <a:ext cx="8763000" cy="571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Randomized counter mode:   random IV.</a:t>
                </a:r>
              </a:p>
              <a:p>
                <a:pPr marL="0" indent="0">
                  <a:lnSpc>
                    <a:spcPct val="130000"/>
                  </a:lnSpc>
                  <a:spcBef>
                    <a:spcPct val="100000"/>
                  </a:spcBef>
                  <a:buNone/>
                </a:pPr>
                <a:r>
                  <a:rPr lang="en-US" u="sng" dirty="0"/>
                  <a:t>Counter-mode Theorem</a:t>
                </a:r>
                <a:r>
                  <a:rPr lang="en-US" dirty="0"/>
                  <a:t>:     For any L&gt;0,</a:t>
                </a:r>
                <a:br>
                  <a:rPr lang="en-US" dirty="0"/>
                </a:br>
                <a:r>
                  <a:rPr lang="en-US" dirty="0"/>
                  <a:t>	If F is a secure PRF over (K,X,X) then </a:t>
                </a:r>
                <a:br>
                  <a:rPr lang="en-US" dirty="0"/>
                </a:br>
                <a:r>
                  <a:rPr lang="en-US" dirty="0"/>
                  <a:t>	E</a:t>
                </a:r>
                <a:r>
                  <a:rPr lang="en-US" baseline="-25000" dirty="0"/>
                  <a:t>CTR</a:t>
                </a:r>
                <a:r>
                  <a:rPr lang="en-US" dirty="0"/>
                  <a:t> is a sem. sec. under CPA over (K,X</a:t>
                </a:r>
                <a:r>
                  <a:rPr lang="en-US" baseline="30000" dirty="0"/>
                  <a:t>L</a:t>
                </a:r>
                <a:r>
                  <a:rPr lang="en-US" dirty="0"/>
                  <a:t>,X</a:t>
                </a:r>
                <a:r>
                  <a:rPr lang="en-US" baseline="30000" dirty="0"/>
                  <a:t>L+1</a:t>
                </a:r>
                <a:r>
                  <a:rPr lang="en-US" dirty="0"/>
                  <a:t>).</a:t>
                </a:r>
              </a:p>
              <a:p>
                <a:pPr>
                  <a:lnSpc>
                    <a:spcPct val="130000"/>
                  </a:lnSpc>
                  <a:spcBef>
                    <a:spcPct val="100000"/>
                  </a:spcBef>
                  <a:buFontTx/>
                  <a:buNone/>
                </a:pPr>
                <a:r>
                  <a:rPr lang="en-US" dirty="0"/>
                  <a:t>		In particular,  for a q-query adversary A attacking E</a:t>
                </a:r>
                <a:r>
                  <a:rPr lang="en-US" baseline="-25000" dirty="0"/>
                  <a:t>CTR</a:t>
                </a:r>
                <a:br>
                  <a:rPr lang="en-US" baseline="-25000" dirty="0"/>
                </a:br>
                <a:r>
                  <a:rPr lang="en-US" baseline="-25000" dirty="0"/>
                  <a:t>	</a:t>
                </a:r>
                <a:r>
                  <a:rPr lang="en-US" dirty="0"/>
                  <a:t>there exists a PRF adversary B 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		   </a:t>
                </a:r>
                <a:r>
                  <a:rPr lang="en-US" dirty="0" err="1"/>
                  <a:t>Adv</a:t>
                </a:r>
                <a:r>
                  <a:rPr lang="en-US" baseline="-25000" dirty="0" err="1"/>
                  <a:t>CPA</a:t>
                </a:r>
                <a:r>
                  <a:rPr lang="en-US" dirty="0"/>
                  <a:t>[A, E</a:t>
                </a:r>
                <a:r>
                  <a:rPr lang="en-US" baseline="-25000" dirty="0"/>
                  <a:t>CTR</a:t>
                </a:r>
                <a:r>
                  <a:rPr lang="en-US" dirty="0"/>
                  <a:t>] </a:t>
                </a:r>
                <a:r>
                  <a:rPr lang="en-US" dirty="0">
                    <a:sym typeface="Symbol" pitchFamily="18" charset="2"/>
                  </a:rPr>
                  <a:t></a:t>
                </a:r>
                <a:r>
                  <a:rPr lang="en-US" dirty="0"/>
                  <a:t>  2</a:t>
                </a:r>
                <a:r>
                  <a:rPr lang="en-US" dirty="0">
                    <a:sym typeface="Symbol" pitchFamily="18" charset="2"/>
                  </a:rPr>
                  <a:t></a:t>
                </a:r>
                <a:r>
                  <a:rPr lang="en-US" dirty="0"/>
                  <a:t>Adv</a:t>
                </a:r>
                <a:r>
                  <a:rPr lang="en-US" baseline="-25000" dirty="0"/>
                  <a:t>PRF</a:t>
                </a:r>
                <a:r>
                  <a:rPr lang="en-US" dirty="0"/>
                  <a:t>[B, F]  +  2 q</a:t>
                </a:r>
                <a:r>
                  <a:rPr lang="en-US" baseline="30000" dirty="0"/>
                  <a:t>2</a:t>
                </a:r>
                <a:r>
                  <a:rPr lang="en-US" dirty="0"/>
                  <a:t> L / |X|</a:t>
                </a:r>
              </a:p>
              <a:p>
                <a:pPr marL="0" indent="0">
                  <a:spcBef>
                    <a:spcPct val="100000"/>
                  </a:spcBef>
                  <a:buNone/>
                </a:pPr>
                <a:r>
                  <a:rPr lang="en-US" u="sng" dirty="0"/>
                  <a:t>Note</a:t>
                </a:r>
                <a:r>
                  <a:rPr lang="en-US" dirty="0"/>
                  <a:t>:    ctr-mode only secure as long as   q</a:t>
                </a:r>
                <a:r>
                  <a:rPr lang="en-US" baseline="30000" dirty="0"/>
                  <a:t>2</a:t>
                </a:r>
                <a:r>
                  <a:rPr lang="en-US" dirty="0"/>
                  <a:t>⋅L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/>
                  <a:t>  |X|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dirty="0"/>
                  <a:t>				Better then CBC !    </a:t>
                </a:r>
              </a:p>
            </p:txBody>
          </p:sp>
        </mc:Choice>
        <mc:Fallback xmlns="">
          <p:sp>
            <p:nvSpPr>
              <p:cNvPr id="1741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066800"/>
                <a:ext cx="8763000" cy="5715000"/>
              </a:xfrm>
              <a:blipFill>
                <a:blip r:embed="rId2"/>
                <a:stretch>
                  <a:fillRect l="-1159" t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839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q = # messages encrypted with k  ,    L = length of max </a:t>
            </a:r>
            <a:r>
              <a:rPr lang="en-US" err="1"/>
              <a:t>msg</a:t>
            </a:r>
            <a:endParaRPr lang="en-US"/>
          </a:p>
          <a:p>
            <a:pPr marL="0" indent="0">
              <a:spcBef>
                <a:spcPts val="4176"/>
              </a:spcBef>
              <a:buNone/>
            </a:pPr>
            <a:r>
              <a:rPr lang="en-US"/>
              <a:t>Suppose we want    </a:t>
            </a:r>
            <a:r>
              <a:rPr lang="en-US" b="1" err="1"/>
              <a:t>Adv</a:t>
            </a:r>
            <a:r>
              <a:rPr lang="en-US" b="1" baseline="-25000" err="1"/>
              <a:t>CPA</a:t>
            </a:r>
            <a:r>
              <a:rPr lang="en-US"/>
              <a:t>[A, E</a:t>
            </a:r>
            <a:r>
              <a:rPr lang="en-US" baseline="-25000"/>
              <a:t>CTR</a:t>
            </a:r>
            <a:r>
              <a:rPr lang="en-US"/>
              <a:t>]   ≤   </a:t>
            </a:r>
            <a:r>
              <a:rPr lang="en-US" b="1"/>
              <a:t>1/ 2</a:t>
            </a:r>
            <a:r>
              <a:rPr lang="en-US" b="1" baseline="30000"/>
              <a:t>31</a:t>
            </a:r>
            <a:r>
              <a:rPr lang="en-US" b="1"/>
              <a:t> </a:t>
            </a:r>
            <a:endParaRPr lang="en-US" b="1" baseline="30000"/>
          </a:p>
          <a:p>
            <a:pPr>
              <a:spcBef>
                <a:spcPts val="3576"/>
              </a:spcBef>
            </a:pPr>
            <a:r>
              <a:rPr lang="en-US"/>
              <a:t>Then need:   </a:t>
            </a:r>
            <a:r>
              <a:rPr lang="en-US" b="1">
                <a:solidFill>
                  <a:srgbClr val="FF0000"/>
                </a:solidFill>
              </a:rPr>
              <a:t>q</a:t>
            </a:r>
            <a:r>
              <a:rPr lang="en-US" b="1" baseline="30000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 L / |X|  </a:t>
            </a:r>
            <a:r>
              <a:rPr lang="en-US"/>
              <a:t>≤  </a:t>
            </a:r>
            <a:r>
              <a:rPr lang="en-US" b="1"/>
              <a:t>1/ 2</a:t>
            </a:r>
            <a:r>
              <a:rPr lang="en-US" b="1" baseline="30000"/>
              <a:t>32</a:t>
            </a:r>
            <a:r>
              <a:rPr lang="en-US" b="1">
                <a:solidFill>
                  <a:srgbClr val="FF0000"/>
                </a:solidFill>
              </a:rPr>
              <a:t> </a:t>
            </a:r>
            <a:endParaRPr lang="en-US"/>
          </a:p>
          <a:p>
            <a:pPr>
              <a:spcBef>
                <a:spcPts val="3576"/>
              </a:spcBef>
            </a:pPr>
            <a:r>
              <a:rPr lang="en-US"/>
              <a:t>AES:     |X| = 2</a:t>
            </a:r>
            <a:r>
              <a:rPr lang="en-US" baseline="30000"/>
              <a:t>128</a:t>
            </a:r>
            <a:r>
              <a:rPr lang="en-US"/>
              <a:t>    ⇒   </a:t>
            </a:r>
            <a:r>
              <a:rPr lang="en-US" b="1">
                <a:solidFill>
                  <a:srgbClr val="00B050"/>
                </a:solidFill>
              </a:rPr>
              <a:t>q</a:t>
            </a:r>
            <a:r>
              <a:rPr lang="en-US"/>
              <a:t> </a:t>
            </a:r>
            <a:r>
              <a:rPr lang="en-US" b="1">
                <a:solidFill>
                  <a:srgbClr val="C00000"/>
                </a:solidFill>
              </a:rPr>
              <a:t>L</a:t>
            </a:r>
            <a:r>
              <a:rPr lang="en-US" baseline="30000"/>
              <a:t>1/2</a:t>
            </a:r>
            <a:r>
              <a:rPr lang="en-US"/>
              <a:t> &lt; 2</a:t>
            </a:r>
            <a:r>
              <a:rPr lang="en-US" baseline="30000"/>
              <a:t>48</a:t>
            </a:r>
          </a:p>
          <a:p>
            <a:pPr marL="0" indent="0">
              <a:spcBef>
                <a:spcPts val="3576"/>
              </a:spcBef>
              <a:buNone/>
            </a:pPr>
            <a:r>
              <a:rPr lang="en-US" baseline="30000"/>
              <a:t>	</a:t>
            </a:r>
            <a:r>
              <a:rPr lang="en-US"/>
              <a:t>So, after  </a:t>
            </a:r>
            <a:r>
              <a:rPr lang="en-US" b="1">
                <a:solidFill>
                  <a:srgbClr val="00B050"/>
                </a:solidFill>
              </a:rPr>
              <a:t>2</a:t>
            </a:r>
            <a:r>
              <a:rPr lang="en-US" b="1" baseline="30000">
                <a:solidFill>
                  <a:srgbClr val="00B050"/>
                </a:solidFill>
              </a:rPr>
              <a:t>32</a:t>
            </a:r>
            <a:r>
              <a:rPr lang="en-US" b="1">
                <a:solidFill>
                  <a:srgbClr val="00B050"/>
                </a:solidFill>
              </a:rPr>
              <a:t>  CTs </a:t>
            </a:r>
            <a:r>
              <a:rPr lang="en-US"/>
              <a:t>each of  </a:t>
            </a:r>
            <a:r>
              <a:rPr lang="en-US" b="1" err="1">
                <a:solidFill>
                  <a:srgbClr val="C00000"/>
                </a:solidFill>
              </a:rPr>
              <a:t>len</a:t>
            </a:r>
            <a:r>
              <a:rPr lang="en-US" b="1">
                <a:solidFill>
                  <a:srgbClr val="C00000"/>
                </a:solidFill>
              </a:rPr>
              <a:t>  2</a:t>
            </a:r>
            <a:r>
              <a:rPr lang="en-US" b="1" baseline="30000">
                <a:solidFill>
                  <a:srgbClr val="C00000"/>
                </a:solidFill>
              </a:rPr>
              <a:t>32 </a:t>
            </a:r>
            <a:r>
              <a:rPr lang="en-US"/>
              <a:t>, must change key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/>
              <a:t>			(total of 2</a:t>
            </a:r>
            <a:r>
              <a:rPr lang="en-US" baseline="30000"/>
              <a:t>64</a:t>
            </a:r>
            <a:r>
              <a:rPr lang="en-US"/>
              <a:t> AES blocks)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367135"/>
            <a:ext cx="67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Adv</a:t>
            </a:r>
            <a:r>
              <a:rPr lang="en-US" sz="2400" baseline="-25000" err="1"/>
              <a:t>CPA</a:t>
            </a:r>
            <a:r>
              <a:rPr lang="en-US" sz="2400"/>
              <a:t> [A, E</a:t>
            </a:r>
            <a:r>
              <a:rPr lang="en-US" sz="2400" baseline="-25000"/>
              <a:t>CTR</a:t>
            </a:r>
            <a:r>
              <a:rPr lang="en-US" sz="2400"/>
              <a:t>] </a:t>
            </a:r>
            <a:r>
              <a:rPr lang="en-US" sz="2400">
                <a:sym typeface="Symbol" pitchFamily="18" charset="2"/>
              </a:rPr>
              <a:t></a:t>
            </a:r>
            <a:r>
              <a:rPr lang="en-US" sz="2400"/>
              <a:t>  2</a:t>
            </a:r>
            <a:r>
              <a:rPr lang="en-US" sz="2400">
                <a:sym typeface="Symbol" pitchFamily="18" charset="2"/>
              </a:rPr>
              <a:t></a:t>
            </a:r>
            <a:r>
              <a:rPr lang="en-US" sz="2400"/>
              <a:t>Adv</a:t>
            </a:r>
            <a:r>
              <a:rPr lang="en-US" sz="2400" baseline="-25000"/>
              <a:t>PRF</a:t>
            </a:r>
            <a:r>
              <a:rPr lang="en-US" sz="2400"/>
              <a:t>[B, E]  +  </a:t>
            </a:r>
            <a:r>
              <a:rPr lang="en-US" sz="2400" b="1">
                <a:solidFill>
                  <a:srgbClr val="FF0000"/>
                </a:solidFill>
              </a:rPr>
              <a:t>2 q</a:t>
            </a:r>
            <a:r>
              <a:rPr lang="en-US" sz="2400" b="1" baseline="30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 L / |X|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7800" y="1193800"/>
            <a:ext cx="7086600" cy="787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73A244-B6A9-B842-B8B8-49DD0731BF87}"/>
              </a:ext>
            </a:extLst>
          </p:cNvPr>
          <p:cNvGrpSpPr/>
          <p:nvPr/>
        </p:nvGrpSpPr>
        <p:grpSpPr>
          <a:xfrm>
            <a:off x="2636102" y="5051287"/>
            <a:ext cx="1326298" cy="533400"/>
            <a:chOff x="2590800" y="4191000"/>
            <a:chExt cx="1326298" cy="533400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152C4A76-73DC-0947-AE05-6EC5D9FB329B}"/>
                </a:ext>
              </a:extLst>
            </p:cNvPr>
            <p:cNvSpPr/>
            <p:nvPr/>
          </p:nvSpPr>
          <p:spPr bwMode="auto">
            <a:xfrm rot="5400000" flipV="1">
              <a:off x="3046476" y="4113276"/>
              <a:ext cx="155448" cy="1066800"/>
            </a:xfrm>
            <a:prstGeom prst="leftBrac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387DBE3-6F6A-6845-8EB7-F1580C43CF9E}"/>
                </a:ext>
              </a:extLst>
            </p:cNvPr>
            <p:cNvSpPr/>
            <p:nvPr/>
          </p:nvSpPr>
          <p:spPr bwMode="auto">
            <a:xfrm>
              <a:off x="3135357" y="4191000"/>
              <a:ext cx="781741" cy="389787"/>
            </a:xfrm>
            <a:custGeom>
              <a:avLst/>
              <a:gdLst>
                <a:gd name="connsiteX0" fmla="*/ 0 w 721217"/>
                <a:gd name="connsiteY0" fmla="*/ 321972 h 321972"/>
                <a:gd name="connsiteX1" fmla="*/ 412124 w 721217"/>
                <a:gd name="connsiteY1" fmla="*/ 115910 h 321972"/>
                <a:gd name="connsiteX2" fmla="*/ 721217 w 721217"/>
                <a:gd name="connsiteY2" fmla="*/ 0 h 32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217" h="321972">
                  <a:moveTo>
                    <a:pt x="0" y="321972"/>
                  </a:moveTo>
                  <a:cubicBezTo>
                    <a:pt x="145960" y="245772"/>
                    <a:pt x="291921" y="169572"/>
                    <a:pt x="412124" y="115910"/>
                  </a:cubicBezTo>
                  <a:cubicBezTo>
                    <a:pt x="532327" y="62248"/>
                    <a:pt x="626772" y="31124"/>
                    <a:pt x="721217" y="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E6F33B-01B9-464C-A960-02ACA89AB43A}"/>
              </a:ext>
            </a:extLst>
          </p:cNvPr>
          <p:cNvGrpSpPr/>
          <p:nvPr/>
        </p:nvGrpSpPr>
        <p:grpSpPr>
          <a:xfrm>
            <a:off x="4460807" y="5051287"/>
            <a:ext cx="1584751" cy="561755"/>
            <a:chOff x="4435049" y="4191000"/>
            <a:chExt cx="1584751" cy="561755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D12314C6-3E8E-964A-8E07-7C84EE3D17D9}"/>
                </a:ext>
              </a:extLst>
            </p:cNvPr>
            <p:cNvSpPr/>
            <p:nvPr/>
          </p:nvSpPr>
          <p:spPr bwMode="auto">
            <a:xfrm rot="5400000" flipV="1">
              <a:off x="5408676" y="4141631"/>
              <a:ext cx="155448" cy="1066800"/>
            </a:xfrm>
            <a:prstGeom prst="leftBrac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D0FB8CB-2BC4-5B4A-862B-A8FE06D4D58F}"/>
                </a:ext>
              </a:extLst>
            </p:cNvPr>
            <p:cNvSpPr/>
            <p:nvPr/>
          </p:nvSpPr>
          <p:spPr bwMode="auto">
            <a:xfrm flipH="1">
              <a:off x="4435049" y="4191000"/>
              <a:ext cx="1066800" cy="423930"/>
            </a:xfrm>
            <a:custGeom>
              <a:avLst/>
              <a:gdLst>
                <a:gd name="connsiteX0" fmla="*/ 0 w 721217"/>
                <a:gd name="connsiteY0" fmla="*/ 321972 h 321972"/>
                <a:gd name="connsiteX1" fmla="*/ 412124 w 721217"/>
                <a:gd name="connsiteY1" fmla="*/ 115910 h 321972"/>
                <a:gd name="connsiteX2" fmla="*/ 721217 w 721217"/>
                <a:gd name="connsiteY2" fmla="*/ 0 h 32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217" h="321972">
                  <a:moveTo>
                    <a:pt x="0" y="321972"/>
                  </a:moveTo>
                  <a:cubicBezTo>
                    <a:pt x="145960" y="245772"/>
                    <a:pt x="291921" y="169572"/>
                    <a:pt x="412124" y="115910"/>
                  </a:cubicBezTo>
                  <a:cubicBezTo>
                    <a:pt x="532327" y="62248"/>
                    <a:pt x="626772" y="31124"/>
                    <a:pt x="721217" y="0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1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/>
              <a:t>Construction 2’:  nonce </a:t>
            </a:r>
            <a:r>
              <a:rPr lang="en-US" err="1"/>
              <a:t>ctr</a:t>
            </a:r>
            <a:r>
              <a:rPr lang="en-US"/>
              <a:t>-mode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587187" y="3918030"/>
            <a:ext cx="2225348" cy="838994"/>
            <a:chOff x="3581400" y="5105400"/>
            <a:chExt cx="2225348" cy="83899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581400" y="5486400"/>
              <a:ext cx="22098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nonce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91000" y="5105400"/>
              <a:ext cx="993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128 bits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rot="16200000" flipH="1">
              <a:off x="4420394" y="5715000"/>
              <a:ext cx="457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4724400" y="54864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0000000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67987" y="4299030"/>
            <a:ext cx="50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IV: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7187" y="475623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96 bits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34987" y="475623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32 bits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0587" y="3460830"/>
            <a:ext cx="73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 ensure  F(</a:t>
            </a:r>
            <a:r>
              <a:rPr lang="en-US" sz="2000" dirty="0" err="1"/>
              <a:t>k,x</a:t>
            </a:r>
            <a:r>
              <a:rPr lang="en-US" sz="2000" dirty="0"/>
              <a:t>)  is never used more than once, choose IV as: 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5492187" y="3912154"/>
            <a:ext cx="1637731" cy="562022"/>
          </a:xfrm>
          <a:custGeom>
            <a:avLst/>
            <a:gdLst>
              <a:gd name="connsiteX0" fmla="*/ 1637731 w 1637731"/>
              <a:gd name="connsiteY0" fmla="*/ 477672 h 477672"/>
              <a:gd name="connsiteX1" fmla="*/ 1173707 w 1637731"/>
              <a:gd name="connsiteY1" fmla="*/ 191069 h 477672"/>
              <a:gd name="connsiteX2" fmla="*/ 518615 w 1637731"/>
              <a:gd name="connsiteY2" fmla="*/ 13648 h 477672"/>
              <a:gd name="connsiteX3" fmla="*/ 0 w 1637731"/>
              <a:gd name="connsiteY3" fmla="*/ 272956 h 477672"/>
              <a:gd name="connsiteX0" fmla="*/ 1637731 w 1637731"/>
              <a:gd name="connsiteY0" fmla="*/ 569794 h 569794"/>
              <a:gd name="connsiteX1" fmla="*/ 1173707 w 1637731"/>
              <a:gd name="connsiteY1" fmla="*/ 283191 h 569794"/>
              <a:gd name="connsiteX2" fmla="*/ 304800 w 1637731"/>
              <a:gd name="connsiteY2" fmla="*/ 13648 h 569794"/>
              <a:gd name="connsiteX3" fmla="*/ 0 w 1637731"/>
              <a:gd name="connsiteY3" fmla="*/ 365078 h 569794"/>
              <a:gd name="connsiteX0" fmla="*/ 1713931 w 1713931"/>
              <a:gd name="connsiteY0" fmla="*/ 562022 h 562022"/>
              <a:gd name="connsiteX1" fmla="*/ 1249907 w 1713931"/>
              <a:gd name="connsiteY1" fmla="*/ 275419 h 562022"/>
              <a:gd name="connsiteX2" fmla="*/ 381000 w 1713931"/>
              <a:gd name="connsiteY2" fmla="*/ 5876 h 562022"/>
              <a:gd name="connsiteX3" fmla="*/ 0 w 1713931"/>
              <a:gd name="connsiteY3" fmla="*/ 310676 h 562022"/>
              <a:gd name="connsiteX0" fmla="*/ 1713931 w 1713931"/>
              <a:gd name="connsiteY0" fmla="*/ 562022 h 562022"/>
              <a:gd name="connsiteX1" fmla="*/ 1249907 w 1713931"/>
              <a:gd name="connsiteY1" fmla="*/ 275419 h 562022"/>
              <a:gd name="connsiteX2" fmla="*/ 381000 w 1713931"/>
              <a:gd name="connsiteY2" fmla="*/ 5876 h 562022"/>
              <a:gd name="connsiteX3" fmla="*/ 0 w 1713931"/>
              <a:gd name="connsiteY3" fmla="*/ 310676 h 562022"/>
              <a:gd name="connsiteX0" fmla="*/ 1637731 w 1637731"/>
              <a:gd name="connsiteY0" fmla="*/ 562022 h 562022"/>
              <a:gd name="connsiteX1" fmla="*/ 1173707 w 1637731"/>
              <a:gd name="connsiteY1" fmla="*/ 275419 h 562022"/>
              <a:gd name="connsiteX2" fmla="*/ 304800 w 1637731"/>
              <a:gd name="connsiteY2" fmla="*/ 5876 h 562022"/>
              <a:gd name="connsiteX3" fmla="*/ 0 w 1637731"/>
              <a:gd name="connsiteY3" fmla="*/ 310676 h 56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731" h="562022">
                <a:moveTo>
                  <a:pt x="1637731" y="562022"/>
                </a:moveTo>
                <a:cubicBezTo>
                  <a:pt x="1498978" y="457389"/>
                  <a:pt x="1395862" y="368110"/>
                  <a:pt x="1173707" y="275419"/>
                </a:cubicBezTo>
                <a:cubicBezTo>
                  <a:pt x="951552" y="182728"/>
                  <a:pt x="500418" y="0"/>
                  <a:pt x="304800" y="5876"/>
                </a:cubicBezTo>
                <a:cubicBezTo>
                  <a:pt x="109182" y="11752"/>
                  <a:pt x="17059" y="141216"/>
                  <a:pt x="0" y="310676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7587" y="445143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starts at 0</a:t>
            </a:r>
            <a:br>
              <a:rPr lang="en-US"/>
            </a:br>
            <a:r>
              <a:rPr lang="en-US"/>
              <a:t>for every </a:t>
            </a:r>
            <a:r>
              <a:rPr lang="en-US" err="1"/>
              <a:t>msg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DF4D4-F9D3-8F77-35E9-3666E3D1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13" y="1113691"/>
            <a:ext cx="4800600" cy="19438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6B4E76-1AF5-888C-61A0-B727F1097D81}"/>
              </a:ext>
            </a:extLst>
          </p:cNvPr>
          <p:cNvGrpSpPr/>
          <p:nvPr/>
        </p:nvGrpSpPr>
        <p:grpSpPr>
          <a:xfrm>
            <a:off x="2037803" y="5410200"/>
            <a:ext cx="3774732" cy="1223665"/>
            <a:chOff x="2037803" y="5410200"/>
            <a:chExt cx="3774732" cy="12236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CAEF670-2F1C-3D9C-60B9-75B6FE676EEE}"/>
                </a:ext>
              </a:extLst>
            </p:cNvPr>
            <p:cNvGrpSpPr/>
            <p:nvPr/>
          </p:nvGrpSpPr>
          <p:grpSpPr>
            <a:xfrm>
              <a:off x="3587187" y="5410200"/>
              <a:ext cx="2225348" cy="457994"/>
              <a:chOff x="3581400" y="5486400"/>
              <a:chExt cx="2225348" cy="45799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243EBD-533B-3B3F-B4EC-950FBF48B900}"/>
                  </a:ext>
                </a:extLst>
              </p:cNvPr>
              <p:cNvSpPr/>
              <p:nvPr/>
            </p:nvSpPr>
            <p:spPr bwMode="auto">
              <a:xfrm>
                <a:off x="3581400" y="5486400"/>
                <a:ext cx="2209800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nonce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CDABA62-464B-5506-0D27-F6DB7A7BDB4C}"/>
                  </a:ext>
                </a:extLst>
              </p:cNvPr>
              <p:cNvCxnSpPr/>
              <p:nvPr/>
            </p:nvCxnSpPr>
            <p:spPr bwMode="auto">
              <a:xfrm rot="16200000" flipH="1">
                <a:off x="4420394" y="57150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D73764-CF38-D522-E2BE-98E3E01FA022}"/>
                  </a:ext>
                </a:extLst>
              </p:cNvPr>
              <p:cNvSpPr txBox="1"/>
              <p:nvPr/>
            </p:nvSpPr>
            <p:spPr>
              <a:xfrm>
                <a:off x="4724400" y="5486400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0000001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AFA1C3-3935-122D-EB59-F2C4B85F5831}"/>
                </a:ext>
              </a:extLst>
            </p:cNvPr>
            <p:cNvSpPr txBox="1"/>
            <p:nvPr/>
          </p:nvSpPr>
          <p:spPr>
            <a:xfrm>
              <a:off x="2037803" y="5410200"/>
              <a:ext cx="827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IV+1: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D53FFA-C766-1108-747D-22B369033C42}"/>
                </a:ext>
              </a:extLst>
            </p:cNvPr>
            <p:cNvGrpSpPr/>
            <p:nvPr/>
          </p:nvGrpSpPr>
          <p:grpSpPr>
            <a:xfrm>
              <a:off x="3581400" y="6172200"/>
              <a:ext cx="2225348" cy="457201"/>
              <a:chOff x="3545287" y="5351093"/>
              <a:chExt cx="2225348" cy="45720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AC189F-A069-B60F-E63A-6B364611849C}"/>
                  </a:ext>
                </a:extLst>
              </p:cNvPr>
              <p:cNvSpPr/>
              <p:nvPr/>
            </p:nvSpPr>
            <p:spPr bwMode="auto">
              <a:xfrm>
                <a:off x="3545287" y="5351093"/>
                <a:ext cx="2209800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nonce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88BA717-F125-BDC0-7B8F-F6D7C75395B0}"/>
                  </a:ext>
                </a:extLst>
              </p:cNvPr>
              <p:cNvCxnSpPr/>
              <p:nvPr/>
            </p:nvCxnSpPr>
            <p:spPr bwMode="auto">
              <a:xfrm rot="16200000" flipH="1">
                <a:off x="4384281" y="55789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D8BCCA-7149-8E1D-A4A8-EE97465D8662}"/>
                  </a:ext>
                </a:extLst>
              </p:cNvPr>
              <p:cNvSpPr txBox="1"/>
              <p:nvPr/>
            </p:nvSpPr>
            <p:spPr>
              <a:xfrm>
                <a:off x="4688287" y="5351093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0000002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BF964E-DD17-4067-108E-21498B3F4E55}"/>
                </a:ext>
              </a:extLst>
            </p:cNvPr>
            <p:cNvSpPr txBox="1"/>
            <p:nvPr/>
          </p:nvSpPr>
          <p:spPr>
            <a:xfrm>
              <a:off x="2068129" y="6172200"/>
              <a:ext cx="827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IV+2: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Comparison:  </a:t>
            </a:r>
            <a:r>
              <a:rPr lang="en-US" err="1"/>
              <a:t>ctr</a:t>
            </a:r>
            <a:r>
              <a:rPr lang="en-US"/>
              <a:t> vs. CBC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00306"/>
              </p:ext>
            </p:extLst>
          </p:nvPr>
        </p:nvGraphicFramePr>
        <p:xfrm>
          <a:off x="152400" y="1219200"/>
          <a:ext cx="88392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/>
                      <a:endParaRPr lang="en-US" sz="32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CBC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err="1">
                          <a:solidFill>
                            <a:srgbClr val="FF0000"/>
                          </a:solidFill>
                        </a:rPr>
                        <a:t>ctr</a:t>
                      </a: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 mode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required primitive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PRP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PRF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parallel processing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No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Yes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security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q^2 L^2  &lt;&lt;</a:t>
                      </a:r>
                      <a:r>
                        <a:rPr lang="en-US" sz="2400" baseline="0"/>
                        <a:t> |X|</a:t>
                      </a:r>
                      <a:endParaRPr lang="en-US" sz="2400" baseline="3000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q^2 L  &lt;&lt;</a:t>
                      </a:r>
                      <a:r>
                        <a:rPr lang="en-US" sz="2400" baseline="0"/>
                        <a:t> |X|</a:t>
                      </a:r>
                      <a:endParaRPr lang="en-US" sz="2400" baseline="30000"/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dummy padding block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Yes*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No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1 byte </a:t>
                      </a:r>
                      <a:r>
                        <a:rPr lang="en-US" sz="2400" err="1"/>
                        <a:t>msgs</a:t>
                      </a:r>
                      <a:r>
                        <a:rPr lang="en-US" sz="2400"/>
                        <a:t>  </a:t>
                      </a:r>
                      <a:br>
                        <a:rPr lang="en-US" sz="2400"/>
                      </a:br>
                      <a:r>
                        <a:rPr lang="en-US" sz="2400"/>
                        <a:t>         (nonce-based)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16x expansion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expansion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4604" y="6070600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for CBC, dummy padding block can be avoided using </a:t>
            </a:r>
            <a:r>
              <a:rPr lang="en-US" i="1"/>
              <a:t>ciphertext stealing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1856FC-DC48-D545-8CB7-14060A56BD5B}"/>
              </a:ext>
            </a:extLst>
          </p:cNvPr>
          <p:cNvGrpSpPr/>
          <p:nvPr/>
        </p:nvGrpSpPr>
        <p:grpSpPr>
          <a:xfrm>
            <a:off x="3733800" y="1219200"/>
            <a:ext cx="2209800" cy="4419600"/>
            <a:chOff x="3733800" y="1219200"/>
            <a:chExt cx="2209800" cy="44196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92DC193-5F04-BF48-BD19-C004C6A0D75F}"/>
                </a:ext>
              </a:extLst>
            </p:cNvPr>
            <p:cNvCxnSpPr/>
            <p:nvPr/>
          </p:nvCxnSpPr>
          <p:spPr bwMode="auto">
            <a:xfrm>
              <a:off x="3733800" y="1219200"/>
              <a:ext cx="2057400" cy="434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C6B0AB-000B-E64F-90EC-FF5A04C7D1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86200" y="1295400"/>
              <a:ext cx="2057400" cy="434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471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AE12-EBD2-442B-B788-4BABCA6330E1}" type="slidenum">
              <a:rPr lang="en-US"/>
              <a:pPr/>
              <a:t>47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868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PRPs and PRFs:   a useful abstraction of block ciphers.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dirty="0"/>
              <a:t>We examined two security notions:     </a:t>
            </a:r>
          </a:p>
          <a:p>
            <a:pPr marL="914400" lvl="1" indent="-342900">
              <a:buFontTx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Semantic security against one-time.</a:t>
            </a:r>
          </a:p>
          <a:p>
            <a:pPr marL="914400" lvl="1" indent="-342900">
              <a:buFontTx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Semantic security against many-time CPA</a:t>
            </a:r>
            <a:r>
              <a:rPr lang="en-US" dirty="0"/>
              <a:t>.</a:t>
            </a:r>
          </a:p>
          <a:p>
            <a:pPr marL="914400" lvl="1" indent="-342900">
              <a:buFontTx/>
              <a:buNone/>
            </a:pPr>
            <a:r>
              <a:rPr lang="en-US" dirty="0"/>
              <a:t>Note:   neither mode ensures data integrity.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dirty="0"/>
              <a:t>Stated security results summarized in the following table:</a:t>
            </a:r>
          </a:p>
          <a:p>
            <a:pPr marL="288925" indent="-288925"/>
            <a:endParaRPr lang="en-US" dirty="0"/>
          </a:p>
        </p:txBody>
      </p:sp>
      <p:graphicFrame>
        <p:nvGraphicFramePr>
          <p:cNvPr id="3074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11958"/>
              </p:ext>
            </p:extLst>
          </p:nvPr>
        </p:nvGraphicFramePr>
        <p:xfrm>
          <a:off x="609600" y="4724400"/>
          <a:ext cx="7696200" cy="1677353"/>
        </p:xfrm>
        <a:graphic>
          <a:graphicData uri="http://schemas.openxmlformats.org/drawingml/2006/table">
            <a:tbl>
              <a:tblPr/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one-time 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Many-time key (CPA)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CPA  and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CT integrity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Sem. Sec.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steam-ciphers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det.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ctr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 CBC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 ctr-mode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609600" y="47244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85800" y="50292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Goal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447800" y="47244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Power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975ACF-1257-EC4C-AB41-0B9F4C9E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block ciphers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621BA558-8617-8144-8FF8-13A9D34E1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534400" cy="388620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  distinguish block cipher from a random permutation</a:t>
                </a:r>
              </a:p>
              <a:p>
                <a:pPr algn="l">
                  <a:spcBef>
                    <a:spcPts val="1776"/>
                  </a:spcBef>
                </a:pPr>
                <a:r>
                  <a:rPr lang="en-US" dirty="0"/>
                  <a:t>if this can be done efficiently then block cipher is broken</a:t>
                </a:r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Harder goal:   </a:t>
                </a:r>
              </a:p>
              <a:p>
                <a:pPr marL="0" indent="0" algn="l">
                  <a:buNone/>
                </a:pPr>
                <a:r>
                  <a:rPr lang="en-US" dirty="0"/>
                  <a:t>	find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given many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dirty="0"/>
                  <a:t>for random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621BA558-8617-8144-8FF8-13A9D34E1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534400" cy="3886200"/>
              </a:xfrm>
              <a:blipFill>
                <a:blip r:embed="rId2"/>
                <a:stretch>
                  <a:fillRect l="-1190" t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2307A-EA2C-5448-9556-ABEDF457D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59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Linear and differential attacks   </a:t>
            </a:r>
            <a:r>
              <a:rPr lang="en-US" sz="2000" dirty="0"/>
              <a:t>[BS’89,M’93]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81124"/>
                <a:ext cx="8915400" cy="52482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:r>
                  <a:rPr lang="en-US" i="1" dirty="0"/>
                  <a:t>many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pairs, can recover key much faster than exhaustive search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Linear cryptanalysis   </a:t>
                </a:r>
                <a:r>
                  <a:rPr lang="en-US" dirty="0"/>
                  <a:t>(overview) :   let  c = DES(k, m)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Suppose for random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Pr</a:t>
                </a:r>
                <a:r>
                  <a:rPr 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m[i</a:t>
                </a:r>
                <a:r>
                  <a:rPr lang="en-US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]⨁⋯⨁m[</a:t>
                </a:r>
                <a:r>
                  <a:rPr lang="en-US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 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⨁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c[</a:t>
                </a:r>
                <a:r>
                  <a:rPr lang="en-US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]⨁⋯⨁c[</a:t>
                </a:r>
                <a:r>
                  <a:rPr lang="en-US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 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k[l</a:t>
                </a:r>
                <a:r>
                  <a:rPr lang="en-US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]⨁⋯⨁k[</a:t>
                </a:r>
                <a:r>
                  <a:rPr lang="en-US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½ +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.  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DES, this exists with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= 1/2</a:t>
                </a:r>
                <a:r>
                  <a:rPr lang="en-US" baseline="30000" dirty="0"/>
                  <a:t>21  </a:t>
                </a:r>
                <a:r>
                  <a:rPr lang="en-US" dirty="0"/>
                  <a:t>≈  0.0000000477    !!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81124"/>
                <a:ext cx="8915400" cy="5248275"/>
              </a:xfrm>
              <a:blipFill>
                <a:blip r:embed="rId3"/>
                <a:stretch>
                  <a:fillRect l="-1140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69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AES:  an iterated Even-Mansour cipher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355324"/>
            <a:ext cx="7620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input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5523920" y="2485500"/>
            <a:ext cx="648280" cy="1433080"/>
            <a:chOff x="5523920" y="2009249"/>
            <a:chExt cx="648280" cy="1433080"/>
          </a:xfrm>
        </p:grpSpPr>
        <p:grpSp>
          <p:nvGrpSpPr>
            <p:cNvPr id="40" name="Group 39"/>
            <p:cNvGrpSpPr/>
            <p:nvPr/>
          </p:nvGrpSpPr>
          <p:grpSpPr>
            <a:xfrm>
              <a:off x="5523920" y="2009249"/>
              <a:ext cx="648280" cy="452368"/>
              <a:chOff x="5335910" y="2009249"/>
              <a:chExt cx="648280" cy="452368"/>
            </a:xfrm>
          </p:grpSpPr>
          <p:sp>
            <p:nvSpPr>
              <p:cNvPr id="21" name="TextBox 20"/>
              <p:cNvSpPr txBox="1"/>
              <p:nvPr/>
            </p:nvSpPr>
            <p:spPr>
              <a:xfrm rot="16200000">
                <a:off x="5455439" y="2004600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⨁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335910" y="2178882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831790" y="2172006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5562600" y="2343150"/>
              <a:ext cx="609600" cy="1099179"/>
              <a:chOff x="3048000" y="2451729"/>
              <a:chExt cx="609600" cy="1099179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3355032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/>
                  <p:nvPr/>
                </p:nvSpPr>
                <p:spPr>
                  <a:xfrm>
                    <a:off x="3048000" y="3061329"/>
                    <a:ext cx="609600" cy="489579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0" y="3061329"/>
                    <a:ext cx="609600" cy="48957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1" name="Group 90"/>
          <p:cNvGrpSpPr/>
          <p:nvPr/>
        </p:nvGrpSpPr>
        <p:grpSpPr>
          <a:xfrm>
            <a:off x="6172200" y="2279125"/>
            <a:ext cx="1142999" cy="1639455"/>
            <a:chOff x="6172200" y="1802874"/>
            <a:chExt cx="1142999" cy="1639455"/>
          </a:xfrm>
        </p:grpSpPr>
        <p:sp>
          <p:nvSpPr>
            <p:cNvPr id="36" name="TextBox 35"/>
            <p:cNvSpPr txBox="1"/>
            <p:nvPr/>
          </p:nvSpPr>
          <p:spPr>
            <a:xfrm>
              <a:off x="6172200" y="1802874"/>
              <a:ext cx="6238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627165" y="2343150"/>
              <a:ext cx="688034" cy="1099179"/>
              <a:chOff x="2969565" y="2451729"/>
              <a:chExt cx="688034" cy="1099179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/>
                  <p:cNvSpPr/>
                  <p:nvPr/>
                </p:nvSpPr>
                <p:spPr>
                  <a:xfrm>
                    <a:off x="2969565" y="3061329"/>
                    <a:ext cx="688034" cy="489579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Rectangle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565" y="3061329"/>
                    <a:ext cx="688034" cy="48957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TextBox 55"/>
            <p:cNvSpPr txBox="1"/>
            <p:nvPr/>
          </p:nvSpPr>
          <p:spPr>
            <a:xfrm rot="16200000">
              <a:off x="6758629" y="2004600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98455" y="2091121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455" y="2091121"/>
                <a:ext cx="1600200" cy="1219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16200000">
            <a:off x="3353819" y="253082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⨁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00565" y="2695729"/>
            <a:ext cx="15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33800" y="2688853"/>
            <a:ext cx="15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3352800" y="2819401"/>
            <a:ext cx="533400" cy="1099179"/>
            <a:chOff x="3080655" y="2451729"/>
            <a:chExt cx="533400" cy="1099179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3352800" y="2451729"/>
              <a:ext cx="2234" cy="72962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080655" y="3061329"/>
                  <a:ext cx="533400" cy="48957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0655" y="3061329"/>
                  <a:ext cx="533400" cy="4895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" name="Straight Arrow Connector 41"/>
          <p:cNvCxnSpPr/>
          <p:nvPr/>
        </p:nvCxnSpPr>
        <p:spPr>
          <a:xfrm>
            <a:off x="1066800" y="2719011"/>
            <a:ext cx="15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1119829" y="255501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⨁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24000" y="2731106"/>
            <a:ext cx="15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094620" y="2819401"/>
            <a:ext cx="533400" cy="1066800"/>
            <a:chOff x="3075820" y="2451729"/>
            <a:chExt cx="533400" cy="1066800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3352800" y="2451729"/>
              <a:ext cx="2234" cy="72962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3075820" y="3028950"/>
                  <a:ext cx="533400" cy="48957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820" y="3028950"/>
                  <a:ext cx="533400" cy="48957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6781800" y="2653248"/>
            <a:ext cx="1869390" cy="2604552"/>
            <a:chOff x="6781800" y="2176998"/>
            <a:chExt cx="1869390" cy="2604552"/>
          </a:xfrm>
        </p:grpSpPr>
        <p:grpSp>
          <p:nvGrpSpPr>
            <p:cNvPr id="41" name="Group 40"/>
            <p:cNvGrpSpPr/>
            <p:nvPr/>
          </p:nvGrpSpPr>
          <p:grpSpPr>
            <a:xfrm>
              <a:off x="7203390" y="2176998"/>
              <a:ext cx="1447800" cy="2604552"/>
              <a:chOff x="6629400" y="2176998"/>
              <a:chExt cx="1447800" cy="260455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6629400" y="2176998"/>
                <a:ext cx="152400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7239000" y="4019550"/>
                <a:ext cx="838200" cy="76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output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7620000" y="2793474"/>
                <a:ext cx="0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 rot="16200000">
              <a:off x="7929449" y="3223801"/>
              <a:ext cx="4523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193315" y="3562350"/>
              <a:ext cx="0" cy="4572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6781800" y="3790950"/>
                  <a:ext cx="533400" cy="48957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3790950"/>
                  <a:ext cx="533400" cy="48957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cxnSpLocks/>
            </p:cNvCxnSpPr>
            <p:nvPr/>
          </p:nvCxnSpPr>
          <p:spPr>
            <a:xfrm flipV="1">
              <a:off x="7315200" y="3542170"/>
              <a:ext cx="734180" cy="24878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57200" y="3886201"/>
            <a:ext cx="6296780" cy="1718656"/>
            <a:chOff x="457200" y="2986694"/>
            <a:chExt cx="6296780" cy="1718656"/>
          </a:xfrm>
        </p:grpSpPr>
        <p:grpSp>
          <p:nvGrpSpPr>
            <p:cNvPr id="66" name="Group 65"/>
            <p:cNvGrpSpPr/>
            <p:nvPr/>
          </p:nvGrpSpPr>
          <p:grpSpPr>
            <a:xfrm>
              <a:off x="457200" y="3019073"/>
              <a:ext cx="5410200" cy="1686277"/>
              <a:chOff x="457200" y="3019073"/>
              <a:chExt cx="5410200" cy="1686277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457200" y="3019073"/>
                <a:ext cx="5410200" cy="1686277"/>
                <a:chOff x="457200" y="3019073"/>
                <a:chExt cx="5410200" cy="1686277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57200" y="4019550"/>
                  <a:ext cx="838200" cy="685800"/>
                </a:xfrm>
                <a:prstGeom prst="rect">
                  <a:avLst/>
                </a:prstGeom>
                <a:solidFill>
                  <a:srgbClr val="E46C0A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key</a:t>
                  </a:r>
                </a:p>
              </p:txBody>
            </p:sp>
            <p:cxnSp>
              <p:nvCxnSpPr>
                <p:cNvPr id="54" name="Curved Connector 53"/>
                <p:cNvCxnSpPr>
                  <a:stCxn id="52" idx="3"/>
                  <a:endCxn id="47" idx="2"/>
                </p:cNvCxnSpPr>
                <p:nvPr/>
              </p:nvCxnSpPr>
              <p:spPr>
                <a:xfrm flipV="1">
                  <a:off x="1295400" y="3019073"/>
                  <a:ext cx="2324100" cy="1343377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urved Connector 59"/>
                <p:cNvCxnSpPr>
                  <a:stCxn id="52" idx="3"/>
                  <a:endCxn id="51" idx="2"/>
                </p:cNvCxnSpPr>
                <p:nvPr/>
              </p:nvCxnSpPr>
              <p:spPr>
                <a:xfrm flipV="1">
                  <a:off x="1295400" y="3019073"/>
                  <a:ext cx="4572000" cy="1343377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64"/>
              <p:cNvSpPr txBox="1"/>
              <p:nvPr/>
            </p:nvSpPr>
            <p:spPr>
              <a:xfrm>
                <a:off x="1676400" y="4336018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key expansion:</a:t>
                </a:r>
              </a:p>
            </p:txBody>
          </p:sp>
        </p:grpSp>
        <p:cxnSp>
          <p:nvCxnSpPr>
            <p:cNvPr id="18" name="Curved Connector 17"/>
            <p:cNvCxnSpPr>
              <a:stCxn id="52" idx="3"/>
              <a:endCxn id="59" idx="2"/>
            </p:cNvCxnSpPr>
            <p:nvPr/>
          </p:nvCxnSpPr>
          <p:spPr>
            <a:xfrm flipV="1">
              <a:off x="1295400" y="2986694"/>
              <a:ext cx="65920" cy="1375756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/>
            <p:cNvCxnSpPr>
              <a:cxnSpLocks/>
            </p:cNvCxnSpPr>
            <p:nvPr/>
          </p:nvCxnSpPr>
          <p:spPr>
            <a:xfrm flipV="1">
              <a:off x="1295400" y="3596293"/>
              <a:ext cx="5458580" cy="762001"/>
            </a:xfrm>
            <a:prstGeom prst="curvedConnector3">
              <a:avLst>
                <a:gd name="adj1" fmla="val 8517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981201" y="3276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5A53E12-D548-4749-A4F3-B2064DB4AD8D}"/>
                  </a:ext>
                </a:extLst>
              </p:cNvPr>
              <p:cNvSpPr/>
              <p:nvPr/>
            </p:nvSpPr>
            <p:spPr>
              <a:xfrm>
                <a:off x="3940025" y="2073590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5A53E12-D548-4749-A4F3-B2064DB4A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025" y="2073590"/>
                <a:ext cx="1600200" cy="1219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FC5F0D4-BFF0-9D4C-8165-EE09F2D86309}"/>
                  </a:ext>
                </a:extLst>
              </p:cNvPr>
              <p:cNvSpPr/>
              <p:nvPr/>
            </p:nvSpPr>
            <p:spPr>
              <a:xfrm>
                <a:off x="7393215" y="2023468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FC5F0D4-BFF0-9D4C-8165-EE09F2D86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215" y="2023468"/>
                <a:ext cx="1600200" cy="1219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65E01B-A274-C64E-BB96-CAA442392E70}"/>
                  </a:ext>
                </a:extLst>
              </p:cNvPr>
              <p:cNvSpPr txBox="1"/>
              <p:nvPr/>
            </p:nvSpPr>
            <p:spPr>
              <a:xfrm>
                <a:off x="1295400" y="6023664"/>
                <a:ext cx="7603235" cy="694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: {0,1}</m:t>
                    </m:r>
                    <m:r>
                      <a:rPr lang="en-US" sz="40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⇾ {0,1}</m:t>
                    </m:r>
                    <m:r>
                      <a:rPr lang="en-US" sz="40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  </a:t>
                </a:r>
                <a:r>
                  <a:rPr lang="en-US" sz="2800" dirty="0"/>
                  <a:t>invertible function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65E01B-A274-C64E-BB96-CAA44239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023664"/>
                <a:ext cx="7603235" cy="694485"/>
              </a:xfrm>
              <a:prstGeom prst="rect">
                <a:avLst/>
              </a:prstGeom>
              <a:blipFill>
                <a:blip r:embed="rId10"/>
                <a:stretch>
                  <a:fillRect l="-501" r="-835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667E6D7-92EB-6D4A-99A8-8D48DEBD3AB3}"/>
              </a:ext>
            </a:extLst>
          </p:cNvPr>
          <p:cNvGrpSpPr/>
          <p:nvPr/>
        </p:nvGrpSpPr>
        <p:grpSpPr>
          <a:xfrm>
            <a:off x="1143000" y="1109548"/>
            <a:ext cx="2667836" cy="643051"/>
            <a:chOff x="1143000" y="1109548"/>
            <a:chExt cx="2667836" cy="643051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94E1266F-E14A-6D43-8CF2-FE37867B2F92}"/>
                </a:ext>
              </a:extLst>
            </p:cNvPr>
            <p:cNvSpPr/>
            <p:nvPr/>
          </p:nvSpPr>
          <p:spPr bwMode="auto">
            <a:xfrm rot="5400000">
              <a:off x="2345647" y="287410"/>
              <a:ext cx="262542" cy="2667836"/>
            </a:xfrm>
            <a:prstGeom prst="lef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E1BD0C-0E35-6F43-AC38-8FC7AE086EFD}"/>
                </a:ext>
              </a:extLst>
            </p:cNvPr>
            <p:cNvSpPr txBox="1"/>
            <p:nvPr/>
          </p:nvSpPr>
          <p:spPr>
            <a:xfrm>
              <a:off x="1524000" y="1109548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single round EM</a:t>
              </a:r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7BDE404-83BF-154F-8986-A86542F5C966}"/>
              </a:ext>
            </a:extLst>
          </p:cNvPr>
          <p:cNvCxnSpPr/>
          <p:nvPr/>
        </p:nvCxnSpPr>
        <p:spPr>
          <a:xfrm>
            <a:off x="6705600" y="2667000"/>
            <a:ext cx="152400" cy="0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m[i</a:t>
            </a:r>
            <a:r>
              <a:rPr lang="en-US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⋯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m[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c[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⋯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c[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k[l</a:t>
            </a:r>
            <a:r>
              <a:rPr lang="en-US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⋯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k[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½ +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spcBef>
                <a:spcPts val="1776"/>
              </a:spcBef>
              <a:buNone/>
            </a:pPr>
            <a:r>
              <a:rPr lang="en-US" b="1" u="sng" dirty="0" err="1"/>
              <a:t>Thm</a:t>
            </a:r>
            <a:r>
              <a:rPr lang="en-US" dirty="0"/>
              <a:t>:  given  1/ε</a:t>
            </a:r>
            <a:r>
              <a:rPr lang="en-US" baseline="30000" dirty="0"/>
              <a:t>2  </a:t>
            </a:r>
            <a:r>
              <a:rPr lang="en-US" dirty="0"/>
              <a:t>random pairs  </a:t>
            </a:r>
            <a:r>
              <a:rPr lang="en-US" sz="3200" dirty="0"/>
              <a:t>(</a:t>
            </a:r>
            <a:r>
              <a:rPr lang="en-US" dirty="0"/>
              <a:t>m, c=DES(k, m)</a:t>
            </a:r>
            <a:r>
              <a:rPr lang="en-US" sz="3200" dirty="0"/>
              <a:t>)</a:t>
            </a:r>
            <a:r>
              <a:rPr lang="en-US" dirty="0"/>
              <a:t>  then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k[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 = </a:t>
            </a:r>
            <a:r>
              <a:rPr lang="en-US" dirty="0"/>
              <a:t>MAJ</a:t>
            </a:r>
            <a:r>
              <a:rPr lang="en-US" sz="4000" dirty="0"/>
              <a:t>[ </a:t>
            </a:r>
            <a:r>
              <a:rPr lang="en-US" dirty="0">
                <a:solidFill>
                  <a:srgbClr val="0000FF"/>
                </a:solidFill>
              </a:rPr>
              <a:t>m[i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m[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sz="3200" dirty="0"/>
              <a:t>⨁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/>
              <a:t> </a:t>
            </a:r>
            <a:r>
              <a:rPr lang="en-US" sz="4000" dirty="0"/>
              <a:t>]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with prob. ≥ 97.7%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⇒   with  1/ε</a:t>
            </a:r>
            <a:r>
              <a:rPr lang="en-US" baseline="30000" dirty="0"/>
              <a:t>2 </a:t>
            </a:r>
            <a:r>
              <a:rPr lang="en-US" dirty="0"/>
              <a:t>  </a:t>
            </a:r>
            <a:r>
              <a:rPr lang="en-US" dirty="0" err="1"/>
              <a:t>inp</a:t>
            </a:r>
            <a:r>
              <a:rPr lang="en-US" dirty="0"/>
              <a:t>/out pairs can find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k[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 </a:t>
            </a:r>
            <a:r>
              <a:rPr lang="en-US" dirty="0">
                <a:solidFill>
                  <a:srgbClr val="000000"/>
                </a:solidFill>
              </a:rPr>
              <a:t>in time  ≈</a:t>
            </a:r>
            <a:r>
              <a:rPr lang="en-US" dirty="0"/>
              <a:t>1/ε</a:t>
            </a:r>
            <a:r>
              <a:rPr lang="en-US" baseline="30000" dirty="0"/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DES,  </a:t>
            </a:r>
            <a:r>
              <a:rPr lang="en-US" dirty="0" err="1"/>
              <a:t>ε</a:t>
            </a:r>
            <a:r>
              <a:rPr lang="en-US" dirty="0"/>
              <a:t> = 1/2</a:t>
            </a:r>
            <a:r>
              <a:rPr lang="en-US" baseline="30000" dirty="0"/>
              <a:t>21   </a:t>
            </a:r>
            <a:r>
              <a:rPr lang="en-US" dirty="0"/>
              <a:t>⇒   </a:t>
            </a:r>
          </a:p>
          <a:p>
            <a:pPr marL="0" indent="0">
              <a:buNone/>
            </a:pPr>
            <a:r>
              <a:rPr lang="en-US" dirty="0"/>
              <a:t>	with  2</a:t>
            </a:r>
            <a:r>
              <a:rPr lang="en-US" baseline="30000" dirty="0"/>
              <a:t>42</a:t>
            </a:r>
            <a:r>
              <a:rPr lang="en-US" dirty="0"/>
              <a:t>  </a:t>
            </a:r>
            <a:r>
              <a:rPr lang="en-US" dirty="0" err="1"/>
              <a:t>inp</a:t>
            </a:r>
            <a:r>
              <a:rPr lang="en-US" dirty="0"/>
              <a:t>/out pairs can find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k[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>
                <a:solidFill>
                  <a:srgbClr val="000000"/>
                </a:solidFill>
              </a:rPr>
              <a:t>in time </a:t>
            </a:r>
            <a:r>
              <a:rPr lang="en-US" dirty="0"/>
              <a:t>2</a:t>
            </a:r>
            <a:r>
              <a:rPr lang="en-US" baseline="30000" dirty="0"/>
              <a:t>42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Roughly speaking:   can find 14 key “bits” this way </a:t>
            </a:r>
            <a:r>
              <a:rPr lang="en-US" dirty="0">
                <a:solidFill>
                  <a:srgbClr val="000000"/>
                </a:solidFill>
              </a:rPr>
              <a:t>in time </a:t>
            </a:r>
            <a:r>
              <a:rPr lang="en-US" dirty="0"/>
              <a:t>2</a:t>
            </a:r>
            <a:r>
              <a:rPr lang="en-US" baseline="30000" dirty="0"/>
              <a:t>42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Brute force remaining   56−14=42  bits </a:t>
            </a:r>
            <a:r>
              <a:rPr lang="en-US" dirty="0">
                <a:solidFill>
                  <a:srgbClr val="000000"/>
                </a:solidFill>
              </a:rPr>
              <a:t>in time </a:t>
            </a:r>
            <a:r>
              <a:rPr lang="en-US" dirty="0"/>
              <a:t>2</a:t>
            </a:r>
            <a:r>
              <a:rPr lang="en-US" baseline="30000" dirty="0"/>
              <a:t>42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Attack time:  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/>
              <a:t>2</a:t>
            </a:r>
            <a:r>
              <a:rPr lang="en-US" baseline="30000" dirty="0"/>
              <a:t>43</a:t>
            </a:r>
            <a:r>
              <a:rPr lang="en-US" dirty="0"/>
              <a:t>  ( &lt;&lt; 2</a:t>
            </a:r>
            <a:r>
              <a:rPr lang="en-US" baseline="30000" dirty="0"/>
              <a:t>56</a:t>
            </a:r>
            <a:r>
              <a:rPr lang="en-US" dirty="0"/>
              <a:t> )   with  2</a:t>
            </a:r>
            <a:r>
              <a:rPr lang="en-US" baseline="30000" dirty="0"/>
              <a:t>42</a:t>
            </a:r>
            <a:r>
              <a:rPr lang="en-US" dirty="0"/>
              <a:t>  random </a:t>
            </a:r>
            <a:r>
              <a:rPr lang="en-US" dirty="0" err="1"/>
              <a:t>inp</a:t>
            </a:r>
            <a:r>
              <a:rPr lang="en-US" dirty="0"/>
              <a:t>/out pairs 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tiny bit of linearly leads to a 2</a:t>
            </a:r>
            <a:r>
              <a:rPr lang="en-US" baseline="30000" dirty="0"/>
              <a:t>42</a:t>
            </a:r>
            <a:r>
              <a:rPr lang="en-US" baseline="-25000" dirty="0"/>
              <a:t> </a:t>
            </a:r>
            <a:r>
              <a:rPr lang="en-US" dirty="0"/>
              <a:t>time attack.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⇒    don’t design ciphers yourself  !!</a:t>
            </a:r>
          </a:p>
        </p:txBody>
      </p:sp>
    </p:spTree>
    <p:extLst>
      <p:ext uri="{BB962C8B-B14F-4D97-AF65-F5344CB8AC3E}">
        <p14:creationId xmlns:p14="http://schemas.microsoft.com/office/powerpoint/2010/main" val="36406085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4E07-88C1-C140-A47B-F1BF2C1C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76200"/>
            <a:ext cx="8801100" cy="838200"/>
          </a:xfrm>
        </p:spPr>
        <p:txBody>
          <a:bodyPr/>
          <a:lstStyle/>
          <a:p>
            <a:r>
              <a:rPr lang="en-US" sz="3600" dirty="0"/>
              <a:t>(2) Side channel attacks on software AES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EF529-73FB-A744-A9B6-49E5EFDDC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5314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Attacker measures the </a:t>
            </a:r>
            <a:r>
              <a:rPr lang="en-US" b="1" u="sng" dirty="0"/>
              <a:t>time</a:t>
            </a:r>
            <a:r>
              <a:rPr lang="en-US" dirty="0"/>
              <a:t> to compute AES128(</a:t>
            </a:r>
            <a:r>
              <a:rPr lang="en-US" dirty="0" err="1"/>
              <a:t>k,m</a:t>
            </a:r>
            <a:r>
              <a:rPr lang="en-US" dirty="0"/>
              <a:t>) for many random blocks m.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Suppose that the 256-byte  S  table is not in L1 cache at the start of each invocation</a:t>
            </a:r>
          </a:p>
          <a:p>
            <a:pPr marL="457200" lvl="1" indent="0">
              <a:spcBef>
                <a:spcPts val="1176"/>
              </a:spcBef>
              <a:buNone/>
            </a:pPr>
            <a:r>
              <a:rPr lang="en-US" dirty="0"/>
              <a:t>	⟹  time to encrypt reveals the order in which S entries 		are accessed</a:t>
            </a:r>
          </a:p>
          <a:p>
            <a:pPr marL="457200" lvl="1" indent="0">
              <a:spcBef>
                <a:spcPts val="1176"/>
              </a:spcBef>
              <a:buNone/>
            </a:pPr>
            <a:r>
              <a:rPr lang="en-US" dirty="0"/>
              <a:t>	⟹  leaks info. that can compromise entire key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Lesson:  don’t implement AES yourself !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Mitigation:  AES-NI  or  use vetted software (e.g., </a:t>
            </a:r>
            <a:r>
              <a:rPr lang="en-US" dirty="0" err="1"/>
              <a:t>BoringSSL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DAB7B-45A0-2A47-9762-71AD34C21A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Quantum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Generic search problem:</a:t>
            </a:r>
          </a:p>
          <a:p>
            <a:pPr marL="0" indent="0">
              <a:buNone/>
            </a:pPr>
            <a:r>
              <a:rPr lang="en-US" dirty="0"/>
              <a:t>	Let   f: X ⟶ {0,1}  be a function.</a:t>
            </a:r>
          </a:p>
          <a:p>
            <a:pPr marL="0" indent="0">
              <a:buNone/>
            </a:pPr>
            <a:r>
              <a:rPr lang="en-US" dirty="0"/>
              <a:t>	Goal:    find  </a:t>
            </a:r>
            <a:r>
              <a:rPr lang="en-US" dirty="0" err="1"/>
              <a:t>x∈X</a:t>
            </a:r>
            <a:r>
              <a:rPr lang="en-US" dirty="0"/>
              <a:t>    </a:t>
            </a:r>
            <a:r>
              <a:rPr lang="en-US" dirty="0" err="1"/>
              <a:t>s.t.</a:t>
            </a:r>
            <a:r>
              <a:rPr lang="en-US" dirty="0"/>
              <a:t>   f(x)=1.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Classical computer:  best generic algorithm time  =  O( |X|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Quantum computer </a:t>
            </a:r>
            <a:r>
              <a:rPr lang="en-US" sz="2000" dirty="0"/>
              <a:t>[Grover ’96] </a:t>
            </a:r>
            <a:r>
              <a:rPr lang="en-US" dirty="0"/>
              <a:t>:      time = O( |X|</a:t>
            </a:r>
            <a:r>
              <a:rPr lang="en-US" baseline="30000" dirty="0"/>
              <a:t>1/2</a:t>
            </a:r>
            <a:r>
              <a:rPr lang="en-US" dirty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(requires a long running quantum computation)</a:t>
            </a:r>
          </a:p>
        </p:txBody>
      </p:sp>
    </p:spTree>
    <p:extLst>
      <p:ext uri="{BB962C8B-B14F-4D97-AF65-F5344CB8AC3E}">
        <p14:creationId xmlns:p14="http://schemas.microsoft.com/office/powerpoint/2010/main" val="20201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exhaustive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Given   m,  c=E(</a:t>
            </a:r>
            <a:r>
              <a:rPr lang="en-US" dirty="0" err="1"/>
              <a:t>k,m</a:t>
            </a:r>
            <a:r>
              <a:rPr lang="en-US" dirty="0"/>
              <a:t>)    define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Grover   ⇒    quantum computer can find k in time   O( |K|</a:t>
            </a:r>
            <a:r>
              <a:rPr lang="en-US" baseline="30000" dirty="0"/>
              <a:t>1/2</a:t>
            </a:r>
            <a:r>
              <a:rPr lang="en-US" dirty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AES128:   quantum key recovery time  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/>
              <a:t>2</a:t>
            </a:r>
            <a:r>
              <a:rPr lang="en-US" baseline="30000" dirty="0"/>
              <a:t>64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Adversary has access to a quantum computer    ⟹  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	encrypt data using a cipher with 256-bit keys (AES256)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08863" y="1521823"/>
            <a:ext cx="3422735" cy="1219200"/>
            <a:chOff x="4900042" y="1504950"/>
            <a:chExt cx="3422735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791200" y="1504950"/>
              <a:ext cx="2531577" cy="1219200"/>
              <a:chOff x="2286000" y="1885950"/>
              <a:chExt cx="2531577" cy="1219200"/>
            </a:xfrm>
          </p:grpSpPr>
          <p:sp>
            <p:nvSpPr>
              <p:cNvPr id="6" name="Left Brace 5"/>
              <p:cNvSpPr/>
              <p:nvPr/>
            </p:nvSpPr>
            <p:spPr>
              <a:xfrm>
                <a:off x="2286000" y="1962150"/>
                <a:ext cx="152400" cy="11430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438400" y="1885950"/>
                <a:ext cx="23791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lain"/>
                </a:pPr>
                <a:r>
                  <a:rPr lang="en-US" sz="2400" dirty="0"/>
                  <a:t>if  E(</a:t>
                </a:r>
                <a:r>
                  <a:rPr lang="en-US" sz="2400" dirty="0" err="1"/>
                  <a:t>k,m</a:t>
                </a:r>
                <a:r>
                  <a:rPr lang="en-US" sz="2400" dirty="0"/>
                  <a:t>) = c</a:t>
                </a:r>
              </a:p>
              <a:p>
                <a:pPr marL="457200" indent="-457200">
                  <a:buAutoNum type="arabicPlain"/>
                </a:pPr>
                <a:endParaRPr lang="en-US" sz="2400" dirty="0"/>
              </a:p>
              <a:p>
                <a:r>
                  <a:rPr lang="en-US" sz="2400" dirty="0"/>
                  <a:t>0    otherwise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900042" y="1933736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f(k) =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0E97C98-97C5-DE4E-AAD4-0C8C7520F94E}"/>
              </a:ext>
            </a:extLst>
          </p:cNvPr>
          <p:cNvSpPr/>
          <p:nvPr/>
        </p:nvSpPr>
        <p:spPr bwMode="auto">
          <a:xfrm>
            <a:off x="152400" y="4876800"/>
            <a:ext cx="85344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2C2E75-A2F7-8E47-8492-D6D1557A8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8C5E049-086B-9E48-84F6-124382BDF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7D7B-9601-BE47-8BF4-9124A32AF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54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F1E2-461A-BC42-BBF7-267CA4B1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B2EA7-EF56-F243-BCF6-126F89060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Secure PRF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F: K × X ⇾ Y     and</a:t>
                </a: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627063" algn="l"/>
                  </a:tabLs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{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f(x) = F(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k,x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for k ⇽ 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}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indist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from random f in Funs[X,Y]</a:t>
                </a:r>
              </a:p>
              <a:p>
                <a:pPr marL="0" indent="0">
                  <a:spcBef>
                    <a:spcPts val="3576"/>
                  </a:spcBef>
                  <a:buNone/>
                  <a:tabLst>
                    <a:tab pos="561975" algn="l"/>
                  </a:tabLst>
                </a:pPr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Secure PRP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E: K × X ⇾ X   ,   efficiently invertible,  and</a:t>
                </a:r>
              </a:p>
              <a:p>
                <a:pPr marL="0" indent="0">
                  <a:spcAft>
                    <a:spcPts val="600"/>
                  </a:spcAft>
                  <a:buNone/>
                  <a:tabLst>
                    <a:tab pos="561975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(x) = E(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k,x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for k ⇽ 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}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is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indist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from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Perms[X]</a:t>
                </a: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to use a secure PRF and a secure PRP for encryption?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One-time key (semantic security):    det. CTR-mode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Many-time key (CPA security):   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nonce-based CBC,   nonce-based CTR mode</a:t>
                </a: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B2EA7-EF56-F243-BCF6-126F89060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257800"/>
              </a:xfrm>
              <a:blipFill>
                <a:blip r:embed="rId2"/>
                <a:stretch>
                  <a:fillRect l="-1190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30D6A-5FD5-C24F-ADA9-667558C07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AES256:   14 rounds of EM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736324"/>
            <a:ext cx="7620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input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130" y="24315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50" y="28768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69495" y="1752600"/>
            <a:ext cx="5867400" cy="609600"/>
            <a:chOff x="1828800" y="895350"/>
            <a:chExt cx="5867400" cy="609600"/>
          </a:xfrm>
        </p:grpSpPr>
        <p:sp>
          <p:nvSpPr>
            <p:cNvPr id="37" name="Right Brace 36"/>
            <p:cNvSpPr/>
            <p:nvPr/>
          </p:nvSpPr>
          <p:spPr>
            <a:xfrm rot="16200000">
              <a:off x="4572000" y="-1619250"/>
              <a:ext cx="381000" cy="58674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00600" y="895350"/>
              <a:ext cx="1324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 rounds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921810" y="2431525"/>
            <a:ext cx="2240430" cy="1868055"/>
            <a:chOff x="3921810" y="1574274"/>
            <a:chExt cx="2240430" cy="1868055"/>
          </a:xfrm>
        </p:grpSpPr>
        <p:grpSp>
          <p:nvGrpSpPr>
            <p:cNvPr id="40" name="Group 39"/>
            <p:cNvGrpSpPr/>
            <p:nvPr/>
          </p:nvGrpSpPr>
          <p:grpSpPr>
            <a:xfrm>
              <a:off x="3921810" y="1574274"/>
              <a:ext cx="2240430" cy="1219200"/>
              <a:chOff x="3733800" y="1574274"/>
              <a:chExt cx="2240430" cy="1219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733800" y="1574274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marL="342900" indent="-342900">
                  <a:buAutoNum type="arabicParenBoth"/>
                </a:pPr>
                <a:r>
                  <a:rPr lang="en-US" dirty="0" err="1"/>
                  <a:t>ByteSub</a:t>
                </a:r>
                <a:endParaRPr lang="en-US" dirty="0"/>
              </a:p>
              <a:p>
                <a:pPr marL="342900" indent="-342900">
                  <a:buAutoNum type="arabicParenBoth"/>
                </a:pPr>
                <a:r>
                  <a:rPr lang="en-US" dirty="0" err="1"/>
                  <a:t>ShiftRow</a:t>
                </a:r>
                <a:endParaRPr lang="en-US" dirty="0"/>
              </a:p>
              <a:p>
                <a:pPr marL="342900" indent="-342900">
                  <a:buAutoNum type="arabicParenBoth"/>
                </a:pPr>
                <a:r>
                  <a:rPr lang="en-US" dirty="0" err="1"/>
                  <a:t>MixColumn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5404889" y="2026075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⨁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335910" y="2178882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821830" y="2172006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5546875" y="2343150"/>
              <a:ext cx="609600" cy="1099179"/>
              <a:chOff x="3032275" y="2451729"/>
              <a:chExt cx="609600" cy="1099179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3032275" y="3061329"/>
                <a:ext cx="6096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2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6248400" y="2660125"/>
            <a:ext cx="1011160" cy="1639455"/>
            <a:chOff x="6248400" y="1802874"/>
            <a:chExt cx="1011160" cy="1639455"/>
          </a:xfrm>
        </p:grpSpPr>
        <p:sp>
          <p:nvSpPr>
            <p:cNvPr id="36" name="TextBox 35"/>
            <p:cNvSpPr txBox="1"/>
            <p:nvPr/>
          </p:nvSpPr>
          <p:spPr>
            <a:xfrm>
              <a:off x="6248400" y="1802874"/>
              <a:ext cx="6238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726160" y="2343150"/>
              <a:ext cx="533400" cy="1099179"/>
              <a:chOff x="3068560" y="2451729"/>
              <a:chExt cx="533400" cy="1099179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3068560" y="3061329"/>
                <a:ext cx="5334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13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 rot="16200000">
              <a:off x="6758629" y="2046408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066800" y="2472121"/>
            <a:ext cx="2819400" cy="1827459"/>
            <a:chOff x="1066800" y="1614870"/>
            <a:chExt cx="2819400" cy="1827459"/>
          </a:xfrm>
        </p:grpSpPr>
        <p:sp>
          <p:nvSpPr>
            <p:cNvPr id="7" name="Rectangle 6"/>
            <p:cNvSpPr/>
            <p:nvPr/>
          </p:nvSpPr>
          <p:spPr>
            <a:xfrm>
              <a:off x="1698455" y="1614870"/>
              <a:ext cx="1600200" cy="12192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0" rtlCol="0" anchor="ctr"/>
            <a:lstStyle/>
            <a:p>
              <a:pPr marL="342900" indent="-342900">
                <a:buAutoNum type="arabicParenBoth"/>
              </a:pPr>
              <a:r>
                <a:rPr lang="en-US" dirty="0" err="1"/>
                <a:t>ByteSub</a:t>
              </a:r>
              <a:endParaRPr lang="en-US" dirty="0"/>
            </a:p>
            <a:p>
              <a:pPr marL="342900" indent="-342900">
                <a:buAutoNum type="arabicParenBoth"/>
              </a:pPr>
              <a:r>
                <a:rPr lang="en-US" dirty="0" err="1"/>
                <a:t>ShiftRow</a:t>
              </a:r>
              <a:endParaRPr lang="en-US" dirty="0"/>
            </a:p>
            <a:p>
              <a:pPr marL="342900" indent="-342900">
                <a:buAutoNum type="arabicParenBoth"/>
              </a:pPr>
              <a:r>
                <a:rPr lang="en-US" dirty="0" err="1"/>
                <a:t>MixColumn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353819" y="2054576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300565" y="2219478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733800" y="2212602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3352800" y="2388937"/>
              <a:ext cx="533400" cy="1053392"/>
              <a:chOff x="3080655" y="2497516"/>
              <a:chExt cx="533400" cy="1053392"/>
            </a:xfrm>
          </p:grpSpPr>
          <p:cxnSp>
            <p:nvCxnSpPr>
              <p:cNvPr id="44" name="Straight Arrow Connector 43"/>
              <p:cNvCxnSpPr>
                <a:cxnSpLocks/>
              </p:cNvCxnSpPr>
              <p:nvPr/>
            </p:nvCxnSpPr>
            <p:spPr>
              <a:xfrm flipV="1">
                <a:off x="3352800" y="2497516"/>
                <a:ext cx="0" cy="683835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3080655" y="3061329"/>
                <a:ext cx="5334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1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>
              <a:off x="1066800" y="2242760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16200000">
              <a:off x="1119829" y="2078766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524000" y="2254855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1094620" y="2388937"/>
              <a:ext cx="533400" cy="1021013"/>
              <a:chOff x="3075820" y="2497516"/>
              <a:chExt cx="533400" cy="1021013"/>
            </a:xfrm>
          </p:grpSpPr>
          <p:cxnSp>
            <p:nvCxnSpPr>
              <p:cNvPr id="58" name="Straight Arrow Connector 57"/>
              <p:cNvCxnSpPr>
                <a:cxnSpLocks/>
              </p:cNvCxnSpPr>
              <p:nvPr/>
            </p:nvCxnSpPr>
            <p:spPr>
              <a:xfrm flipV="1">
                <a:off x="3352800" y="2497516"/>
                <a:ext cx="0" cy="683835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3075820" y="3028950"/>
                <a:ext cx="5334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0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6781800" y="2395920"/>
            <a:ext cx="2209800" cy="3623880"/>
            <a:chOff x="6781800" y="1538670"/>
            <a:chExt cx="2209800" cy="3623880"/>
          </a:xfrm>
        </p:grpSpPr>
        <p:grpSp>
          <p:nvGrpSpPr>
            <p:cNvPr id="41" name="Group 40"/>
            <p:cNvGrpSpPr/>
            <p:nvPr/>
          </p:nvGrpSpPr>
          <p:grpSpPr>
            <a:xfrm>
              <a:off x="7203390" y="1538670"/>
              <a:ext cx="1788210" cy="3623880"/>
              <a:chOff x="6629400" y="1538670"/>
              <a:chExt cx="1788210" cy="362388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6629400" y="2176998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6817410" y="1538670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marL="342900" indent="-342900">
                  <a:buAutoNum type="arabicParenBoth"/>
                </a:pPr>
                <a:r>
                  <a:rPr lang="en-US" dirty="0" err="1"/>
                  <a:t>ByteSub</a:t>
                </a:r>
                <a:endParaRPr lang="en-US" dirty="0"/>
              </a:p>
              <a:p>
                <a:pPr marL="342900" indent="-342900">
                  <a:buAutoNum type="arabicParenBoth"/>
                </a:pPr>
                <a:r>
                  <a:rPr lang="en-US" dirty="0" err="1"/>
                  <a:t>ShiftRow</a:t>
                </a:r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239000" y="4019550"/>
                <a:ext cx="838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output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430150" y="479321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993550" y="418361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7620000" y="2793474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 rot="16200000">
              <a:off x="7929449" y="3253492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193315" y="356235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6781800" y="3790950"/>
              <a:ext cx="533400" cy="4895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k</a:t>
              </a:r>
              <a:r>
                <a:rPr lang="en-US" sz="2000" baseline="-25000" dirty="0">
                  <a:solidFill>
                    <a:schemeClr val="bg1"/>
                  </a:solidFill>
                </a:rPr>
                <a:t>14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7315200" y="3409951"/>
              <a:ext cx="688034" cy="38099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04800" y="4267201"/>
            <a:ext cx="6743700" cy="2334398"/>
            <a:chOff x="304800" y="2941083"/>
            <a:chExt cx="6743700" cy="2334398"/>
          </a:xfrm>
        </p:grpSpPr>
        <p:grpSp>
          <p:nvGrpSpPr>
            <p:cNvPr id="66" name="Group 65"/>
            <p:cNvGrpSpPr/>
            <p:nvPr/>
          </p:nvGrpSpPr>
          <p:grpSpPr>
            <a:xfrm>
              <a:off x="304800" y="2973462"/>
              <a:ext cx="5546875" cy="2302019"/>
              <a:chOff x="304800" y="2973462"/>
              <a:chExt cx="5546875" cy="2302019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04800" y="2973462"/>
                <a:ext cx="5546875" cy="2302019"/>
                <a:chOff x="304800" y="2973462"/>
                <a:chExt cx="5546875" cy="2302019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57200" y="4019550"/>
                  <a:ext cx="838200" cy="685800"/>
                </a:xfrm>
                <a:prstGeom prst="rect">
                  <a:avLst/>
                </a:prstGeom>
                <a:solidFill>
                  <a:srgbClr val="E46C0A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key</a:t>
                  </a:r>
                </a:p>
              </p:txBody>
            </p:sp>
            <p:cxnSp>
              <p:nvCxnSpPr>
                <p:cNvPr id="54" name="Curved Connector 53"/>
                <p:cNvCxnSpPr>
                  <a:cxnSpLocks/>
                  <a:stCxn id="52" idx="3"/>
                  <a:endCxn id="47" idx="2"/>
                </p:cNvCxnSpPr>
                <p:nvPr/>
              </p:nvCxnSpPr>
              <p:spPr>
                <a:xfrm flipV="1">
                  <a:off x="1295400" y="2973462"/>
                  <a:ext cx="2324100" cy="1388988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urved Connector 59"/>
                <p:cNvCxnSpPr>
                  <a:cxnSpLocks/>
                  <a:stCxn id="52" idx="3"/>
                  <a:endCxn id="51" idx="2"/>
                </p:cNvCxnSpPr>
                <p:nvPr/>
              </p:nvCxnSpPr>
              <p:spPr>
                <a:xfrm flipV="1">
                  <a:off x="1295400" y="2973462"/>
                  <a:ext cx="4556275" cy="1388988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304800" y="4629150"/>
                  <a:ext cx="114646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32 bytes</a:t>
                  </a:r>
                </a:p>
                <a:p>
                  <a:pPr algn="ctr"/>
                  <a:r>
                    <a:rPr lang="en-US" dirty="0"/>
                    <a:t>(256 bits)</a:t>
                  </a: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1676400" y="4401075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key expansion:</a:t>
                </a:r>
              </a:p>
            </p:txBody>
          </p:sp>
        </p:grpSp>
        <p:cxnSp>
          <p:nvCxnSpPr>
            <p:cNvPr id="18" name="Curved Connector 17"/>
            <p:cNvCxnSpPr>
              <a:cxnSpLocks/>
              <a:stCxn id="52" idx="3"/>
              <a:endCxn id="59" idx="2"/>
            </p:cNvCxnSpPr>
            <p:nvPr/>
          </p:nvCxnSpPr>
          <p:spPr>
            <a:xfrm flipV="1">
              <a:off x="1295400" y="2941083"/>
              <a:ext cx="65920" cy="1421367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/>
            <p:cNvCxnSpPr>
              <a:cxnSpLocks/>
              <a:stCxn id="52" idx="3"/>
              <a:endCxn id="71" idx="2"/>
            </p:cNvCxnSpPr>
            <p:nvPr/>
          </p:nvCxnSpPr>
          <p:spPr>
            <a:xfrm flipV="1">
              <a:off x="1295400" y="3811661"/>
              <a:ext cx="5753100" cy="550789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981201" y="3657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invertible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332968" y="5748453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bytes ⟶240 bytes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D9CB3C-BE65-108C-8F3E-13423C04BD01}"/>
              </a:ext>
            </a:extLst>
          </p:cNvPr>
          <p:cNvGrpSpPr/>
          <p:nvPr/>
        </p:nvGrpSpPr>
        <p:grpSpPr>
          <a:xfrm>
            <a:off x="8154329" y="1310754"/>
            <a:ext cx="774571" cy="1051446"/>
            <a:chOff x="8154329" y="1310754"/>
            <a:chExt cx="774571" cy="10514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64236E0-859C-D76B-C579-475F61967A02}"/>
                </a:ext>
              </a:extLst>
            </p:cNvPr>
            <p:cNvSpPr txBox="1"/>
            <p:nvPr/>
          </p:nvSpPr>
          <p:spPr>
            <a:xfrm>
              <a:off x="8154329" y="1310754"/>
              <a:ext cx="7745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last</a:t>
              </a:r>
            </a:p>
            <a:p>
              <a:pPr algn="ctr"/>
              <a:r>
                <a:rPr lang="en-US" dirty="0"/>
                <a:t>round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C23A125-E301-1505-507E-67B3A743598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86466" y="1923365"/>
              <a:ext cx="155149" cy="438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F0A239-E703-5AFF-45A0-66C619669ADF}"/>
              </a:ext>
            </a:extLst>
          </p:cNvPr>
          <p:cNvSpPr txBox="1"/>
          <p:nvPr/>
        </p:nvSpPr>
        <p:spPr>
          <a:xfrm>
            <a:off x="1547831" y="4124239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16-byes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0BDB7E-D5B4-1805-9DD6-1B63D893B35D}"/>
              </a:ext>
            </a:extLst>
          </p:cNvPr>
          <p:cNvSpPr txBox="1"/>
          <p:nvPr/>
        </p:nvSpPr>
        <p:spPr>
          <a:xfrm>
            <a:off x="3818570" y="413114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16-bytes</a:t>
            </a:r>
          </a:p>
        </p:txBody>
      </p:sp>
    </p:spTree>
    <p:extLst>
      <p:ext uri="{BB962C8B-B14F-4D97-AF65-F5344CB8AC3E}">
        <p14:creationId xmlns:p14="http://schemas.microsoft.com/office/powerpoint/2010/main" val="42071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229600" cy="857250"/>
              </a:xfrm>
            </p:spPr>
            <p:txBody>
              <a:bodyPr/>
              <a:lstStyle/>
              <a:p>
                <a:r>
                  <a:rPr lang="en-US" dirty="0"/>
                  <a:t>The permutation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857250"/>
              </a:xfr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1124"/>
            <a:ext cx="8991600" cy="4943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(1) </a:t>
            </a:r>
            <a:r>
              <a:rPr lang="en-US" b="1" dirty="0" err="1"/>
              <a:t>ByteSub</a:t>
            </a:r>
            <a:r>
              <a:rPr lang="en-US" dirty="0"/>
              <a:t>:    a 1 byte S-box.    256 byte table.</a:t>
            </a:r>
            <a:r>
              <a:rPr lang="en-US" sz="2000" dirty="0"/>
              <a:t>    (invertible)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(2) </a:t>
            </a:r>
            <a:r>
              <a:rPr lang="en-US" b="1" dirty="0" err="1"/>
              <a:t>ShiftRows</a:t>
            </a:r>
            <a:r>
              <a:rPr lang="en-US" dirty="0"/>
              <a:t>: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(3) </a:t>
            </a:r>
            <a:r>
              <a:rPr lang="en-US" b="1" dirty="0" err="1"/>
              <a:t>MixColumns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2484551"/>
            <a:ext cx="3492500" cy="1368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4419600"/>
            <a:ext cx="356816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9B8A-F350-DA49-B48C-4E853370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AES pledge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E3A67-42E2-8747-B5FF-1C80AB433F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ACC0A029-F821-9542-A329-192A2B80D151}"/>
              </a:ext>
            </a:extLst>
          </p:cNvPr>
          <p:cNvSpPr/>
          <p:nvPr/>
        </p:nvSpPr>
        <p:spPr bwMode="auto">
          <a:xfrm>
            <a:off x="400050" y="1295400"/>
            <a:ext cx="8343900" cy="47244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promise that I will not implement AES myself in production code, even though it might be fun.  This agreement will remain in effect until I learn all about side-channel attacks and countermeasures to the point where I lose all interest in implementing AES myself.</a:t>
            </a:r>
          </a:p>
        </p:txBody>
      </p:sp>
    </p:spTree>
    <p:extLst>
      <p:ext uri="{BB962C8B-B14F-4D97-AF65-F5344CB8AC3E}">
        <p14:creationId xmlns:p14="http://schemas.microsoft.com/office/powerpoint/2010/main" val="36087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Performance  </a:t>
            </a:r>
            <a:r>
              <a:rPr lang="en-US" sz="2000" dirty="0"/>
              <a:t>(no HW acceleration)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r>
              <a:rPr lang="en-US" sz="2000" dirty="0"/>
              <a:t>	</a:t>
            </a:r>
            <a:r>
              <a:rPr lang="en-US" u="sng" dirty="0"/>
              <a:t>Cipher</a:t>
            </a:r>
            <a:r>
              <a:rPr lang="en-US" dirty="0"/>
              <a:t>	  </a:t>
            </a:r>
            <a:r>
              <a:rPr lang="en-US" u="sng" dirty="0"/>
              <a:t>Block/key size</a:t>
            </a:r>
            <a:r>
              <a:rPr lang="en-US" dirty="0"/>
              <a:t>	  </a:t>
            </a:r>
            <a:r>
              <a:rPr lang="en-US" u="sng" dirty="0"/>
              <a:t>Speed </a:t>
            </a:r>
            <a:r>
              <a:rPr lang="en-US" sz="2000" u="sng" dirty="0"/>
              <a:t>(MB/sec)</a:t>
            </a:r>
          </a:p>
          <a:p>
            <a:pPr marL="0" indent="0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endParaRPr lang="en-US" sz="2000" u="sng" dirty="0"/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  <a:tabLst>
                <a:tab pos="1028700" algn="l"/>
                <a:tab pos="2628900" algn="l"/>
                <a:tab pos="2857500" algn="l"/>
                <a:tab pos="3303588" algn="l"/>
                <a:tab pos="4349750" algn="l"/>
                <a:tab pos="5715000" algn="l"/>
              </a:tabLst>
            </a:pPr>
            <a:r>
              <a:rPr lang="en-US" dirty="0"/>
              <a:t>	ChaCha20			   -  / 256	 </a:t>
            </a:r>
            <a:r>
              <a:rPr lang="en-US" b="0" dirty="0"/>
              <a:t>643</a:t>
            </a:r>
          </a:p>
          <a:p>
            <a:pPr marL="0" indent="0">
              <a:lnSpc>
                <a:spcPct val="90000"/>
              </a:lnSpc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endParaRPr lang="en-US" dirty="0"/>
          </a:p>
          <a:p>
            <a:pPr marL="0" indent="0">
              <a:lnSpc>
                <a:spcPct val="90000"/>
              </a:lnSpc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3DES	  64 / 168	 30</a:t>
            </a:r>
          </a:p>
          <a:p>
            <a:pPr marL="0" indent="0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AES128	128 / 128	163</a:t>
            </a:r>
          </a:p>
          <a:p>
            <a:pPr marL="0" indent="0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AES256	128 / 256	115</a:t>
            </a:r>
          </a:p>
          <a:p>
            <a:pPr marL="0" indent="0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3428998"/>
            <a:ext cx="597932" cy="1810345"/>
            <a:chOff x="621268" y="3562350"/>
            <a:chExt cx="597932" cy="995690"/>
          </a:xfrm>
        </p:grpSpPr>
        <p:sp>
          <p:nvSpPr>
            <p:cNvPr id="5" name="Left Brace 4"/>
            <p:cNvSpPr/>
            <p:nvPr/>
          </p:nvSpPr>
          <p:spPr>
            <a:xfrm>
              <a:off x="1143000" y="3562350"/>
              <a:ext cx="76200" cy="838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5400000">
              <a:off x="444296" y="401173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0156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</TotalTime>
  <Words>4732</Words>
  <Application>Microsoft Macintosh PowerPoint</Application>
  <PresentationFormat>On-screen Show (4:3)</PresentationFormat>
  <Paragraphs>804</Paragraphs>
  <Slides>57</Slides>
  <Notes>8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Cambria Math</vt:lpstr>
      <vt:lpstr>Castellar</vt:lpstr>
      <vt:lpstr>Courier New</vt:lpstr>
      <vt:lpstr>Curlz MT</vt:lpstr>
      <vt:lpstr>Symbol</vt:lpstr>
      <vt:lpstr>Tahoma</vt:lpstr>
      <vt:lpstr>Wingdings</vt:lpstr>
      <vt:lpstr>Default Design</vt:lpstr>
      <vt:lpstr>PRPs and PRFs</vt:lpstr>
      <vt:lpstr>Recap</vt:lpstr>
      <vt:lpstr>Quick Recap</vt:lpstr>
      <vt:lpstr>Block Ciphers Built by Iteration</vt:lpstr>
      <vt:lpstr>AES:  an iterated Even-Mansour cipher</vt:lpstr>
      <vt:lpstr>AES256:   14 rounds of EM</vt:lpstr>
      <vt:lpstr>The permutation π</vt:lpstr>
      <vt:lpstr>Recall the AES pledge</vt:lpstr>
      <vt:lpstr>Performance  (no HW acceleration)</vt:lpstr>
      <vt:lpstr>AES-NI:   AES hardware instructions</vt:lpstr>
      <vt:lpstr>AES-NI:   Encrypting one block (AES256)</vt:lpstr>
      <vt:lpstr>AES-NI:   parallelism and pipelining</vt:lpstr>
      <vt:lpstr>AES256 encrypt on Icelake</vt:lpstr>
      <vt:lpstr>Abstract view of a block cipher: PRPs and PRFs</vt:lpstr>
      <vt:lpstr>PRPs and PRFs</vt:lpstr>
      <vt:lpstr>Running example</vt:lpstr>
      <vt:lpstr>Secure PRFs</vt:lpstr>
      <vt:lpstr>Secure PRFs</vt:lpstr>
      <vt:lpstr>Secure PRF:  defintion</vt:lpstr>
      <vt:lpstr>An example</vt:lpstr>
      <vt:lpstr>Secure PRP</vt:lpstr>
      <vt:lpstr>Example secure PRPs</vt:lpstr>
      <vt:lpstr>The PRP-PRF Switching Lemma</vt:lpstr>
      <vt:lpstr>Using PRPs and PRFs</vt:lpstr>
      <vt:lpstr>Incorrect use of a PRP</vt:lpstr>
      <vt:lpstr>In pictures</vt:lpstr>
      <vt:lpstr>Modes of Operation for  One-time Use Key</vt:lpstr>
      <vt:lpstr>Semantic Security for one-time key</vt:lpstr>
      <vt:lpstr>Semantic security (cont.)</vt:lpstr>
      <vt:lpstr>Note:  ECB is not Sem. Sec.</vt:lpstr>
      <vt:lpstr>Secure Constructions</vt:lpstr>
      <vt:lpstr>Det. counter-mode security</vt:lpstr>
      <vt:lpstr>Modes of Operation for  Many-time Key</vt:lpstr>
      <vt:lpstr>Semantic Security for many-time key   (CPA security)</vt:lpstr>
      <vt:lpstr>Security for many-time key</vt:lpstr>
      <vt:lpstr>Nonce-based Encryption</vt:lpstr>
      <vt:lpstr>Construction 1:   CBC with random nonce</vt:lpstr>
      <vt:lpstr>CBC:    CPA Analysis</vt:lpstr>
      <vt:lpstr>Construction 1’:   CBC with unique nonce</vt:lpstr>
      <vt:lpstr>A CBC technicality:  padding</vt:lpstr>
      <vt:lpstr>Construction 2:  rand ctr-mode</vt:lpstr>
      <vt:lpstr>Why is this CPA secure?</vt:lpstr>
      <vt:lpstr>rand ctr-mode:   CPA analysis</vt:lpstr>
      <vt:lpstr>An example</vt:lpstr>
      <vt:lpstr>Construction 2’:  nonce ctr-mode</vt:lpstr>
      <vt:lpstr>Comparison:  ctr vs. CBC</vt:lpstr>
      <vt:lpstr>Summary</vt:lpstr>
      <vt:lpstr>Attacks on block ciphers</vt:lpstr>
      <vt:lpstr>(1) Linear and differential attacks   [BS’89,M’93] </vt:lpstr>
      <vt:lpstr>Linear attacks</vt:lpstr>
      <vt:lpstr>Linear attacks</vt:lpstr>
      <vt:lpstr>Lesson</vt:lpstr>
      <vt:lpstr>(2) Side channel attacks on software AES</vt:lpstr>
      <vt:lpstr>(3) Quantum attacks</vt:lpstr>
      <vt:lpstr>Quantum exhaustive search</vt:lpstr>
      <vt:lpstr>THE  END</vt:lpstr>
      <vt:lpstr>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dabo</dc:creator>
  <cp:keywords/>
  <dc:description/>
  <cp:lastModifiedBy>Dan Boneh</cp:lastModifiedBy>
  <cp:revision>151</cp:revision>
  <cp:lastPrinted>2022-01-19T19:58:08Z</cp:lastPrinted>
  <dcterms:created xsi:type="dcterms:W3CDTF">2010-01-13T21:31:22Z</dcterms:created>
  <dcterms:modified xsi:type="dcterms:W3CDTF">2025-01-14T00:49:11Z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