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94" r:id="rId3"/>
    <p:sldId id="515" r:id="rId4"/>
    <p:sldId id="286" r:id="rId5"/>
    <p:sldId id="277" r:id="rId6"/>
    <p:sldId id="262" r:id="rId7"/>
    <p:sldId id="263" r:id="rId8"/>
    <p:sldId id="280" r:id="rId9"/>
    <p:sldId id="288" r:id="rId10"/>
    <p:sldId id="270" r:id="rId11"/>
    <p:sldId id="282" r:id="rId12"/>
    <p:sldId id="267" r:id="rId13"/>
    <p:sldId id="272" r:id="rId14"/>
    <p:sldId id="283" r:id="rId15"/>
    <p:sldId id="289" r:id="rId16"/>
    <p:sldId id="269" r:id="rId17"/>
    <p:sldId id="511" r:id="rId18"/>
    <p:sldId id="268" r:id="rId19"/>
    <p:sldId id="290" r:id="rId20"/>
    <p:sldId id="284" r:id="rId21"/>
    <p:sldId id="291" r:id="rId22"/>
    <p:sldId id="278" r:id="rId23"/>
    <p:sldId id="506" r:id="rId24"/>
    <p:sldId id="473" r:id="rId25"/>
    <p:sldId id="475" r:id="rId26"/>
    <p:sldId id="481" r:id="rId27"/>
    <p:sldId id="482" r:id="rId28"/>
    <p:sldId id="508" r:id="rId29"/>
    <p:sldId id="483" r:id="rId30"/>
    <p:sldId id="474" r:id="rId31"/>
    <p:sldId id="509" r:id="rId3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cap" id="{F7788EDA-0301-2B4B-8000-C6AE7D6AD40E}">
          <p14:sldIdLst>
            <p14:sldId id="256"/>
            <p14:sldId id="294"/>
            <p14:sldId id="515"/>
            <p14:sldId id="286"/>
            <p14:sldId id="277"/>
            <p14:sldId id="262"/>
            <p14:sldId id="263"/>
            <p14:sldId id="280"/>
            <p14:sldId id="288"/>
            <p14:sldId id="270"/>
            <p14:sldId id="282"/>
            <p14:sldId id="267"/>
            <p14:sldId id="272"/>
            <p14:sldId id="283"/>
            <p14:sldId id="289"/>
            <p14:sldId id="269"/>
            <p14:sldId id="511"/>
            <p14:sldId id="268"/>
            <p14:sldId id="290"/>
            <p14:sldId id="284"/>
            <p14:sldId id="291"/>
            <p14:sldId id="278"/>
          </p14:sldIdLst>
        </p14:section>
        <p14:section name="Attacks" id="{463897EC-0F67-7C4E-90B1-CBA1BB30A7CE}">
          <p14:sldIdLst>
            <p14:sldId id="506"/>
            <p14:sldId id="473"/>
            <p14:sldId id="475"/>
            <p14:sldId id="481"/>
            <p14:sldId id="482"/>
            <p14:sldId id="508"/>
            <p14:sldId id="483"/>
            <p14:sldId id="474"/>
            <p14:sldId id="5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DDDDDD"/>
    <a:srgbClr val="FFFFCC"/>
    <a:srgbClr val="FFCCCC"/>
    <a:srgbClr val="FFCCFF"/>
    <a:srgbClr val="CCE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4775"/>
  </p:normalViewPr>
  <p:slideViewPr>
    <p:cSldViewPr>
      <p:cViewPr varScale="1">
        <p:scale>
          <a:sx n="109" d="100"/>
          <a:sy n="109" d="100"/>
        </p:scale>
        <p:origin x="18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DEADE4-9430-487C-94A0-E37CCDC058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06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File encryption:   random nonce,  no state from file to file</a:t>
            </a:r>
          </a:p>
          <a:p>
            <a:r>
              <a:rPr lang="en-US"/>
              <a:t>SSL</a:t>
            </a:r>
            <a:r>
              <a:rPr lang="en-US" baseline="0"/>
              <a:t> </a:t>
            </a:r>
            <a:r>
              <a:rPr lang="en-US" baseline="0" err="1"/>
              <a:t>encrytpion</a:t>
            </a:r>
            <a:r>
              <a:rPr lang="en-US" baseline="0"/>
              <a:t> (in order delivery):  counter is fine, no need to send nonce to peer.</a:t>
            </a:r>
          </a:p>
          <a:p>
            <a:r>
              <a:rPr lang="en-US" baseline="0"/>
              <a:t>IP sec (out of order delivery):  counter is fine, but need to include nonce in every packet.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EADE4-9430-487C-94A0-E37CCDC058E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39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Solution:   </a:t>
            </a:r>
            <a:r>
              <a:rPr lang="en-US" err="1"/>
              <a:t>ciphertext</a:t>
            </a:r>
            <a:r>
              <a:rPr lang="en-US" baseline="0"/>
              <a:t> stealing, but not discussed here. </a:t>
            </a:r>
          </a:p>
          <a:p>
            <a:r>
              <a:rPr lang="en-US" baseline="0"/>
              <a:t>Later:   when removing pad must verify its structure, otherwise Poodle attack.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7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5035A-FCE8-4453-9ACB-43D8443AE300}" type="slidenum">
              <a:rPr lang="en-US"/>
              <a:pPr/>
              <a:t>22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 S-boxes were random,</a:t>
            </a:r>
            <a:r>
              <a:rPr lang="en-US" baseline="0" dirty="0"/>
              <a:t>    then  </a:t>
            </a:r>
            <a:r>
              <a:rPr lang="en-US" dirty="0" err="1"/>
              <a:t>ε</a:t>
            </a:r>
            <a:r>
              <a:rPr lang="en-US" dirty="0"/>
              <a:t> = 1/2</a:t>
            </a:r>
            <a:r>
              <a:rPr lang="en-US" baseline="30000" dirty="0"/>
              <a:t>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02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5482FB-9918-4829-AC1C-4ACECAA4F9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6C0C31-0189-4982-ACBD-80AF1BC5DD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248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24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B85944-ABE9-4A78-9CE7-3B30D8786C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813C84-D9B1-4E2F-9CCD-B9EE8F4BDF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83A4EC-29C4-4B62-8035-09F5801A4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9D9E05-6C0E-4874-BA53-B0A9ACB50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ACB53B-4C99-403F-B8D2-2F2BF00A9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CE61AD-0CB4-438D-8A8F-A0D45297E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2FBC33-5D7F-4BE6-AA63-8CCC7C45AD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234FD5-19E1-49A0-92B2-0793D0731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8646BB-F12F-4D23-AA76-3DC18CE6BF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3415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B65AA8C-52AB-40C8-B84D-65D1D671E3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31D12-1B2C-471C-9E7D-E504B6FE14D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808287"/>
            <a:ext cx="8610600" cy="1763713"/>
          </a:xfrm>
        </p:spPr>
        <p:txBody>
          <a:bodyPr/>
          <a:lstStyle/>
          <a:p>
            <a:r>
              <a:rPr lang="en-US" dirty="0"/>
              <a:t>CPA Security:</a:t>
            </a:r>
            <a:br>
              <a:rPr lang="en-US" dirty="0"/>
            </a:br>
            <a:r>
              <a:rPr lang="en-US" dirty="0"/>
              <a:t>How to use a key multiple times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7200"/>
            <a:ext cx="6400800" cy="685800"/>
          </a:xfrm>
        </p:spPr>
        <p:txBody>
          <a:bodyPr/>
          <a:lstStyle/>
          <a:p>
            <a:r>
              <a:rPr lang="en-US" sz="3600" u="sng" dirty="0"/>
              <a:t>CS255</a:t>
            </a:r>
            <a:r>
              <a:rPr lang="en-US" sz="3600" dirty="0"/>
              <a:t>:       </a:t>
            </a:r>
            <a:r>
              <a:rPr lang="en-US" sz="3200" dirty="0"/>
              <a:t>Winter 2025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784475" y="6384925"/>
            <a:ext cx="3879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Dan Boneh,   Stanford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277D9-79A4-499B-8C77-FE56BDF203F5}" type="slidenum">
              <a:rPr lang="en-US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for many-time key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Fact:</a:t>
            </a:r>
            <a:r>
              <a:rPr lang="en-US" dirty="0"/>
              <a:t>   stream ciphers are insecure under CPA.</a:t>
            </a:r>
            <a:endParaRPr lang="en-US" u="sng" dirty="0"/>
          </a:p>
          <a:p>
            <a:pPr lvl="1">
              <a:spcBef>
                <a:spcPts val="1200"/>
              </a:spcBef>
            </a:pPr>
            <a:r>
              <a:rPr lang="en-US" dirty="0"/>
              <a:t>More generally:    if  E(</a:t>
            </a:r>
            <a:r>
              <a:rPr lang="en-US" dirty="0" err="1"/>
              <a:t>k,m</a:t>
            </a:r>
            <a:r>
              <a:rPr lang="en-US" dirty="0"/>
              <a:t>)  always produces same ciphertext, then cipher is insecure under CPA.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secret key is to be used multiple times   </a:t>
            </a:r>
            <a:r>
              <a:rPr lang="en-US" dirty="0">
                <a:sym typeface="Symbol" pitchFamily="18" charset="2"/>
              </a:rPr>
              <a:t></a:t>
            </a:r>
          </a:p>
          <a:p>
            <a:pPr>
              <a:buFontTx/>
              <a:buNone/>
            </a:pPr>
            <a:r>
              <a:rPr lang="en-US" dirty="0"/>
              <a:t>		given the same plaintext message twice, </a:t>
            </a:r>
            <a:br>
              <a:rPr lang="en-US" dirty="0"/>
            </a:br>
            <a:r>
              <a:rPr lang="en-US" dirty="0"/>
              <a:t>	the encryption alg. must produce different outputs.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200" y="2835275"/>
            <a:ext cx="12954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dirty="0"/>
              <a:t>Chal.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19800" y="2835275"/>
            <a:ext cx="12954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/>
              <a:t>Adv.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143000" y="3306763"/>
            <a:ext cx="676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en-US">
                <a:sym typeface="Symbol" pitchFamily="18" charset="2"/>
              </a:rPr>
              <a:t>K</a:t>
            </a:r>
            <a:endParaRPr lang="en-US" b="1">
              <a:cs typeface="Arial" charset="0"/>
              <a:sym typeface="Symbol" pitchFamily="18" charset="2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2209800" y="41148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352800" y="3746500"/>
            <a:ext cx="1529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m</a:t>
            </a:r>
            <a:r>
              <a:rPr lang="en-US" b="1" baseline="-25000" dirty="0"/>
              <a:t>0</a:t>
            </a:r>
            <a:r>
              <a:rPr lang="en-US" dirty="0"/>
              <a:t> , </a:t>
            </a:r>
            <a:r>
              <a:rPr lang="en-US" b="1" dirty="0"/>
              <a:t>m</a:t>
            </a:r>
            <a:r>
              <a:rPr lang="en-US" b="1" baseline="-25000" dirty="0"/>
              <a:t>1</a:t>
            </a:r>
            <a:r>
              <a:rPr lang="en-US" baseline="-25000" dirty="0"/>
              <a:t>  </a:t>
            </a:r>
            <a:r>
              <a:rPr lang="en-US" dirty="0">
                <a:sym typeface="Symbol" pitchFamily="18" charset="2"/>
              </a:rPr>
              <a:t> M 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209800" y="4179890"/>
            <a:ext cx="3733800" cy="400050"/>
            <a:chOff x="1776" y="2163"/>
            <a:chExt cx="2352" cy="252"/>
          </a:xfrm>
        </p:grpSpPr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776" y="2410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448" y="2163"/>
              <a:ext cx="97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 </a:t>
              </a:r>
              <a:r>
                <a:rPr lang="en-US">
                  <a:sym typeface="Symbol" pitchFamily="18" charset="2"/>
                </a:rPr>
                <a:t> </a:t>
              </a:r>
              <a:r>
                <a:rPr lang="en-US"/>
                <a:t>E(k,</a:t>
              </a:r>
              <a:r>
                <a:rPr lang="en-US" sz="2000" b="1"/>
                <a:t> </a:t>
              </a:r>
              <a:r>
                <a:rPr lang="en-US" sz="2000" b="1" err="1"/>
                <a:t>m</a:t>
              </a:r>
              <a:r>
                <a:rPr lang="en-US" sz="2000" b="1" baseline="-25000" err="1"/>
                <a:t>b</a:t>
              </a:r>
              <a:r>
                <a:rPr lang="en-US"/>
                <a:t>)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133600" y="2833688"/>
            <a:ext cx="3810000" cy="369887"/>
            <a:chOff x="1776" y="2112"/>
            <a:chExt cx="2400" cy="233"/>
          </a:xfrm>
        </p:grpSpPr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>
              <a:off x="1776" y="2304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2544" y="2112"/>
              <a:ext cx="9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/>
                <a:t>m</a:t>
              </a:r>
              <a:r>
                <a:rPr lang="en-US" b="1" baseline="-25000" dirty="0"/>
                <a:t>0</a:t>
              </a:r>
              <a:r>
                <a:rPr lang="en-US" dirty="0"/>
                <a:t> , </a:t>
              </a:r>
              <a:r>
                <a:rPr lang="en-US" b="1" dirty="0"/>
                <a:t>m</a:t>
              </a:r>
              <a:r>
                <a:rPr lang="en-US" b="1" baseline="-25000" dirty="0"/>
                <a:t>0</a:t>
              </a:r>
              <a:r>
                <a:rPr lang="en-US" b="1" dirty="0"/>
                <a:t>  </a:t>
              </a:r>
              <a:r>
                <a:rPr lang="en-US" dirty="0">
                  <a:sym typeface="Symbol" pitchFamily="18" charset="2"/>
                </a:rPr>
                <a:t> M</a:t>
              </a: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2133600" y="3200400"/>
            <a:ext cx="3733800" cy="369888"/>
            <a:chOff x="1776" y="2477"/>
            <a:chExt cx="2352" cy="233"/>
          </a:xfrm>
        </p:grpSpPr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1776" y="2688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2523" y="2477"/>
              <a:ext cx="9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c</a:t>
              </a:r>
              <a:r>
                <a:rPr lang="en-US" baseline="-25000" dirty="0"/>
                <a:t>0</a:t>
              </a:r>
              <a:r>
                <a:rPr lang="en-US" dirty="0"/>
                <a:t> </a:t>
              </a:r>
              <a:r>
                <a:rPr lang="en-US" dirty="0">
                  <a:sym typeface="Symbol"/>
                </a:rPr>
                <a:t></a:t>
              </a:r>
              <a:r>
                <a:rPr lang="en-US" dirty="0"/>
                <a:t>E(k, </a:t>
              </a:r>
              <a:r>
                <a:rPr lang="en-US" b="1" dirty="0"/>
                <a:t>m</a:t>
              </a:r>
              <a:r>
                <a:rPr lang="en-US" b="1" baseline="-25000" dirty="0"/>
                <a:t>0</a:t>
              </a:r>
              <a:r>
                <a:rPr lang="en-US" dirty="0"/>
                <a:t>)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197441" y="3978275"/>
            <a:ext cx="1059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output 0</a:t>
            </a:r>
          </a:p>
          <a:p>
            <a:pPr algn="ctr"/>
            <a:r>
              <a:rPr lang="en-US"/>
              <a:t>if  c = c</a:t>
            </a:r>
            <a:r>
              <a:rPr lang="en-US" baseline="-25000"/>
              <a:t>0</a:t>
            </a: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7315200" y="4283075"/>
            <a:ext cx="990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/>
      <p:bldP spid="10" grpId="0" animBg="1"/>
      <p:bldP spid="11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Nonce-based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657600"/>
            <a:ext cx="8991600" cy="3200400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nonce  n</a:t>
            </a:r>
            <a:r>
              <a:rPr lang="en-US"/>
              <a:t>:    a value that changes from </a:t>
            </a:r>
            <a:r>
              <a:rPr lang="en-US" err="1"/>
              <a:t>msg</a:t>
            </a:r>
            <a:r>
              <a:rPr lang="en-US"/>
              <a:t> to </a:t>
            </a:r>
            <a:r>
              <a:rPr lang="en-US" err="1"/>
              <a:t>msg</a:t>
            </a:r>
            <a:endParaRPr lang="en-US"/>
          </a:p>
          <a:p>
            <a:pPr lvl="1">
              <a:buNone/>
            </a:pPr>
            <a:r>
              <a:rPr lang="en-US"/>
              <a:t>	(</a:t>
            </a:r>
            <a:r>
              <a:rPr lang="en-US" err="1"/>
              <a:t>k,n</a:t>
            </a:r>
            <a:r>
              <a:rPr lang="en-US"/>
              <a:t>)  pair </a:t>
            </a:r>
            <a:r>
              <a:rPr lang="en-US" u="sng"/>
              <a:t>never</a:t>
            </a:r>
            <a:r>
              <a:rPr lang="en-US"/>
              <a:t> used more than once</a:t>
            </a:r>
          </a:p>
          <a:p>
            <a:pPr>
              <a:spcBef>
                <a:spcPts val="2000"/>
              </a:spcBef>
            </a:pPr>
            <a:r>
              <a:rPr lang="en-US" u="sng"/>
              <a:t>method 1</a:t>
            </a:r>
            <a:r>
              <a:rPr lang="en-US"/>
              <a:t>:   </a:t>
            </a:r>
            <a:r>
              <a:rPr lang="en-US" err="1"/>
              <a:t>encryptor</a:t>
            </a:r>
            <a:r>
              <a:rPr lang="en-US"/>
              <a:t> chooses a random nonce,   n </a:t>
            </a:r>
            <a:r>
              <a:rPr lang="en-US">
                <a:sym typeface="Symbol"/>
              </a:rPr>
              <a:t> </a:t>
            </a:r>
            <a:r>
              <a:rPr lang="en-US">
                <a:latin typeface="Curlz MT" pitchFamily="82" charset="0"/>
                <a:sym typeface="Symbol"/>
              </a:rPr>
              <a:t>N</a:t>
            </a:r>
            <a:r>
              <a:rPr lang="en-US"/>
              <a:t> </a:t>
            </a:r>
          </a:p>
          <a:p>
            <a:pPr>
              <a:spcBef>
                <a:spcPts val="2000"/>
              </a:spcBef>
            </a:pPr>
            <a:r>
              <a:rPr lang="en-US" u="sng"/>
              <a:t>method 2</a:t>
            </a:r>
            <a:r>
              <a:rPr lang="en-US"/>
              <a:t>:   nonce is a counter   (e.g. packet counter)</a:t>
            </a:r>
          </a:p>
          <a:p>
            <a:pPr lvl="1"/>
            <a:r>
              <a:rPr lang="en-US"/>
              <a:t>used when encryptor keeps state from </a:t>
            </a:r>
            <a:r>
              <a:rPr lang="en-US" err="1"/>
              <a:t>msg</a:t>
            </a:r>
            <a:r>
              <a:rPr lang="en-US"/>
              <a:t> to </a:t>
            </a:r>
            <a:r>
              <a:rPr lang="en-US" err="1"/>
              <a:t>msg</a:t>
            </a:r>
            <a:endParaRPr lang="en-US"/>
          </a:p>
          <a:p>
            <a:pPr lvl="1"/>
            <a:r>
              <a:rPr lang="en-US"/>
              <a:t>if </a:t>
            </a:r>
            <a:r>
              <a:rPr lang="en-US" err="1"/>
              <a:t>decryptor</a:t>
            </a:r>
            <a:r>
              <a:rPr lang="en-US"/>
              <a:t> has same state, need not send nonce with CT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73163" y="1447800"/>
            <a:ext cx="808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Alice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19200" y="1947863"/>
            <a:ext cx="762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E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304800" y="240506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2052637"/>
            <a:ext cx="803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ahoma" pitchFamily="34" charset="0"/>
              </a:rPr>
              <a:t>m, n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073275" y="1978025"/>
            <a:ext cx="14125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E(</a:t>
            </a:r>
            <a:r>
              <a:rPr lang="en-US" err="1">
                <a:latin typeface="Tahoma" pitchFamily="34" charset="0"/>
              </a:rPr>
              <a:t>k,m,</a:t>
            </a:r>
            <a:r>
              <a:rPr lang="en-US" sz="2400" b="1" err="1">
                <a:latin typeface="Tahoma" pitchFamily="34" charset="0"/>
              </a:rPr>
              <a:t>n</a:t>
            </a:r>
            <a:r>
              <a:rPr lang="en-US">
                <a:latin typeface="Tahoma" pitchFamily="34" charset="0"/>
              </a:rPr>
              <a:t>)=c</a:t>
            </a:r>
          </a:p>
        </p:txBody>
      </p:sp>
      <p:pic>
        <p:nvPicPr>
          <p:cNvPr id="10" name="Picture 11" descr="j00893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1795463"/>
            <a:ext cx="1223963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10338" y="1470025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Bob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6445250" y="1970088"/>
            <a:ext cx="762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D</a:t>
            </a: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5715000" y="2427288"/>
            <a:ext cx="730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735638" y="1947863"/>
            <a:ext cx="596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c, </a:t>
            </a:r>
            <a:r>
              <a:rPr lang="en-US" sz="2000" b="1">
                <a:latin typeface="Tahoma" pitchFamily="34" charset="0"/>
              </a:rPr>
              <a:t>n</a:t>
            </a:r>
            <a:endParaRPr lang="en-US" b="1">
              <a:latin typeface="Tahom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7207250" y="242728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7281863" y="1927225"/>
            <a:ext cx="14398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D(</a:t>
            </a:r>
            <a:r>
              <a:rPr lang="en-US" err="1">
                <a:latin typeface="Tahoma" pitchFamily="34" charset="0"/>
              </a:rPr>
              <a:t>k,c,</a:t>
            </a:r>
            <a:r>
              <a:rPr lang="en-US" sz="2400" b="1" err="1">
                <a:latin typeface="Tahoma" pitchFamily="34" charset="0"/>
              </a:rPr>
              <a:t>n</a:t>
            </a:r>
            <a:r>
              <a:rPr lang="en-US">
                <a:latin typeface="Tahoma" pitchFamily="34" charset="0"/>
              </a:rPr>
              <a:t>)=m</a:t>
            </a:r>
          </a:p>
        </p:txBody>
      </p:sp>
      <p:cxnSp>
        <p:nvCxnSpPr>
          <p:cNvPr id="17" name="Straight Arrow Connector 20"/>
          <p:cNvCxnSpPr>
            <a:cxnSpLocks noChangeShapeType="1"/>
            <a:endCxn id="6" idx="2"/>
          </p:cNvCxnSpPr>
          <p:nvPr/>
        </p:nvCxnSpPr>
        <p:spPr bwMode="auto">
          <a:xfrm rot="5400000" flipH="1" flipV="1">
            <a:off x="1430338" y="3030538"/>
            <a:ext cx="339725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8" name="Straight Arrow Connector 21"/>
          <p:cNvCxnSpPr>
            <a:cxnSpLocks noChangeShapeType="1"/>
          </p:cNvCxnSpPr>
          <p:nvPr/>
        </p:nvCxnSpPr>
        <p:spPr bwMode="auto">
          <a:xfrm rot="5400000" flipH="1" flipV="1">
            <a:off x="6689725" y="3063875"/>
            <a:ext cx="33813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" name="TextBox 18"/>
          <p:cNvSpPr txBox="1"/>
          <p:nvPr/>
        </p:nvSpPr>
        <p:spPr>
          <a:xfrm>
            <a:off x="1414463" y="3124200"/>
            <a:ext cx="33813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72263" y="3119438"/>
            <a:ext cx="3381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k</a:t>
            </a:r>
          </a:p>
        </p:txBody>
      </p:sp>
      <p:cxnSp>
        <p:nvCxnSpPr>
          <p:cNvPr id="21" name="Straight Arrow Connector 27"/>
          <p:cNvCxnSpPr>
            <a:cxnSpLocks noChangeShapeType="1"/>
          </p:cNvCxnSpPr>
          <p:nvPr/>
        </p:nvCxnSpPr>
        <p:spPr bwMode="auto">
          <a:xfrm>
            <a:off x="1981200" y="2438400"/>
            <a:ext cx="2057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" name="TextBox 21"/>
          <p:cNvSpPr txBox="1"/>
          <p:nvPr/>
        </p:nvSpPr>
        <p:spPr>
          <a:xfrm>
            <a:off x="3962400" y="1219200"/>
            <a:ext cx="1023938" cy="461963"/>
          </a:xfrm>
          <a:prstGeom prst="rect">
            <a:avLst/>
          </a:prstGeom>
          <a:noFill/>
          <a:ln w="28575"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002060"/>
                </a:solidFill>
                <a:latin typeface="+mn-lt"/>
              </a:rPr>
              <a:t>nonce</a:t>
            </a:r>
          </a:p>
        </p:txBody>
      </p:sp>
      <p:sp>
        <p:nvSpPr>
          <p:cNvPr id="23" name="Freeform 39"/>
          <p:cNvSpPr>
            <a:spLocks noChangeArrowheads="1"/>
          </p:cNvSpPr>
          <p:nvPr/>
        </p:nvSpPr>
        <p:spPr bwMode="auto">
          <a:xfrm>
            <a:off x="3141663" y="1504950"/>
            <a:ext cx="914400" cy="633413"/>
          </a:xfrm>
          <a:custGeom>
            <a:avLst/>
            <a:gdLst>
              <a:gd name="T0" fmla="*/ 914400 w 914400"/>
              <a:gd name="T1" fmla="*/ 0 h 634181"/>
              <a:gd name="T2" fmla="*/ 324465 w 914400"/>
              <a:gd name="T3" fmla="*/ 58781 h 634181"/>
              <a:gd name="T4" fmla="*/ 0 w 914400"/>
              <a:gd name="T5" fmla="*/ 631880 h 634181"/>
              <a:gd name="T6" fmla="*/ 0 60000 65536"/>
              <a:gd name="T7" fmla="*/ 0 60000 65536"/>
              <a:gd name="T8" fmla="*/ 0 60000 65536"/>
              <a:gd name="T9" fmla="*/ 0 w 914400"/>
              <a:gd name="T10" fmla="*/ 0 h 634181"/>
              <a:gd name="T11" fmla="*/ 914400 w 914400"/>
              <a:gd name="T12" fmla="*/ 634181 h 634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4400" h="634181">
                <a:moveTo>
                  <a:pt x="914400" y="0"/>
                </a:moveTo>
                <a:lnTo>
                  <a:pt x="324465" y="58994"/>
                </a:lnTo>
                <a:cubicBezTo>
                  <a:pt x="172065" y="164691"/>
                  <a:pt x="86032" y="399436"/>
                  <a:pt x="0" y="634181"/>
                </a:cubicBezTo>
              </a:path>
            </a:pathLst>
          </a:custGeom>
          <a:noFill/>
          <a:ln w="28575" algn="ctr">
            <a:solidFill>
              <a:srgbClr val="00206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4" name="Freeform 40"/>
          <p:cNvSpPr>
            <a:spLocks noChangeArrowheads="1"/>
          </p:cNvSpPr>
          <p:nvPr/>
        </p:nvSpPr>
        <p:spPr bwMode="auto">
          <a:xfrm flipH="1">
            <a:off x="5029200" y="1447800"/>
            <a:ext cx="1143000" cy="633413"/>
          </a:xfrm>
          <a:custGeom>
            <a:avLst/>
            <a:gdLst>
              <a:gd name="T0" fmla="*/ 2232423 w 914400"/>
              <a:gd name="T1" fmla="*/ 0 h 634181"/>
              <a:gd name="T2" fmla="*/ 792150 w 914400"/>
              <a:gd name="T3" fmla="*/ 58781 h 634181"/>
              <a:gd name="T4" fmla="*/ 0 w 914400"/>
              <a:gd name="T5" fmla="*/ 631880 h 634181"/>
              <a:gd name="T6" fmla="*/ 0 60000 65536"/>
              <a:gd name="T7" fmla="*/ 0 60000 65536"/>
              <a:gd name="T8" fmla="*/ 0 60000 65536"/>
              <a:gd name="T9" fmla="*/ 0 w 914400"/>
              <a:gd name="T10" fmla="*/ 0 h 634181"/>
              <a:gd name="T11" fmla="*/ 914400 w 914400"/>
              <a:gd name="T12" fmla="*/ 634181 h 634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4400" h="634181">
                <a:moveTo>
                  <a:pt x="914400" y="0"/>
                </a:moveTo>
                <a:lnTo>
                  <a:pt x="324465" y="58994"/>
                </a:lnTo>
                <a:cubicBezTo>
                  <a:pt x="172065" y="164691"/>
                  <a:pt x="86032" y="399436"/>
                  <a:pt x="0" y="634181"/>
                </a:cubicBezTo>
              </a:path>
            </a:pathLst>
          </a:custGeom>
          <a:noFill/>
          <a:ln w="28575" algn="ctr">
            <a:solidFill>
              <a:srgbClr val="00206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457200" y="4953000"/>
            <a:ext cx="7924800" cy="5334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sz="3200"/>
              <a:t>Construction 1:   CBC with random nonce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563880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Cipher block chaining with a </a:t>
            </a:r>
            <a:r>
              <a:rPr lang="en-US" u="sng"/>
              <a:t>random</a:t>
            </a:r>
            <a:r>
              <a:rPr lang="en-US"/>
              <a:t> IV        (IV = nonce)</a:t>
            </a:r>
          </a:p>
          <a:p>
            <a:pPr lvl="1">
              <a:buFontTx/>
              <a:buNone/>
            </a:pPr>
            <a:r>
              <a:rPr lang="en-US"/>
              <a:t> 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133600" y="35814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E(k,</a:t>
            </a:r>
            <a:r>
              <a:rPr lang="en-US" sz="2400">
                <a:sym typeface="Symbol" pitchFamily="18" charset="2"/>
              </a:rPr>
              <a:t>)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810000" y="35814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E(k,</a:t>
            </a:r>
            <a:r>
              <a:rPr lang="en-US" sz="2400">
                <a:sym typeface="Symbol" pitchFamily="18" charset="2"/>
              </a:rPr>
              <a:t>)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010400" y="35814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E(k,</a:t>
            </a:r>
            <a:r>
              <a:rPr lang="en-US" sz="2400">
                <a:sym typeface="Symbol" pitchFamily="18" charset="2"/>
              </a:rPr>
              <a:t>)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828800" y="21336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m[0]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3352800" y="21336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m[1]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029200" y="21336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m[2]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29400" y="21336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m[3]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685800" y="21336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IV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322513" y="2773363"/>
            <a:ext cx="4968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ym typeface="Symbol" pitchFamily="18" charset="2"/>
              </a:rPr>
              <a:t>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7239000" y="2773363"/>
            <a:ext cx="496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ym typeface="Symbol" pitchFamily="18" charset="2"/>
              </a:rPr>
              <a:t>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4038600" y="2773363"/>
            <a:ext cx="496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ym typeface="Symbol" pitchFamily="18" charset="2"/>
              </a:rPr>
              <a:t></a:t>
            </a:r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55905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267200" y="25463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74676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42672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74676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5146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10" name="Freeform 26"/>
          <p:cNvSpPr>
            <a:spLocks/>
          </p:cNvSpPr>
          <p:nvPr/>
        </p:nvSpPr>
        <p:spPr bwMode="auto">
          <a:xfrm>
            <a:off x="1066800" y="2514600"/>
            <a:ext cx="13716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6"/>
              </a:cxn>
              <a:cxn ang="0">
                <a:pos x="864" y="336"/>
              </a:cxn>
            </a:cxnLst>
            <a:rect l="0" t="0" r="r" b="b"/>
            <a:pathLst>
              <a:path w="864" h="336">
                <a:moveTo>
                  <a:pt x="0" y="0"/>
                </a:moveTo>
                <a:lnTo>
                  <a:pt x="0" y="336"/>
                </a:lnTo>
                <a:lnTo>
                  <a:pt x="864" y="336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514600" y="44196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12" name="Freeform 28"/>
          <p:cNvSpPr>
            <a:spLocks/>
          </p:cNvSpPr>
          <p:nvPr/>
        </p:nvSpPr>
        <p:spPr bwMode="auto">
          <a:xfrm>
            <a:off x="2514600" y="3048000"/>
            <a:ext cx="1600200" cy="1676400"/>
          </a:xfrm>
          <a:custGeom>
            <a:avLst/>
            <a:gdLst/>
            <a:ahLst/>
            <a:cxnLst>
              <a:cxn ang="0">
                <a:pos x="0" y="1056"/>
              </a:cxn>
              <a:cxn ang="0">
                <a:pos x="576" y="1056"/>
              </a:cxn>
              <a:cxn ang="0">
                <a:pos x="576" y="0"/>
              </a:cxn>
              <a:cxn ang="0">
                <a:pos x="1008" y="0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4267200" y="44196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486400" y="35814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E(k,</a:t>
            </a:r>
            <a:r>
              <a:rPr lang="en-US" sz="2400">
                <a:sym typeface="Symbol" pitchFamily="18" charset="2"/>
              </a:rPr>
              <a:t>)</a:t>
            </a:r>
          </a:p>
        </p:txBody>
      </p:sp>
      <p:sp>
        <p:nvSpPr>
          <p:cNvPr id="16421" name="Freeform 37"/>
          <p:cNvSpPr>
            <a:spLocks/>
          </p:cNvSpPr>
          <p:nvPr/>
        </p:nvSpPr>
        <p:spPr bwMode="auto">
          <a:xfrm>
            <a:off x="4267200" y="3048000"/>
            <a:ext cx="1600200" cy="1676400"/>
          </a:xfrm>
          <a:custGeom>
            <a:avLst/>
            <a:gdLst/>
            <a:ahLst/>
            <a:cxnLst>
              <a:cxn ang="0">
                <a:pos x="0" y="1056"/>
              </a:cxn>
              <a:cxn ang="0">
                <a:pos x="576" y="1056"/>
              </a:cxn>
              <a:cxn ang="0">
                <a:pos x="576" y="0"/>
              </a:cxn>
              <a:cxn ang="0">
                <a:pos x="1008" y="0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22" name="Freeform 38"/>
          <p:cNvSpPr>
            <a:spLocks/>
          </p:cNvSpPr>
          <p:nvPr/>
        </p:nvSpPr>
        <p:spPr bwMode="auto">
          <a:xfrm>
            <a:off x="5943600" y="3048000"/>
            <a:ext cx="1371600" cy="1676400"/>
          </a:xfrm>
          <a:custGeom>
            <a:avLst/>
            <a:gdLst/>
            <a:ahLst/>
            <a:cxnLst>
              <a:cxn ang="0">
                <a:pos x="0" y="1056"/>
              </a:cxn>
              <a:cxn ang="0">
                <a:pos x="576" y="1056"/>
              </a:cxn>
              <a:cxn ang="0">
                <a:pos x="576" y="0"/>
              </a:cxn>
              <a:cxn ang="0">
                <a:pos x="1008" y="0"/>
              </a:cxn>
            </a:cxnLst>
            <a:rect l="0" t="0" r="r" b="b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5751513" y="2773363"/>
            <a:ext cx="4968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ym typeface="Symbol" pitchFamily="18" charset="2"/>
              </a:rPr>
              <a:t></a:t>
            </a:r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5980113" y="25463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5980113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5943600" y="44196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7466013" y="4419600"/>
            <a:ext cx="15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28" name="Rectangle 44"/>
          <p:cNvSpPr>
            <a:spLocks noChangeArrowheads="1"/>
          </p:cNvSpPr>
          <p:nvPr/>
        </p:nvSpPr>
        <p:spPr bwMode="auto">
          <a:xfrm>
            <a:off x="1828800" y="50292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c[0]</a:t>
            </a:r>
          </a:p>
        </p:txBody>
      </p:sp>
      <p:sp>
        <p:nvSpPr>
          <p:cNvPr id="16429" name="Rectangle 45"/>
          <p:cNvSpPr>
            <a:spLocks noChangeArrowheads="1"/>
          </p:cNvSpPr>
          <p:nvPr/>
        </p:nvSpPr>
        <p:spPr bwMode="auto">
          <a:xfrm>
            <a:off x="3352800" y="50292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c[1]</a:t>
            </a:r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5029200" y="50292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c[2]</a:t>
            </a:r>
          </a:p>
        </p:txBody>
      </p:sp>
      <p:sp>
        <p:nvSpPr>
          <p:cNvPr id="16431" name="Rectangle 47"/>
          <p:cNvSpPr>
            <a:spLocks noChangeArrowheads="1"/>
          </p:cNvSpPr>
          <p:nvPr/>
        </p:nvSpPr>
        <p:spPr bwMode="auto">
          <a:xfrm>
            <a:off x="6629400" y="50292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c[3]</a:t>
            </a:r>
          </a:p>
        </p:txBody>
      </p:sp>
      <p:sp>
        <p:nvSpPr>
          <p:cNvPr id="16432" name="Rectangle 48"/>
          <p:cNvSpPr>
            <a:spLocks noChangeArrowheads="1"/>
          </p:cNvSpPr>
          <p:nvPr/>
        </p:nvSpPr>
        <p:spPr bwMode="auto">
          <a:xfrm>
            <a:off x="685800" y="50292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IV</a:t>
            </a:r>
          </a:p>
        </p:txBody>
      </p:sp>
      <p:sp>
        <p:nvSpPr>
          <p:cNvPr id="16433" name="AutoShape 49"/>
          <p:cNvSpPr>
            <a:spLocks/>
          </p:cNvSpPr>
          <p:nvPr/>
        </p:nvSpPr>
        <p:spPr bwMode="auto">
          <a:xfrm rot="16200000" flipV="1">
            <a:off x="4267200" y="1828800"/>
            <a:ext cx="304800" cy="7467600"/>
          </a:xfrm>
          <a:prstGeom prst="leftBrace">
            <a:avLst>
              <a:gd name="adj1" fmla="val 20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3778250" y="5729288"/>
            <a:ext cx="117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ciphertext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0" y="6488668"/>
            <a:ext cx="735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note:   CBC where attacker can predict the IV is not CPA-secure.  HW.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9B971-1728-4ECA-9E26-5E6583D3CFEF}" type="slidenum">
              <a:rPr lang="en-US"/>
              <a:pPr/>
              <a:t>13</a:t>
            </a:fld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066800" y="4191000"/>
            <a:ext cx="7696200" cy="762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CBC:    CPA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1371600"/>
                <a:ext cx="8686800" cy="4876800"/>
              </a:xfrm>
            </p:spPr>
            <p:txBody>
              <a:bodyPr/>
              <a:lstStyle/>
              <a:p>
                <a:pPr marL="0" indent="0">
                  <a:lnSpc>
                    <a:spcPct val="130000"/>
                  </a:lnSpc>
                  <a:spcBef>
                    <a:spcPct val="100000"/>
                  </a:spcBef>
                  <a:buNone/>
                  <a:tabLst>
                    <a:tab pos="685800" algn="l"/>
                  </a:tabLst>
                </a:pPr>
                <a:r>
                  <a:rPr lang="en-US" u="sng" dirty="0"/>
                  <a:t>CBC Theorem</a:t>
                </a:r>
                <a:r>
                  <a:rPr lang="en-US" dirty="0"/>
                  <a:t>:     For any L&gt;0,</a:t>
                </a:r>
                <a:br>
                  <a:rPr lang="en-US" dirty="0"/>
                </a:br>
                <a:r>
                  <a:rPr lang="en-US" dirty="0"/>
                  <a:t>	If E is a secure PRP over (K,X) then </a:t>
                </a:r>
                <a:br>
                  <a:rPr lang="en-US" dirty="0"/>
                </a:br>
                <a:r>
                  <a:rPr lang="en-US" dirty="0"/>
                  <a:t>	E</a:t>
                </a:r>
                <a:r>
                  <a:rPr lang="en-US" baseline="-25000" dirty="0"/>
                  <a:t>CBC</a:t>
                </a:r>
                <a:r>
                  <a:rPr lang="en-US" dirty="0"/>
                  <a:t> is a sem. sec. under CPA over (K, X</a:t>
                </a:r>
                <a:r>
                  <a:rPr lang="en-US" baseline="30000" dirty="0"/>
                  <a:t>L</a:t>
                </a:r>
                <a:r>
                  <a:rPr lang="en-US" dirty="0"/>
                  <a:t>, X</a:t>
                </a:r>
                <a:r>
                  <a:rPr lang="en-US" baseline="30000" dirty="0"/>
                  <a:t>L+1</a:t>
                </a:r>
                <a:r>
                  <a:rPr lang="en-US" dirty="0"/>
                  <a:t>).</a:t>
                </a:r>
              </a:p>
              <a:p>
                <a:pPr>
                  <a:lnSpc>
                    <a:spcPct val="130000"/>
                  </a:lnSpc>
                  <a:spcBef>
                    <a:spcPct val="100000"/>
                  </a:spcBef>
                  <a:buFontTx/>
                  <a:buNone/>
                  <a:tabLst>
                    <a:tab pos="685800" algn="l"/>
                  </a:tabLst>
                </a:pPr>
                <a:r>
                  <a:rPr lang="en-US" dirty="0"/>
                  <a:t>		In particular,  for a q-query adversary A attacking E</a:t>
                </a:r>
                <a:r>
                  <a:rPr lang="en-US" baseline="-25000" dirty="0"/>
                  <a:t>CBC</a:t>
                </a:r>
                <a:br>
                  <a:rPr lang="en-US" baseline="-25000" dirty="0"/>
                </a:br>
                <a:r>
                  <a:rPr lang="en-US" baseline="-25000" dirty="0"/>
                  <a:t>	</a:t>
                </a:r>
                <a:r>
                  <a:rPr lang="en-US" dirty="0"/>
                  <a:t>there exists a PRP adversary B  </a:t>
                </a:r>
                <a:r>
                  <a:rPr lang="en-US" dirty="0" err="1"/>
                  <a:t>s.t.</a:t>
                </a:r>
                <a:r>
                  <a:rPr lang="en-US" dirty="0"/>
                  <a:t>:</a:t>
                </a:r>
              </a:p>
              <a:p>
                <a:pPr>
                  <a:lnSpc>
                    <a:spcPct val="150000"/>
                  </a:lnSpc>
                  <a:buFontTx/>
                  <a:buNone/>
                  <a:tabLst>
                    <a:tab pos="685800" algn="l"/>
                  </a:tabLst>
                </a:pPr>
                <a:r>
                  <a:rPr lang="en-US" dirty="0"/>
                  <a:t>		   </a:t>
                </a:r>
                <a:r>
                  <a:rPr lang="en-US" dirty="0" err="1"/>
                  <a:t>Adv</a:t>
                </a:r>
                <a:r>
                  <a:rPr lang="en-US" baseline="-25000" dirty="0" err="1"/>
                  <a:t>CPA</a:t>
                </a:r>
                <a:r>
                  <a:rPr lang="en-US" dirty="0"/>
                  <a:t>[A, E</a:t>
                </a:r>
                <a:r>
                  <a:rPr lang="en-US" baseline="-25000" dirty="0"/>
                  <a:t>CBC</a:t>
                </a:r>
                <a:r>
                  <a:rPr lang="en-US" dirty="0"/>
                  <a:t>] </a:t>
                </a:r>
                <a:r>
                  <a:rPr lang="en-US" dirty="0">
                    <a:sym typeface="Symbol" pitchFamily="18" charset="2"/>
                  </a:rPr>
                  <a:t></a:t>
                </a:r>
                <a:r>
                  <a:rPr lang="en-US" dirty="0"/>
                  <a:t>  2</a:t>
                </a:r>
                <a:r>
                  <a:rPr lang="en-US" dirty="0">
                    <a:sym typeface="Symbol" pitchFamily="18" charset="2"/>
                  </a:rPr>
                  <a:t></a:t>
                </a:r>
                <a:r>
                  <a:rPr lang="en-US" dirty="0"/>
                  <a:t>Adv</a:t>
                </a:r>
                <a:r>
                  <a:rPr lang="en-US" baseline="-25000" dirty="0"/>
                  <a:t>PRP</a:t>
                </a:r>
                <a:r>
                  <a:rPr lang="en-US" dirty="0"/>
                  <a:t>[B, E]  +  2 q</a:t>
                </a:r>
                <a:r>
                  <a:rPr lang="en-US" baseline="30000" dirty="0"/>
                  <a:t>2</a:t>
                </a:r>
                <a:r>
                  <a:rPr lang="en-US" dirty="0"/>
                  <a:t> L</a:t>
                </a:r>
                <a:r>
                  <a:rPr lang="en-US" baseline="30000" dirty="0"/>
                  <a:t>2</a:t>
                </a:r>
                <a:r>
                  <a:rPr lang="en-US" dirty="0"/>
                  <a:t> / |X|</a:t>
                </a:r>
              </a:p>
              <a:p>
                <a:pPr marL="0" indent="0">
                  <a:lnSpc>
                    <a:spcPct val="150000"/>
                  </a:lnSpc>
                  <a:spcBef>
                    <a:spcPct val="200000"/>
                  </a:spcBef>
                  <a:buNone/>
                  <a:tabLst>
                    <a:tab pos="685800" algn="l"/>
                  </a:tabLst>
                </a:pPr>
                <a:r>
                  <a:rPr lang="en-US" dirty="0"/>
                  <a:t>Note:    CBC is only secure as long as   q</a:t>
                </a:r>
                <a:r>
                  <a:rPr lang="en-US" baseline="30000" dirty="0"/>
                  <a:t>2</a:t>
                </a:r>
                <a:r>
                  <a:rPr lang="en-US" dirty="0"/>
                  <a:t>⋅L</a:t>
                </a:r>
                <a:r>
                  <a:rPr lang="en-US" baseline="30000" dirty="0"/>
                  <a:t>2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</m:oMath>
                </a14:m>
                <a:r>
                  <a:rPr lang="en-US" dirty="0"/>
                  <a:t>  |X|</a:t>
                </a:r>
                <a:endParaRPr lang="en-US" baseline="30000" dirty="0"/>
              </a:p>
            </p:txBody>
          </p:sp>
        </mc:Choice>
        <mc:Fallback xmlns="">
          <p:sp>
            <p:nvSpPr>
              <p:cNvPr id="2253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1371600"/>
                <a:ext cx="8686800" cy="4876800"/>
              </a:xfrm>
              <a:blipFill>
                <a:blip r:embed="rId2"/>
                <a:stretch>
                  <a:fillRect l="-11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66706C82-5CC7-E94A-AC61-75A4D4ADAF2D}"/>
              </a:ext>
            </a:extLst>
          </p:cNvPr>
          <p:cNvGrpSpPr/>
          <p:nvPr/>
        </p:nvGrpSpPr>
        <p:grpSpPr>
          <a:xfrm>
            <a:off x="3048000" y="6019800"/>
            <a:ext cx="4937517" cy="610428"/>
            <a:chOff x="3048000" y="6019800"/>
            <a:chExt cx="4937517" cy="610428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11AAD9D-E7FF-9241-9364-6A93DE976EF8}"/>
                </a:ext>
              </a:extLst>
            </p:cNvPr>
            <p:cNvSpPr txBox="1"/>
            <p:nvPr/>
          </p:nvSpPr>
          <p:spPr>
            <a:xfrm>
              <a:off x="3048000" y="6260896"/>
              <a:ext cx="2826415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# messages enc. with key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9326520-2A6A-3043-8701-143A5648BB6C}"/>
                </a:ext>
              </a:extLst>
            </p:cNvPr>
            <p:cNvSpPr txBox="1"/>
            <p:nvPr/>
          </p:nvSpPr>
          <p:spPr>
            <a:xfrm>
              <a:off x="6172200" y="6260896"/>
              <a:ext cx="1813317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max msg length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13A1559A-4693-A84C-8625-30000E2B326F}"/>
                </a:ext>
              </a:extLst>
            </p:cNvPr>
            <p:cNvCxnSpPr/>
            <p:nvPr/>
          </p:nvCxnSpPr>
          <p:spPr bwMode="auto">
            <a:xfrm flipV="1">
              <a:off x="5410200" y="6019800"/>
              <a:ext cx="304800" cy="2410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9D5F4DE-E21E-9741-BFDE-C8F74CA7D2A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248400" y="6019800"/>
              <a:ext cx="152400" cy="228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4B926A7-21D7-E440-B0B0-8D5936F33D67}"/>
              </a:ext>
            </a:extLst>
          </p:cNvPr>
          <p:cNvGrpSpPr/>
          <p:nvPr/>
        </p:nvGrpSpPr>
        <p:grpSpPr>
          <a:xfrm>
            <a:off x="6096000" y="4191000"/>
            <a:ext cx="1889517" cy="1371600"/>
            <a:chOff x="6096000" y="4191000"/>
            <a:chExt cx="1889517" cy="13716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0CFC911-900E-0240-B1B5-3B93C371DCB7}"/>
                </a:ext>
              </a:extLst>
            </p:cNvPr>
            <p:cNvSpPr/>
            <p:nvPr/>
          </p:nvSpPr>
          <p:spPr bwMode="auto">
            <a:xfrm>
              <a:off x="6096000" y="4191000"/>
              <a:ext cx="1889517" cy="76200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0E95200-EA9C-7D42-AB90-ADEA9ED11746}"/>
                </a:ext>
              </a:extLst>
            </p:cNvPr>
            <p:cNvCxnSpPr/>
            <p:nvPr/>
          </p:nvCxnSpPr>
          <p:spPr bwMode="auto">
            <a:xfrm flipH="1">
              <a:off x="6248400" y="4953000"/>
              <a:ext cx="762000" cy="609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2AA36-F520-4185-B9E7-F209F3B73F4B}" type="slidenum">
              <a:rPr lang="en-US"/>
              <a:pPr/>
              <a:t>14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sz="3200"/>
              <a:t>Construction 1’:   CBC with </a:t>
            </a:r>
            <a:r>
              <a:rPr lang="en-US" sz="3200" b="1"/>
              <a:t>unique</a:t>
            </a:r>
            <a:r>
              <a:rPr lang="en-US" sz="3200"/>
              <a:t> nonce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121920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Cipher block chaining with </a:t>
            </a:r>
            <a:r>
              <a:rPr lang="en-US" u="sng"/>
              <a:t>unique</a:t>
            </a:r>
            <a:r>
              <a:rPr lang="en-US"/>
              <a:t> IV        (IV = nonce)</a:t>
            </a:r>
          </a:p>
          <a:p>
            <a:pPr lvl="1">
              <a:buFontTx/>
              <a:buNone/>
            </a:pPr>
            <a:r>
              <a:rPr lang="en-US"/>
              <a:t> </a:t>
            </a: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533400" y="5314950"/>
            <a:ext cx="8153400" cy="7175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2362200" y="4035425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E(k</a:t>
            </a:r>
            <a:r>
              <a:rPr lang="en-US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4038600" y="4035425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E(k</a:t>
            </a:r>
            <a:r>
              <a:rPr lang="en-US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7239000" y="4035425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E(k</a:t>
            </a:r>
            <a:r>
              <a:rPr lang="en-US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2057400" y="2587625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m[0]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3581400" y="2587625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m[1]</a:t>
            </a: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5257800" y="2587625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m[2]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6858000" y="2587625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m[3]</a:t>
            </a: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2551113" y="3227388"/>
            <a:ext cx="4968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  <a:sym typeface="Symbol" pitchFamily="18" charset="2"/>
              </a:rPr>
              <a:t></a:t>
            </a: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7467600" y="3227388"/>
            <a:ext cx="496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  <a:sym typeface="Symbol" pitchFamily="18" charset="2"/>
              </a:rPr>
              <a:t>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4267200" y="3227388"/>
            <a:ext cx="496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  <a:sym typeface="Symbol" pitchFamily="18" charset="2"/>
              </a:rPr>
              <a:t></a:t>
            </a:r>
          </a:p>
        </p:txBody>
      </p:sp>
      <p:sp>
        <p:nvSpPr>
          <p:cNvPr id="53" name="Line 15"/>
          <p:cNvSpPr>
            <a:spLocks noChangeShapeType="1"/>
          </p:cNvSpPr>
          <p:nvPr/>
        </p:nvSpPr>
        <p:spPr bwMode="auto">
          <a:xfrm>
            <a:off x="2787650" y="29686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" name="Line 16"/>
          <p:cNvSpPr>
            <a:spLocks noChangeShapeType="1"/>
          </p:cNvSpPr>
          <p:nvPr/>
        </p:nvSpPr>
        <p:spPr bwMode="auto">
          <a:xfrm>
            <a:off x="4495800" y="3000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>
            <a:off x="7696200" y="29686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18"/>
          <p:cNvSpPr>
            <a:spLocks noChangeShapeType="1"/>
          </p:cNvSpPr>
          <p:nvPr/>
        </p:nvSpPr>
        <p:spPr bwMode="auto">
          <a:xfrm>
            <a:off x="4495800" y="36544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>
            <a:off x="7696200" y="36544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Line 20"/>
          <p:cNvSpPr>
            <a:spLocks noChangeShapeType="1"/>
          </p:cNvSpPr>
          <p:nvPr/>
        </p:nvSpPr>
        <p:spPr bwMode="auto">
          <a:xfrm>
            <a:off x="2743200" y="36544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22"/>
          <p:cNvSpPr>
            <a:spLocks noChangeShapeType="1"/>
          </p:cNvSpPr>
          <p:nvPr/>
        </p:nvSpPr>
        <p:spPr bwMode="auto">
          <a:xfrm>
            <a:off x="2743200" y="4873625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Freeform 23"/>
          <p:cNvSpPr>
            <a:spLocks/>
          </p:cNvSpPr>
          <p:nvPr/>
        </p:nvSpPr>
        <p:spPr bwMode="auto">
          <a:xfrm>
            <a:off x="2743200" y="3502025"/>
            <a:ext cx="1600200" cy="1676400"/>
          </a:xfrm>
          <a:custGeom>
            <a:avLst/>
            <a:gdLst>
              <a:gd name="T0" fmla="*/ 0 w 1008"/>
              <a:gd name="T1" fmla="*/ 2147483647 h 1056"/>
              <a:gd name="T2" fmla="*/ 2147483647 w 1008"/>
              <a:gd name="T3" fmla="*/ 2147483647 h 1056"/>
              <a:gd name="T4" fmla="*/ 2147483647 w 1008"/>
              <a:gd name="T5" fmla="*/ 0 h 1056"/>
              <a:gd name="T6" fmla="*/ 2147483647 w 100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" name="Line 24"/>
          <p:cNvSpPr>
            <a:spLocks noChangeShapeType="1"/>
          </p:cNvSpPr>
          <p:nvPr/>
        </p:nvSpPr>
        <p:spPr bwMode="auto">
          <a:xfrm>
            <a:off x="4495800" y="4873625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5715000" y="4035425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E(k</a:t>
            </a:r>
            <a:r>
              <a:rPr lang="en-US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63" name="Freeform 26"/>
          <p:cNvSpPr>
            <a:spLocks/>
          </p:cNvSpPr>
          <p:nvPr/>
        </p:nvSpPr>
        <p:spPr bwMode="auto">
          <a:xfrm>
            <a:off x="4495800" y="3502025"/>
            <a:ext cx="1600200" cy="1676400"/>
          </a:xfrm>
          <a:custGeom>
            <a:avLst/>
            <a:gdLst>
              <a:gd name="T0" fmla="*/ 0 w 1008"/>
              <a:gd name="T1" fmla="*/ 2147483647 h 1056"/>
              <a:gd name="T2" fmla="*/ 2147483647 w 1008"/>
              <a:gd name="T3" fmla="*/ 2147483647 h 1056"/>
              <a:gd name="T4" fmla="*/ 2147483647 w 1008"/>
              <a:gd name="T5" fmla="*/ 0 h 1056"/>
              <a:gd name="T6" fmla="*/ 2147483647 w 100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" name="Freeform 27"/>
          <p:cNvSpPr>
            <a:spLocks/>
          </p:cNvSpPr>
          <p:nvPr/>
        </p:nvSpPr>
        <p:spPr bwMode="auto">
          <a:xfrm>
            <a:off x="6172200" y="3502025"/>
            <a:ext cx="1371600" cy="1676400"/>
          </a:xfrm>
          <a:custGeom>
            <a:avLst/>
            <a:gdLst>
              <a:gd name="T0" fmla="*/ 0 w 1008"/>
              <a:gd name="T1" fmla="*/ 2147483647 h 1056"/>
              <a:gd name="T2" fmla="*/ 2147483647 w 1008"/>
              <a:gd name="T3" fmla="*/ 2147483647 h 1056"/>
              <a:gd name="T4" fmla="*/ 2147483647 w 1008"/>
              <a:gd name="T5" fmla="*/ 0 h 1056"/>
              <a:gd name="T6" fmla="*/ 2147483647 w 100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" name="Text Box 28"/>
          <p:cNvSpPr txBox="1">
            <a:spLocks noChangeArrowheads="1"/>
          </p:cNvSpPr>
          <p:nvPr/>
        </p:nvSpPr>
        <p:spPr bwMode="auto">
          <a:xfrm>
            <a:off x="5980113" y="3227388"/>
            <a:ext cx="4968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  <a:sym typeface="Symbol" pitchFamily="18" charset="2"/>
              </a:rPr>
              <a:t></a:t>
            </a:r>
          </a:p>
        </p:txBody>
      </p:sp>
      <p:sp>
        <p:nvSpPr>
          <p:cNvPr id="66" name="Line 29"/>
          <p:cNvSpPr>
            <a:spLocks noChangeShapeType="1"/>
          </p:cNvSpPr>
          <p:nvPr/>
        </p:nvSpPr>
        <p:spPr bwMode="auto">
          <a:xfrm>
            <a:off x="6208713" y="30003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>
            <a:off x="6208713" y="36544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" name="Line 31"/>
          <p:cNvSpPr>
            <a:spLocks noChangeShapeType="1"/>
          </p:cNvSpPr>
          <p:nvPr/>
        </p:nvSpPr>
        <p:spPr bwMode="auto">
          <a:xfrm>
            <a:off x="6172200" y="4873625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" name="Line 32"/>
          <p:cNvSpPr>
            <a:spLocks noChangeShapeType="1"/>
          </p:cNvSpPr>
          <p:nvPr/>
        </p:nvSpPr>
        <p:spPr bwMode="auto">
          <a:xfrm>
            <a:off x="7694613" y="4873625"/>
            <a:ext cx="15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057400" y="5483225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c[0]</a:t>
            </a:r>
          </a:p>
        </p:txBody>
      </p:sp>
      <p:sp>
        <p:nvSpPr>
          <p:cNvPr id="71" name="Rectangle 34"/>
          <p:cNvSpPr>
            <a:spLocks noChangeArrowheads="1"/>
          </p:cNvSpPr>
          <p:nvPr/>
        </p:nvSpPr>
        <p:spPr bwMode="auto">
          <a:xfrm>
            <a:off x="3581400" y="5483225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c[1]</a:t>
            </a:r>
          </a:p>
        </p:txBody>
      </p:sp>
      <p:sp>
        <p:nvSpPr>
          <p:cNvPr id="72" name="Rectangle 35"/>
          <p:cNvSpPr>
            <a:spLocks noChangeArrowheads="1"/>
          </p:cNvSpPr>
          <p:nvPr/>
        </p:nvSpPr>
        <p:spPr bwMode="auto">
          <a:xfrm>
            <a:off x="5257800" y="5483225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c[2]</a:t>
            </a:r>
          </a:p>
        </p:txBody>
      </p:sp>
      <p:sp>
        <p:nvSpPr>
          <p:cNvPr id="73" name="Rectangle 36"/>
          <p:cNvSpPr>
            <a:spLocks noChangeArrowheads="1"/>
          </p:cNvSpPr>
          <p:nvPr/>
        </p:nvSpPr>
        <p:spPr bwMode="auto">
          <a:xfrm>
            <a:off x="6858000" y="5483225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c[3]</a:t>
            </a:r>
          </a:p>
        </p:txBody>
      </p:sp>
      <p:sp>
        <p:nvSpPr>
          <p:cNvPr id="74" name="Rectangle 37"/>
          <p:cNvSpPr>
            <a:spLocks noChangeArrowheads="1"/>
          </p:cNvSpPr>
          <p:nvPr/>
        </p:nvSpPr>
        <p:spPr bwMode="auto">
          <a:xfrm>
            <a:off x="914400" y="5483225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IV</a:t>
            </a:r>
          </a:p>
        </p:txBody>
      </p:sp>
      <p:sp>
        <p:nvSpPr>
          <p:cNvPr id="75" name="Text Box 39"/>
          <p:cNvSpPr txBox="1">
            <a:spLocks noChangeArrowheads="1"/>
          </p:cNvSpPr>
          <p:nvPr/>
        </p:nvSpPr>
        <p:spPr bwMode="auto">
          <a:xfrm>
            <a:off x="6951662" y="6019800"/>
            <a:ext cx="1506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err="1">
                <a:latin typeface="Arial" charset="0"/>
              </a:rPr>
              <a:t>ciphertext</a:t>
            </a:r>
            <a:endParaRPr lang="en-US">
              <a:latin typeface="Arial" charset="0"/>
            </a:endParaRPr>
          </a:p>
        </p:txBody>
      </p:sp>
      <p:sp>
        <p:nvSpPr>
          <p:cNvPr id="77" name="Rectangle 11"/>
          <p:cNvSpPr>
            <a:spLocks noChangeArrowheads="1"/>
          </p:cNvSpPr>
          <p:nvPr/>
        </p:nvSpPr>
        <p:spPr bwMode="auto">
          <a:xfrm>
            <a:off x="914712" y="2587625"/>
            <a:ext cx="838044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IV</a:t>
            </a:r>
          </a:p>
        </p:txBody>
      </p:sp>
      <p:cxnSp>
        <p:nvCxnSpPr>
          <p:cNvPr id="81" name="Straight Connector 47"/>
          <p:cNvCxnSpPr>
            <a:cxnSpLocks noChangeShapeType="1"/>
          </p:cNvCxnSpPr>
          <p:nvPr/>
        </p:nvCxnSpPr>
        <p:spPr bwMode="auto">
          <a:xfrm rot="5400000">
            <a:off x="1142290" y="5025389"/>
            <a:ext cx="309562" cy="285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84" name="Group 83"/>
          <p:cNvGrpSpPr/>
          <p:nvPr/>
        </p:nvGrpSpPr>
        <p:grpSpPr>
          <a:xfrm>
            <a:off x="884238" y="2968624"/>
            <a:ext cx="1706562" cy="2212975"/>
            <a:chOff x="884238" y="2968624"/>
            <a:chExt cx="1706562" cy="2212975"/>
          </a:xfrm>
        </p:grpSpPr>
        <p:sp>
          <p:nvSpPr>
            <p:cNvPr id="78" name="Rectangle 4"/>
            <p:cNvSpPr>
              <a:spLocks noChangeArrowheads="1"/>
            </p:cNvSpPr>
            <p:nvPr/>
          </p:nvSpPr>
          <p:spPr bwMode="auto">
            <a:xfrm>
              <a:off x="884238" y="4038599"/>
              <a:ext cx="91423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E(k</a:t>
              </a:r>
              <a:r>
                <a:rPr lang="en-US" baseline="-25000"/>
                <a:t>2</a:t>
              </a:r>
              <a:r>
                <a:rPr lang="en-US">
                  <a:latin typeface="Arial" charset="0"/>
                </a:rPr>
                <a:t>,</a:t>
              </a:r>
              <a:r>
                <a:rPr lang="en-US">
                  <a:latin typeface="Arial" charset="0"/>
                  <a:sym typeface="Symbol" pitchFamily="18" charset="2"/>
                </a:rPr>
                <a:t>)</a:t>
              </a:r>
            </a:p>
          </p:txBody>
        </p:sp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1295641" y="3505200"/>
              <a:ext cx="1295159" cy="1676399"/>
            </a:xfrm>
            <a:custGeom>
              <a:avLst/>
              <a:gdLst>
                <a:gd name="T0" fmla="*/ 0 w 912"/>
                <a:gd name="T1" fmla="*/ 2147483647 h 1056"/>
                <a:gd name="T2" fmla="*/ 2147483647 w 912"/>
                <a:gd name="T3" fmla="*/ 2147483647 h 1056"/>
                <a:gd name="T4" fmla="*/ 2147483647 w 912"/>
                <a:gd name="T5" fmla="*/ 0 h 1056"/>
                <a:gd name="T6" fmla="*/ 2147483647 w 912"/>
                <a:gd name="T7" fmla="*/ 0 h 10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2"/>
                <a:gd name="T13" fmla="*/ 0 h 1056"/>
                <a:gd name="T14" fmla="*/ 912 w 912"/>
                <a:gd name="T15" fmla="*/ 1056 h 10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2" h="1056">
                  <a:moveTo>
                    <a:pt x="0" y="1056"/>
                  </a:moveTo>
                  <a:lnTo>
                    <a:pt x="480" y="1056"/>
                  </a:lnTo>
                  <a:lnTo>
                    <a:pt x="480" y="0"/>
                  </a:lnTo>
                  <a:lnTo>
                    <a:pt x="9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0" name="Straight Arrow Connector 45"/>
            <p:cNvCxnSpPr>
              <a:cxnSpLocks noChangeShapeType="1"/>
              <a:stCxn id="77" idx="2"/>
              <a:endCxn id="78" idx="0"/>
            </p:cNvCxnSpPr>
            <p:nvPr/>
          </p:nvCxnSpPr>
          <p:spPr bwMode="auto">
            <a:xfrm rot="16200000" flipH="1">
              <a:off x="802557" y="3499802"/>
              <a:ext cx="1069975" cy="761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82" name="TextBox 81"/>
            <p:cNvSpPr txBox="1"/>
            <p:nvPr/>
          </p:nvSpPr>
          <p:spPr bwMode="auto">
            <a:xfrm>
              <a:off x="2011363" y="3140075"/>
              <a:ext cx="476250" cy="4603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>
                  <a:latin typeface="+mn-lt"/>
                </a:rPr>
                <a:t>IV</a:t>
              </a:r>
              <a:r>
                <a:rPr lang="en-US" sz="2390" b="1">
                  <a:latin typeface="+mn-lt"/>
                </a:rPr>
                <a:t>′</a:t>
              </a: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740818" y="1662426"/>
            <a:ext cx="6595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unique IV means:    (</a:t>
            </a:r>
            <a:r>
              <a:rPr lang="en-US" sz="1800" dirty="0" err="1">
                <a:latin typeface="+mn-lt"/>
              </a:rPr>
              <a:t>key,IV</a:t>
            </a:r>
            <a:r>
              <a:rPr lang="en-US" sz="1800" dirty="0">
                <a:latin typeface="+mn-lt"/>
              </a:rPr>
              <a:t>)  pair is used for only one message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1295400" y="5882640"/>
            <a:ext cx="4783167" cy="899160"/>
            <a:chOff x="1295400" y="5882640"/>
            <a:chExt cx="4783167" cy="899160"/>
          </a:xfrm>
        </p:grpSpPr>
        <p:sp>
          <p:nvSpPr>
            <p:cNvPr id="85" name="TextBox 84"/>
            <p:cNvSpPr txBox="1"/>
            <p:nvPr/>
          </p:nvSpPr>
          <p:spPr>
            <a:xfrm>
              <a:off x="1676400" y="6381690"/>
              <a:ext cx="440216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/>
                <a:t>included only if unknown to </a:t>
              </a:r>
              <a:r>
                <a:rPr lang="en-US" sz="2000" err="1"/>
                <a:t>decryptor</a:t>
              </a:r>
              <a:endParaRPr lang="en-US" sz="2000"/>
            </a:p>
          </p:txBody>
        </p:sp>
        <p:sp>
          <p:nvSpPr>
            <p:cNvPr id="86" name="Freeform 85"/>
            <p:cNvSpPr/>
            <p:nvPr/>
          </p:nvSpPr>
          <p:spPr bwMode="auto">
            <a:xfrm>
              <a:off x="1295400" y="5882640"/>
              <a:ext cx="396240" cy="716280"/>
            </a:xfrm>
            <a:custGeom>
              <a:avLst/>
              <a:gdLst>
                <a:gd name="connsiteX0" fmla="*/ 396240 w 396240"/>
                <a:gd name="connsiteY0" fmla="*/ 716280 h 716280"/>
                <a:gd name="connsiteX1" fmla="*/ 137160 w 396240"/>
                <a:gd name="connsiteY1" fmla="*/ 563880 h 716280"/>
                <a:gd name="connsiteX2" fmla="*/ 0 w 396240"/>
                <a:gd name="connsiteY2" fmla="*/ 0 h 716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6240" h="716280">
                  <a:moveTo>
                    <a:pt x="396240" y="716280"/>
                  </a:moveTo>
                  <a:cubicBezTo>
                    <a:pt x="299720" y="699770"/>
                    <a:pt x="203200" y="683260"/>
                    <a:pt x="137160" y="563880"/>
                  </a:cubicBezTo>
                  <a:cubicBezTo>
                    <a:pt x="71120" y="444500"/>
                    <a:pt x="35560" y="222250"/>
                    <a:pt x="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CBC technicality:  padding</a:t>
            </a:r>
          </a:p>
        </p:txBody>
      </p:sp>
      <p:sp>
        <p:nvSpPr>
          <p:cNvPr id="4" name="Rectangle 40"/>
          <p:cNvSpPr>
            <a:spLocks noChangeArrowheads="1"/>
          </p:cNvSpPr>
          <p:nvPr/>
        </p:nvSpPr>
        <p:spPr bwMode="auto">
          <a:xfrm>
            <a:off x="304800" y="4327525"/>
            <a:ext cx="8153400" cy="717551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33600" y="30480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E(k,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10000" y="30480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E(k,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010400" y="30480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E(k,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828800" y="1614150"/>
            <a:ext cx="1524000" cy="38100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m[0]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352800" y="1614150"/>
            <a:ext cx="1676400" cy="38100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m[1]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029200" y="1614150"/>
            <a:ext cx="1600200" cy="38100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m[2]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629400" y="1614150"/>
            <a:ext cx="1524000" cy="381000"/>
          </a:xfrm>
          <a:prstGeom prst="rect">
            <a:avLst/>
          </a:prstGeom>
          <a:solidFill>
            <a:srgbClr val="FAC0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m[3]  </a:t>
            </a:r>
            <a:r>
              <a:rPr lang="en-US" sz="1800" err="1">
                <a:latin typeface="Arial" charset="0"/>
              </a:rPr>
              <a:t>ll</a:t>
            </a:r>
            <a:r>
              <a:rPr lang="en-US" sz="1800">
                <a:latin typeface="Arial" charset="0"/>
              </a:rPr>
              <a:t> 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pad</a:t>
            </a:r>
            <a:endParaRPr lang="en-US" sz="18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322514" y="2234624"/>
            <a:ext cx="49985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  <a:sym typeface="Symbol" pitchFamily="18" charset="2"/>
              </a:rPr>
              <a:t>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239000" y="2234624"/>
            <a:ext cx="49985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  <a:sym typeface="Symbol" pitchFamily="18" charset="2"/>
              </a:rPr>
              <a:t>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38600" y="2234624"/>
            <a:ext cx="49985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  <a:sym typeface="Symbol" pitchFamily="18" charset="2"/>
              </a:rPr>
              <a:t>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559050" y="19951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267200" y="202689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7467600" y="19951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42672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74676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2552163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2514600" y="38862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3"/>
          <p:cNvSpPr>
            <a:spLocks/>
          </p:cNvSpPr>
          <p:nvPr/>
        </p:nvSpPr>
        <p:spPr bwMode="auto">
          <a:xfrm>
            <a:off x="2514600" y="2514600"/>
            <a:ext cx="1600200" cy="1676400"/>
          </a:xfrm>
          <a:custGeom>
            <a:avLst/>
            <a:gdLst>
              <a:gd name="T0" fmla="*/ 0 w 1008"/>
              <a:gd name="T1" fmla="*/ 2147483647 h 1056"/>
              <a:gd name="T2" fmla="*/ 2147483647 w 1008"/>
              <a:gd name="T3" fmla="*/ 2147483647 h 1056"/>
              <a:gd name="T4" fmla="*/ 2147483647 w 1008"/>
              <a:gd name="T5" fmla="*/ 0 h 1056"/>
              <a:gd name="T6" fmla="*/ 2147483647 w 100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4267200" y="38862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5486400" y="3048000"/>
            <a:ext cx="914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E(k,</a:t>
            </a:r>
            <a:r>
              <a:rPr lang="en-US">
                <a:latin typeface="Arial" charset="0"/>
                <a:sym typeface="Symbol" pitchFamily="18" charset="2"/>
              </a:rPr>
              <a:t>)</a:t>
            </a:r>
          </a:p>
        </p:txBody>
      </p:sp>
      <p:sp>
        <p:nvSpPr>
          <p:cNvPr id="25" name="Freeform 26"/>
          <p:cNvSpPr>
            <a:spLocks/>
          </p:cNvSpPr>
          <p:nvPr/>
        </p:nvSpPr>
        <p:spPr bwMode="auto">
          <a:xfrm>
            <a:off x="4267200" y="2514600"/>
            <a:ext cx="1600200" cy="1676400"/>
          </a:xfrm>
          <a:custGeom>
            <a:avLst/>
            <a:gdLst>
              <a:gd name="T0" fmla="*/ 0 w 1008"/>
              <a:gd name="T1" fmla="*/ 2147483647 h 1056"/>
              <a:gd name="T2" fmla="*/ 2147483647 w 1008"/>
              <a:gd name="T3" fmla="*/ 2147483647 h 1056"/>
              <a:gd name="T4" fmla="*/ 2147483647 w 1008"/>
              <a:gd name="T5" fmla="*/ 0 h 1056"/>
              <a:gd name="T6" fmla="*/ 2147483647 w 100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7"/>
          <p:cNvSpPr>
            <a:spLocks/>
          </p:cNvSpPr>
          <p:nvPr/>
        </p:nvSpPr>
        <p:spPr bwMode="auto">
          <a:xfrm>
            <a:off x="5943600" y="2514600"/>
            <a:ext cx="1371600" cy="1676400"/>
          </a:xfrm>
          <a:custGeom>
            <a:avLst/>
            <a:gdLst>
              <a:gd name="T0" fmla="*/ 0 w 1008"/>
              <a:gd name="T1" fmla="*/ 2147483647 h 1056"/>
              <a:gd name="T2" fmla="*/ 2147483647 w 1008"/>
              <a:gd name="T3" fmla="*/ 2147483647 h 1056"/>
              <a:gd name="T4" fmla="*/ 2147483647 w 1008"/>
              <a:gd name="T5" fmla="*/ 0 h 1056"/>
              <a:gd name="T6" fmla="*/ 2147483647 w 1008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056">
                <a:moveTo>
                  <a:pt x="0" y="1056"/>
                </a:moveTo>
                <a:lnTo>
                  <a:pt x="576" y="1056"/>
                </a:lnTo>
                <a:lnTo>
                  <a:pt x="576" y="0"/>
                </a:lnTo>
                <a:lnTo>
                  <a:pt x="100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5751514" y="2234624"/>
            <a:ext cx="49985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" charset="0"/>
                <a:sym typeface="Symbol" pitchFamily="18" charset="2"/>
              </a:rPr>
              <a:t></a:t>
            </a: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5980113" y="202689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>
            <a:off x="5980113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5943600" y="38862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7466015" y="3886200"/>
            <a:ext cx="15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33"/>
          <p:cNvSpPr>
            <a:spLocks noChangeArrowheads="1"/>
          </p:cNvSpPr>
          <p:nvPr/>
        </p:nvSpPr>
        <p:spPr bwMode="auto">
          <a:xfrm>
            <a:off x="1828800" y="44958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c[0]</a:t>
            </a:r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3352800" y="44958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c[1]</a:t>
            </a:r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5029200" y="44958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c[2]</a:t>
            </a:r>
          </a:p>
        </p:txBody>
      </p:sp>
      <p:sp>
        <p:nvSpPr>
          <p:cNvPr id="35" name="Rectangle 36"/>
          <p:cNvSpPr>
            <a:spLocks noChangeArrowheads="1"/>
          </p:cNvSpPr>
          <p:nvPr/>
        </p:nvSpPr>
        <p:spPr bwMode="auto">
          <a:xfrm>
            <a:off x="6629400" y="44958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c[3]</a:t>
            </a:r>
          </a:p>
        </p:txBody>
      </p:sp>
      <p:sp>
        <p:nvSpPr>
          <p:cNvPr id="36" name="Rectangle 37"/>
          <p:cNvSpPr>
            <a:spLocks noChangeArrowheads="1"/>
          </p:cNvSpPr>
          <p:nvPr/>
        </p:nvSpPr>
        <p:spPr bwMode="auto">
          <a:xfrm>
            <a:off x="685800" y="44958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IV</a:t>
            </a:r>
          </a:p>
        </p:txBody>
      </p:sp>
      <p:sp>
        <p:nvSpPr>
          <p:cNvPr id="37" name="Rectangle 11"/>
          <p:cNvSpPr>
            <a:spLocks noChangeArrowheads="1"/>
          </p:cNvSpPr>
          <p:nvPr/>
        </p:nvSpPr>
        <p:spPr bwMode="auto">
          <a:xfrm>
            <a:off x="686112" y="1614150"/>
            <a:ext cx="838044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IV</a:t>
            </a:r>
          </a:p>
        </p:txBody>
      </p:sp>
      <p:cxnSp>
        <p:nvCxnSpPr>
          <p:cNvPr id="38" name="Straight Connector 47"/>
          <p:cNvCxnSpPr>
            <a:cxnSpLocks noChangeShapeType="1"/>
          </p:cNvCxnSpPr>
          <p:nvPr/>
        </p:nvCxnSpPr>
        <p:spPr bwMode="auto">
          <a:xfrm rot="5400000">
            <a:off x="913690" y="4037964"/>
            <a:ext cx="309563" cy="285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9" name="Group 38"/>
          <p:cNvGrpSpPr/>
          <p:nvPr/>
        </p:nvGrpSpPr>
        <p:grpSpPr>
          <a:xfrm>
            <a:off x="655638" y="1995150"/>
            <a:ext cx="1706562" cy="2199026"/>
            <a:chOff x="884238" y="2982573"/>
            <a:chExt cx="1706562" cy="2199026"/>
          </a:xfrm>
        </p:grpSpPr>
        <p:sp>
          <p:nvSpPr>
            <p:cNvPr id="40" name="Rectangle 4"/>
            <p:cNvSpPr>
              <a:spLocks noChangeArrowheads="1"/>
            </p:cNvSpPr>
            <p:nvPr/>
          </p:nvSpPr>
          <p:spPr bwMode="auto">
            <a:xfrm>
              <a:off x="884238" y="4038599"/>
              <a:ext cx="91423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E(k</a:t>
              </a:r>
              <a:r>
                <a:rPr lang="en-US" baseline="-25000">
                  <a:latin typeface="Arial" charset="0"/>
                </a:rPr>
                <a:t>1</a:t>
              </a:r>
              <a:r>
                <a:rPr lang="en-US">
                  <a:latin typeface="Arial" charset="0"/>
                </a:rPr>
                <a:t>,</a:t>
              </a:r>
              <a:r>
                <a:rPr lang="en-US">
                  <a:latin typeface="Arial" charset="0"/>
                  <a:sym typeface="Symbol" pitchFamily="18" charset="2"/>
                </a:rPr>
                <a:t>)</a:t>
              </a:r>
            </a:p>
          </p:txBody>
        </p:sp>
        <p:sp>
          <p:nvSpPr>
            <p:cNvPr id="41" name="Freeform 23"/>
            <p:cNvSpPr>
              <a:spLocks/>
            </p:cNvSpPr>
            <p:nvPr/>
          </p:nvSpPr>
          <p:spPr bwMode="auto">
            <a:xfrm>
              <a:off x="1295641" y="3505200"/>
              <a:ext cx="1295159" cy="1676399"/>
            </a:xfrm>
            <a:custGeom>
              <a:avLst/>
              <a:gdLst>
                <a:gd name="T0" fmla="*/ 0 w 912"/>
                <a:gd name="T1" fmla="*/ 2147483647 h 1056"/>
                <a:gd name="T2" fmla="*/ 2147483647 w 912"/>
                <a:gd name="T3" fmla="*/ 2147483647 h 1056"/>
                <a:gd name="T4" fmla="*/ 2147483647 w 912"/>
                <a:gd name="T5" fmla="*/ 0 h 1056"/>
                <a:gd name="T6" fmla="*/ 2147483647 w 912"/>
                <a:gd name="T7" fmla="*/ 0 h 10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2"/>
                <a:gd name="T13" fmla="*/ 0 h 1056"/>
                <a:gd name="T14" fmla="*/ 912 w 912"/>
                <a:gd name="T15" fmla="*/ 1056 h 10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2" h="1056">
                  <a:moveTo>
                    <a:pt x="0" y="1056"/>
                  </a:moveTo>
                  <a:lnTo>
                    <a:pt x="480" y="1056"/>
                  </a:lnTo>
                  <a:lnTo>
                    <a:pt x="480" y="0"/>
                  </a:lnTo>
                  <a:lnTo>
                    <a:pt x="9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2" name="Straight Arrow Connector 45"/>
            <p:cNvCxnSpPr>
              <a:cxnSpLocks noChangeShapeType="1"/>
              <a:stCxn id="37" idx="2"/>
              <a:endCxn id="40" idx="0"/>
            </p:cNvCxnSpPr>
            <p:nvPr/>
          </p:nvCxnSpPr>
          <p:spPr bwMode="auto">
            <a:xfrm>
              <a:off x="1333734" y="2982573"/>
              <a:ext cx="7619" cy="105602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43" name="TextBox 42"/>
            <p:cNvSpPr txBox="1"/>
            <p:nvPr/>
          </p:nvSpPr>
          <p:spPr bwMode="auto">
            <a:xfrm>
              <a:off x="2011363" y="3118097"/>
              <a:ext cx="479618" cy="46012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>
                  <a:latin typeface="+mn-lt"/>
                </a:rPr>
                <a:t>IV</a:t>
              </a:r>
              <a:r>
                <a:rPr lang="en-US" sz="2390" b="1">
                  <a:latin typeface="+mn-lt"/>
                </a:rPr>
                <a:t>′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304800" y="5461001"/>
            <a:ext cx="684995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TLS 1.0:  if need n-byte pad, n&gt;0, use: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                if no pad needed, add a dummy block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5844448" y="5486400"/>
            <a:ext cx="1699352" cy="406400"/>
            <a:chOff x="4267200" y="4286250"/>
            <a:chExt cx="1699352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4267200" y="4286250"/>
              <a:ext cx="480152" cy="30480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n-1 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701448" y="4286250"/>
              <a:ext cx="480152" cy="30480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n-1 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5181600" y="4286250"/>
              <a:ext cx="304800" cy="30480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⋯</a:t>
              </a:r>
              <a:endParaRPr lang="en-US" sz="20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5486400" y="4286250"/>
              <a:ext cx="480152" cy="30480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n-1 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7719152" y="5257800"/>
            <a:ext cx="1249060" cy="1200329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pad is </a:t>
            </a:r>
            <a:br>
              <a:rPr lang="en-US" dirty="0"/>
            </a:br>
            <a:r>
              <a:rPr lang="en-US" dirty="0"/>
              <a:t>removed</a:t>
            </a:r>
          </a:p>
          <a:p>
            <a:r>
              <a:rPr lang="en-US" dirty="0"/>
              <a:t>during</a:t>
            </a:r>
          </a:p>
          <a:p>
            <a:r>
              <a:rPr lang="en-US" dirty="0"/>
              <a:t>decryption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E24C238D-43DF-0249-8B56-EF228D21458A}"/>
              </a:ext>
            </a:extLst>
          </p:cNvPr>
          <p:cNvSpPr/>
          <p:nvPr/>
        </p:nvSpPr>
        <p:spPr bwMode="auto">
          <a:xfrm>
            <a:off x="6505410" y="1393488"/>
            <a:ext cx="1889517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2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11F00-D758-43D4-A57C-AAFCED20DF20}" type="slidenum">
              <a:rPr lang="en-US"/>
              <a:pPr/>
              <a:t>16</a:t>
            </a:fld>
            <a:endParaRPr lang="en-US"/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1952625" y="2547758"/>
            <a:ext cx="4419600" cy="533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685800" y="4147958"/>
            <a:ext cx="5867400" cy="5334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Construction 2:  rand ctr-mode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057400" y="2623958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m[0]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124200" y="2623958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m[1]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114800" y="2623958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057400" y="3385958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F(k,IV)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124200" y="3385958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F(k,IV+1)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4114800" y="3385958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181600" y="2623958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m[L]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105400" y="3385958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F(k,IV+L)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6477000" y="2882721"/>
            <a:ext cx="496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ym typeface="Symbol" pitchFamily="18" charset="2"/>
              </a:rPr>
              <a:t></a:t>
            </a: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81000" y="3995558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057400" y="4224158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c[0]</a:t>
            </a: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3124200" y="4224158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c[1]</a:t>
            </a: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4114800" y="4224158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5181600" y="4224158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c[L]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990600" y="2623958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IV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990600" y="4224158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IV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1447800" y="5352871"/>
            <a:ext cx="59154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IV -  chosen at random for every message</a:t>
            </a:r>
          </a:p>
          <a:p>
            <a:endParaRPr lang="en-US" sz="2400" dirty="0"/>
          </a:p>
          <a:p>
            <a:r>
              <a:rPr lang="en-US" sz="2400" dirty="0"/>
              <a:t>note:  parallelizable (unlike CBC)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3505200" y="22098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msg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575050" y="4681358"/>
            <a:ext cx="1174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ciphertext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77B1BAF-9930-3CAE-0C71-BFCD8B3795C2}"/>
                  </a:ext>
                </a:extLst>
              </p:cNvPr>
              <p:cNvSpPr txBox="1"/>
              <p:nvPr/>
            </p:nvSpPr>
            <p:spPr>
              <a:xfrm>
                <a:off x="381000" y="1174403"/>
                <a:ext cx="861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F: PRF defined over (K,X,Y)  where X =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{0,1,…,2</m:t>
                    </m:r>
                    <m:r>
                      <a:rPr lang="en-US" sz="2400" i="1" baseline="30000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US" sz="2400" i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1} 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and Y =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{0,1}</m:t>
                    </m:r>
                    <m:r>
                      <a:rPr lang="en-US" sz="2400" i="1" baseline="30000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endParaRPr lang="en-US" sz="2400" baseline="30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77B1BAF-9930-3CAE-0C71-BFCD8B379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174403"/>
                <a:ext cx="8610600" cy="461665"/>
              </a:xfrm>
              <a:prstGeom prst="rect">
                <a:avLst/>
              </a:prstGeom>
              <a:blipFill>
                <a:blip r:embed="rId2"/>
                <a:stretch>
                  <a:fillRect l="-1180" t="-8108" b="-29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AC7B29-398F-CB59-09D8-4CD1B3118590}"/>
                  </a:ext>
                </a:extLst>
              </p:cNvPr>
              <p:cNvSpPr txBox="1"/>
              <p:nvPr/>
            </p:nvSpPr>
            <p:spPr>
              <a:xfrm>
                <a:off x="6781800" y="3434496"/>
                <a:ext cx="24063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(counter counts mod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600" dirty="0"/>
                  <a:t>)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AC7B29-398F-CB59-09D8-4CD1B31185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434496"/>
                <a:ext cx="2406300" cy="338554"/>
              </a:xfrm>
              <a:prstGeom prst="rect">
                <a:avLst/>
              </a:prstGeom>
              <a:blipFill>
                <a:blip r:embed="rId3"/>
                <a:stretch>
                  <a:fillRect l="-1579" t="-3571" r="-526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01032AA-3F29-8BFE-5C00-444C1C555483}"/>
              </a:ext>
            </a:extLst>
          </p:cNvPr>
          <p:cNvSpPr txBox="1"/>
          <p:nvPr/>
        </p:nvSpPr>
        <p:spPr>
          <a:xfrm>
            <a:off x="7315200" y="1804427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(e.g.,  n=128)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09B2-8F5D-A086-BAD2-2B1B6DAF3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CPA secure?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0FA56-6B8E-5DB7-43EB-99DFE596A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105400"/>
            <a:ext cx="83820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CPA security holds as long as intervals do not intersect</a:t>
            </a:r>
          </a:p>
          <a:p>
            <a:pPr>
              <a:spcBef>
                <a:spcPts val="1776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msgs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L blocks each    ⇒  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 intersection ] ≤  2 q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 / |X|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51FE2-AE89-305E-F7D2-B634354E19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13C84-D9B1-4E2F-9CCD-B9EE8F4BDFE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62D0702-8407-FE24-44E4-6474AF890B9D}"/>
              </a:ext>
            </a:extLst>
          </p:cNvPr>
          <p:cNvSpPr/>
          <p:nvPr/>
        </p:nvSpPr>
        <p:spPr bwMode="auto">
          <a:xfrm>
            <a:off x="457200" y="1600200"/>
            <a:ext cx="8001000" cy="2971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C1D05-0DD0-EBE9-455E-DD7FC1711958}"/>
              </a:ext>
            </a:extLst>
          </p:cNvPr>
          <p:cNvSpPr txBox="1"/>
          <p:nvPr/>
        </p:nvSpPr>
        <p:spPr>
          <a:xfrm>
            <a:off x="3124200" y="1173718"/>
            <a:ext cx="3116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set X:  domain of PRF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35B444B-A5D0-83B8-CD1C-FD5200A3CCB7}"/>
              </a:ext>
            </a:extLst>
          </p:cNvPr>
          <p:cNvGrpSpPr/>
          <p:nvPr/>
        </p:nvGrpSpPr>
        <p:grpSpPr>
          <a:xfrm>
            <a:off x="1219792" y="2463373"/>
            <a:ext cx="2997194" cy="691634"/>
            <a:chOff x="1306975" y="2209800"/>
            <a:chExt cx="2997194" cy="69163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60B7E3F-4CEA-1A54-2A0D-296A2EE09B33}"/>
                </a:ext>
              </a:extLst>
            </p:cNvPr>
            <p:cNvSpPr txBox="1"/>
            <p:nvPr/>
          </p:nvSpPr>
          <p:spPr>
            <a:xfrm>
              <a:off x="2178238" y="2532102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msg1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9EF4721-4DF7-B385-56C2-436F566B009A}"/>
                </a:ext>
              </a:extLst>
            </p:cNvPr>
            <p:cNvSpPr/>
            <p:nvPr/>
          </p:nvSpPr>
          <p:spPr bwMode="auto">
            <a:xfrm>
              <a:off x="1306975" y="2209905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IV</a:t>
              </a:r>
              <a:r>
                <a:rPr kumimoji="0" lang="en-US" sz="18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131AB52-DC26-4A8B-11E0-520BE6EF97EE}"/>
                </a:ext>
              </a:extLst>
            </p:cNvPr>
            <p:cNvSpPr/>
            <p:nvPr/>
          </p:nvSpPr>
          <p:spPr bwMode="auto">
            <a:xfrm>
              <a:off x="2057400" y="2209800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IV</a:t>
              </a:r>
              <a:r>
                <a:rPr kumimoji="0" lang="en-US" sz="18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+1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2229D27-DDAF-6132-6010-BA9274C7014C}"/>
                </a:ext>
              </a:extLst>
            </p:cNvPr>
            <p:cNvSpPr/>
            <p:nvPr/>
          </p:nvSpPr>
          <p:spPr bwMode="auto">
            <a:xfrm>
              <a:off x="2806323" y="2209800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⋯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967705B-C5C2-9DA1-D24C-87A80D0344A9}"/>
                </a:ext>
              </a:extLst>
            </p:cNvPr>
            <p:cNvSpPr/>
            <p:nvPr/>
          </p:nvSpPr>
          <p:spPr bwMode="auto">
            <a:xfrm>
              <a:off x="3555246" y="2209800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IV</a:t>
              </a:r>
              <a:r>
                <a:rPr lang="en-US" baseline="-25000" dirty="0"/>
                <a:t>1</a:t>
              </a:r>
              <a:r>
                <a:rPr lang="en-US" dirty="0"/>
                <a:t>+L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2183E3C-E4CC-AB86-3282-06A56433CC22}"/>
              </a:ext>
            </a:extLst>
          </p:cNvPr>
          <p:cNvGrpSpPr/>
          <p:nvPr/>
        </p:nvGrpSpPr>
        <p:grpSpPr>
          <a:xfrm>
            <a:off x="4216986" y="3657600"/>
            <a:ext cx="2997194" cy="691634"/>
            <a:chOff x="1306975" y="2209800"/>
            <a:chExt cx="2997194" cy="69163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A358D08-96FD-74ED-7DD2-BD887479CA0F}"/>
                </a:ext>
              </a:extLst>
            </p:cNvPr>
            <p:cNvSpPr txBox="1"/>
            <p:nvPr/>
          </p:nvSpPr>
          <p:spPr>
            <a:xfrm>
              <a:off x="2178238" y="2532102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msg2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EDEA573-BEEA-40FA-8CD1-62FA88FE0D0A}"/>
                </a:ext>
              </a:extLst>
            </p:cNvPr>
            <p:cNvSpPr/>
            <p:nvPr/>
          </p:nvSpPr>
          <p:spPr bwMode="auto">
            <a:xfrm>
              <a:off x="1306975" y="2209905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IV</a:t>
              </a:r>
              <a:r>
                <a:rPr kumimoji="0" lang="en-US" sz="18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0400A77-1EE1-6875-0ED6-F8857C744407}"/>
                </a:ext>
              </a:extLst>
            </p:cNvPr>
            <p:cNvSpPr/>
            <p:nvPr/>
          </p:nvSpPr>
          <p:spPr bwMode="auto">
            <a:xfrm>
              <a:off x="2057400" y="2209800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IV</a:t>
              </a:r>
              <a:r>
                <a:rPr kumimoji="0" lang="en-US" sz="18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+1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D5A7117-6EB9-AEE2-3E7E-97CAB4D842DB}"/>
                </a:ext>
              </a:extLst>
            </p:cNvPr>
            <p:cNvSpPr/>
            <p:nvPr/>
          </p:nvSpPr>
          <p:spPr bwMode="auto">
            <a:xfrm>
              <a:off x="2806323" y="2209800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⋯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ABFA74B-57A5-F726-BDDB-9C4ABF9D1711}"/>
                </a:ext>
              </a:extLst>
            </p:cNvPr>
            <p:cNvSpPr/>
            <p:nvPr/>
          </p:nvSpPr>
          <p:spPr bwMode="auto">
            <a:xfrm>
              <a:off x="3555246" y="2209800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IV</a:t>
              </a:r>
              <a:r>
                <a:rPr lang="en-US" baseline="-25000" dirty="0"/>
                <a:t>2</a:t>
              </a:r>
              <a:r>
                <a:rPr lang="en-US" dirty="0"/>
                <a:t>+L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56C8691-A4D1-9497-A1B2-24228FAD03D6}"/>
              </a:ext>
            </a:extLst>
          </p:cNvPr>
          <p:cNvGrpSpPr/>
          <p:nvPr/>
        </p:nvGrpSpPr>
        <p:grpSpPr>
          <a:xfrm>
            <a:off x="5125386" y="1905000"/>
            <a:ext cx="2997194" cy="691634"/>
            <a:chOff x="1306975" y="2209800"/>
            <a:chExt cx="2997194" cy="69163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FF89052-679D-051F-F50E-1DE752140F41}"/>
                </a:ext>
              </a:extLst>
            </p:cNvPr>
            <p:cNvSpPr txBox="1"/>
            <p:nvPr/>
          </p:nvSpPr>
          <p:spPr>
            <a:xfrm>
              <a:off x="2178238" y="2532102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msg3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492AFD1-7596-E1D0-2BE9-BF3ED097AFAA}"/>
                </a:ext>
              </a:extLst>
            </p:cNvPr>
            <p:cNvSpPr/>
            <p:nvPr/>
          </p:nvSpPr>
          <p:spPr bwMode="auto">
            <a:xfrm>
              <a:off x="1306975" y="2209905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IV</a:t>
              </a:r>
              <a:r>
                <a:rPr lang="en-US" baseline="-25000" dirty="0"/>
                <a:t>3</a:t>
              </a:r>
              <a:endPara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3E60A60-4CDF-D33D-5C0E-CEC11E2AA644}"/>
                </a:ext>
              </a:extLst>
            </p:cNvPr>
            <p:cNvSpPr/>
            <p:nvPr/>
          </p:nvSpPr>
          <p:spPr bwMode="auto">
            <a:xfrm>
              <a:off x="2057400" y="2209800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IV</a:t>
              </a:r>
              <a:r>
                <a:rPr kumimoji="0" lang="en-US" sz="18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3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+1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6F466DA-61CA-C1CB-2135-2BBB899D2093}"/>
                </a:ext>
              </a:extLst>
            </p:cNvPr>
            <p:cNvSpPr/>
            <p:nvPr/>
          </p:nvSpPr>
          <p:spPr bwMode="auto">
            <a:xfrm>
              <a:off x="2806323" y="2209800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⋯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C966ED6-F678-8488-8B1B-A251BF756959}"/>
                </a:ext>
              </a:extLst>
            </p:cNvPr>
            <p:cNvSpPr/>
            <p:nvPr/>
          </p:nvSpPr>
          <p:spPr bwMode="auto">
            <a:xfrm>
              <a:off x="3555246" y="2209800"/>
              <a:ext cx="748923" cy="3048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IV</a:t>
              </a:r>
              <a:r>
                <a:rPr lang="en-US" baseline="-25000" dirty="0"/>
                <a:t>3</a:t>
              </a:r>
              <a:r>
                <a:rPr lang="en-US" dirty="0"/>
                <a:t>+L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898B5EFA-2708-0119-AF98-45500691E81D}"/>
              </a:ext>
            </a:extLst>
          </p:cNvPr>
          <p:cNvSpPr/>
          <p:nvPr/>
        </p:nvSpPr>
        <p:spPr bwMode="auto">
          <a:xfrm>
            <a:off x="762000" y="3701374"/>
            <a:ext cx="2362200" cy="35456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msg4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B6F524-7DB0-D70F-A8CA-96A1DC0A8F5D}"/>
              </a:ext>
            </a:extLst>
          </p:cNvPr>
          <p:cNvSpPr/>
          <p:nvPr/>
        </p:nvSpPr>
        <p:spPr bwMode="auto">
          <a:xfrm>
            <a:off x="5871845" y="2895600"/>
            <a:ext cx="2362200" cy="35456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msg5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8522FD-A92A-9806-776A-66230969E482}"/>
              </a:ext>
            </a:extLst>
          </p:cNvPr>
          <p:cNvGrpSpPr/>
          <p:nvPr/>
        </p:nvGrpSpPr>
        <p:grpSpPr>
          <a:xfrm>
            <a:off x="6212713" y="6134100"/>
            <a:ext cx="2245487" cy="600075"/>
            <a:chOff x="6212713" y="6134100"/>
            <a:chExt cx="2245487" cy="600075"/>
          </a:xfrm>
        </p:grpSpPr>
        <p:sp>
          <p:nvSpPr>
            <p:cNvPr id="28" name="Left Brace 27">
              <a:extLst>
                <a:ext uri="{FF2B5EF4-FFF2-40B4-BE49-F238E27FC236}">
                  <a16:creationId xmlns:a16="http://schemas.microsoft.com/office/drawing/2014/main" id="{696375F0-6FB9-5112-D3B8-F4AC5F0C86B7}"/>
                </a:ext>
              </a:extLst>
            </p:cNvPr>
            <p:cNvSpPr/>
            <p:nvPr/>
          </p:nvSpPr>
          <p:spPr bwMode="auto">
            <a:xfrm rot="16200000">
              <a:off x="7300726" y="5578946"/>
              <a:ext cx="266700" cy="1377008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FA6C6E1-5488-B968-AF7A-51097F1D76F5}"/>
                </a:ext>
              </a:extLst>
            </p:cNvPr>
            <p:cNvSpPr txBox="1"/>
            <p:nvPr/>
          </p:nvSpPr>
          <p:spPr>
            <a:xfrm>
              <a:off x="6212713" y="6364843"/>
              <a:ext cx="22454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needs to be negligible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448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54A6B-AD1A-47E6-A18B-C7FD02DE1635}" type="slidenum">
              <a:rPr lang="en-US"/>
              <a:pPr/>
              <a:t>18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838200" y="4648200"/>
            <a:ext cx="8077200" cy="762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/>
              <a:t>rand ctr-mode:   CPA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12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1066800"/>
                <a:ext cx="8763000" cy="5715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Randomized counter mode:   random IV.</a:t>
                </a:r>
              </a:p>
              <a:p>
                <a:pPr marL="0" indent="0">
                  <a:lnSpc>
                    <a:spcPct val="130000"/>
                  </a:lnSpc>
                  <a:spcBef>
                    <a:spcPct val="100000"/>
                  </a:spcBef>
                  <a:buNone/>
                </a:pPr>
                <a:r>
                  <a:rPr lang="en-US" u="sng" dirty="0"/>
                  <a:t>Counter-mode Theorem</a:t>
                </a:r>
                <a:r>
                  <a:rPr lang="en-US" dirty="0"/>
                  <a:t>:     For any L&gt;0,</a:t>
                </a:r>
                <a:br>
                  <a:rPr lang="en-US" dirty="0"/>
                </a:br>
                <a:r>
                  <a:rPr lang="en-US" dirty="0"/>
                  <a:t>	If F is a secure PRF over (K,X,X) then </a:t>
                </a:r>
                <a:br>
                  <a:rPr lang="en-US" dirty="0"/>
                </a:br>
                <a:r>
                  <a:rPr lang="en-US" dirty="0"/>
                  <a:t>	E</a:t>
                </a:r>
                <a:r>
                  <a:rPr lang="en-US" baseline="-25000" dirty="0"/>
                  <a:t>CTR</a:t>
                </a:r>
                <a:r>
                  <a:rPr lang="en-US" dirty="0"/>
                  <a:t> is a sem. sec. under CPA over (K,X</a:t>
                </a:r>
                <a:r>
                  <a:rPr lang="en-US" baseline="30000" dirty="0"/>
                  <a:t>L</a:t>
                </a:r>
                <a:r>
                  <a:rPr lang="en-US" dirty="0"/>
                  <a:t>,X</a:t>
                </a:r>
                <a:r>
                  <a:rPr lang="en-US" baseline="30000" dirty="0"/>
                  <a:t>L+1</a:t>
                </a:r>
                <a:r>
                  <a:rPr lang="en-US" dirty="0"/>
                  <a:t>).</a:t>
                </a:r>
              </a:p>
              <a:p>
                <a:pPr>
                  <a:lnSpc>
                    <a:spcPct val="130000"/>
                  </a:lnSpc>
                  <a:spcBef>
                    <a:spcPct val="100000"/>
                  </a:spcBef>
                  <a:buFontTx/>
                  <a:buNone/>
                </a:pPr>
                <a:r>
                  <a:rPr lang="en-US" dirty="0"/>
                  <a:t>		In particular,  for a q-query adversary A attacking E</a:t>
                </a:r>
                <a:r>
                  <a:rPr lang="en-US" baseline="-25000" dirty="0"/>
                  <a:t>CTR</a:t>
                </a:r>
                <a:br>
                  <a:rPr lang="en-US" baseline="-25000" dirty="0"/>
                </a:br>
                <a:r>
                  <a:rPr lang="en-US" baseline="-25000" dirty="0"/>
                  <a:t>	</a:t>
                </a:r>
                <a:r>
                  <a:rPr lang="en-US" dirty="0"/>
                  <a:t>there exists a PRF adversary B  </a:t>
                </a:r>
                <a:r>
                  <a:rPr lang="en-US" dirty="0" err="1"/>
                  <a:t>s.t.</a:t>
                </a:r>
                <a:r>
                  <a:rPr lang="en-US" dirty="0"/>
                  <a:t>:</a:t>
                </a:r>
              </a:p>
              <a:p>
                <a:pPr>
                  <a:lnSpc>
                    <a:spcPct val="150000"/>
                  </a:lnSpc>
                  <a:buFontTx/>
                  <a:buNone/>
                </a:pPr>
                <a:r>
                  <a:rPr lang="en-US" dirty="0"/>
                  <a:t>		   </a:t>
                </a:r>
                <a:r>
                  <a:rPr lang="en-US" dirty="0" err="1"/>
                  <a:t>Adv</a:t>
                </a:r>
                <a:r>
                  <a:rPr lang="en-US" baseline="-25000" dirty="0" err="1"/>
                  <a:t>CPA</a:t>
                </a:r>
                <a:r>
                  <a:rPr lang="en-US" dirty="0"/>
                  <a:t>[A, E</a:t>
                </a:r>
                <a:r>
                  <a:rPr lang="en-US" baseline="-25000" dirty="0"/>
                  <a:t>CTR</a:t>
                </a:r>
                <a:r>
                  <a:rPr lang="en-US" dirty="0"/>
                  <a:t>] </a:t>
                </a:r>
                <a:r>
                  <a:rPr lang="en-US" dirty="0">
                    <a:sym typeface="Symbol" pitchFamily="18" charset="2"/>
                  </a:rPr>
                  <a:t></a:t>
                </a:r>
                <a:r>
                  <a:rPr lang="en-US" dirty="0"/>
                  <a:t>  2</a:t>
                </a:r>
                <a:r>
                  <a:rPr lang="en-US" dirty="0">
                    <a:sym typeface="Symbol" pitchFamily="18" charset="2"/>
                  </a:rPr>
                  <a:t></a:t>
                </a:r>
                <a:r>
                  <a:rPr lang="en-US" dirty="0"/>
                  <a:t>Adv</a:t>
                </a:r>
                <a:r>
                  <a:rPr lang="en-US" baseline="-25000" dirty="0"/>
                  <a:t>PRF</a:t>
                </a:r>
                <a:r>
                  <a:rPr lang="en-US" dirty="0"/>
                  <a:t>[B, F]  +  2 q</a:t>
                </a:r>
                <a:r>
                  <a:rPr lang="en-US" baseline="30000" dirty="0"/>
                  <a:t>2</a:t>
                </a:r>
                <a:r>
                  <a:rPr lang="en-US" dirty="0"/>
                  <a:t> L / |X|</a:t>
                </a:r>
              </a:p>
              <a:p>
                <a:pPr marL="0" indent="0">
                  <a:spcBef>
                    <a:spcPct val="100000"/>
                  </a:spcBef>
                  <a:buNone/>
                </a:pPr>
                <a:r>
                  <a:rPr lang="en-US" u="sng" dirty="0"/>
                  <a:t>Note</a:t>
                </a:r>
                <a:r>
                  <a:rPr lang="en-US" dirty="0"/>
                  <a:t>:    ctr-mode only secure as long as   q</a:t>
                </a:r>
                <a:r>
                  <a:rPr lang="en-US" baseline="30000" dirty="0"/>
                  <a:t>2</a:t>
                </a:r>
                <a:r>
                  <a:rPr lang="en-US" dirty="0"/>
                  <a:t>⋅L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</m:oMath>
                </a14:m>
                <a:r>
                  <a:rPr lang="en-US" dirty="0"/>
                  <a:t>  |X|</a:t>
                </a:r>
              </a:p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dirty="0"/>
                  <a:t>				Better then CBC !    </a:t>
                </a:r>
              </a:p>
            </p:txBody>
          </p:sp>
        </mc:Choice>
        <mc:Fallback xmlns="">
          <p:sp>
            <p:nvSpPr>
              <p:cNvPr id="17412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1066800"/>
                <a:ext cx="8763000" cy="5715000"/>
              </a:xfrm>
              <a:blipFill>
                <a:blip r:embed="rId2"/>
                <a:stretch>
                  <a:fillRect l="-1159" t="-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8392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q = # messages encrypted with k  ,    L = length of max </a:t>
            </a:r>
            <a:r>
              <a:rPr lang="en-US" err="1"/>
              <a:t>msg</a:t>
            </a:r>
            <a:endParaRPr lang="en-US"/>
          </a:p>
          <a:p>
            <a:pPr marL="0" indent="0">
              <a:spcBef>
                <a:spcPts val="4176"/>
              </a:spcBef>
              <a:buNone/>
            </a:pPr>
            <a:r>
              <a:rPr lang="en-US"/>
              <a:t>Suppose we want    </a:t>
            </a:r>
            <a:r>
              <a:rPr lang="en-US" b="1" err="1"/>
              <a:t>Adv</a:t>
            </a:r>
            <a:r>
              <a:rPr lang="en-US" b="1" baseline="-25000" err="1"/>
              <a:t>CPA</a:t>
            </a:r>
            <a:r>
              <a:rPr lang="en-US"/>
              <a:t>[A, E</a:t>
            </a:r>
            <a:r>
              <a:rPr lang="en-US" baseline="-25000"/>
              <a:t>CTR</a:t>
            </a:r>
            <a:r>
              <a:rPr lang="en-US"/>
              <a:t>]   ≤   </a:t>
            </a:r>
            <a:r>
              <a:rPr lang="en-US" b="1"/>
              <a:t>1/ 2</a:t>
            </a:r>
            <a:r>
              <a:rPr lang="en-US" b="1" baseline="30000"/>
              <a:t>31</a:t>
            </a:r>
            <a:r>
              <a:rPr lang="en-US" b="1"/>
              <a:t> </a:t>
            </a:r>
            <a:endParaRPr lang="en-US" b="1" baseline="30000"/>
          </a:p>
          <a:p>
            <a:pPr>
              <a:spcBef>
                <a:spcPts val="3576"/>
              </a:spcBef>
            </a:pPr>
            <a:r>
              <a:rPr lang="en-US"/>
              <a:t>Then need:   </a:t>
            </a:r>
            <a:r>
              <a:rPr lang="en-US" b="1">
                <a:solidFill>
                  <a:srgbClr val="FF0000"/>
                </a:solidFill>
              </a:rPr>
              <a:t>q</a:t>
            </a:r>
            <a:r>
              <a:rPr lang="en-US" b="1" baseline="30000">
                <a:solidFill>
                  <a:srgbClr val="FF0000"/>
                </a:solidFill>
              </a:rPr>
              <a:t>2</a:t>
            </a:r>
            <a:r>
              <a:rPr lang="en-US" b="1">
                <a:solidFill>
                  <a:srgbClr val="FF0000"/>
                </a:solidFill>
              </a:rPr>
              <a:t> L / |X|  </a:t>
            </a:r>
            <a:r>
              <a:rPr lang="en-US"/>
              <a:t>≤  </a:t>
            </a:r>
            <a:r>
              <a:rPr lang="en-US" b="1"/>
              <a:t>1/ 2</a:t>
            </a:r>
            <a:r>
              <a:rPr lang="en-US" b="1" baseline="30000"/>
              <a:t>32</a:t>
            </a:r>
            <a:r>
              <a:rPr lang="en-US" b="1">
                <a:solidFill>
                  <a:srgbClr val="FF0000"/>
                </a:solidFill>
              </a:rPr>
              <a:t> </a:t>
            </a:r>
            <a:endParaRPr lang="en-US"/>
          </a:p>
          <a:p>
            <a:pPr>
              <a:spcBef>
                <a:spcPts val="3576"/>
              </a:spcBef>
            </a:pPr>
            <a:r>
              <a:rPr lang="en-US"/>
              <a:t>AES:     |X| = 2</a:t>
            </a:r>
            <a:r>
              <a:rPr lang="en-US" baseline="30000"/>
              <a:t>128</a:t>
            </a:r>
            <a:r>
              <a:rPr lang="en-US"/>
              <a:t>    ⇒   </a:t>
            </a:r>
            <a:r>
              <a:rPr lang="en-US" b="1">
                <a:solidFill>
                  <a:srgbClr val="00B050"/>
                </a:solidFill>
              </a:rPr>
              <a:t>q</a:t>
            </a:r>
            <a:r>
              <a:rPr lang="en-US"/>
              <a:t> </a:t>
            </a:r>
            <a:r>
              <a:rPr lang="en-US" b="1">
                <a:solidFill>
                  <a:srgbClr val="C00000"/>
                </a:solidFill>
              </a:rPr>
              <a:t>L</a:t>
            </a:r>
            <a:r>
              <a:rPr lang="en-US" baseline="30000"/>
              <a:t>1/2</a:t>
            </a:r>
            <a:r>
              <a:rPr lang="en-US"/>
              <a:t> &lt; 2</a:t>
            </a:r>
            <a:r>
              <a:rPr lang="en-US" baseline="30000"/>
              <a:t>48</a:t>
            </a:r>
          </a:p>
          <a:p>
            <a:pPr marL="0" indent="0">
              <a:spcBef>
                <a:spcPts val="3576"/>
              </a:spcBef>
              <a:buNone/>
            </a:pPr>
            <a:r>
              <a:rPr lang="en-US" baseline="30000"/>
              <a:t>	</a:t>
            </a:r>
            <a:r>
              <a:rPr lang="en-US"/>
              <a:t>So, after  </a:t>
            </a:r>
            <a:r>
              <a:rPr lang="en-US" b="1">
                <a:solidFill>
                  <a:srgbClr val="00B050"/>
                </a:solidFill>
              </a:rPr>
              <a:t>2</a:t>
            </a:r>
            <a:r>
              <a:rPr lang="en-US" b="1" baseline="30000">
                <a:solidFill>
                  <a:srgbClr val="00B050"/>
                </a:solidFill>
              </a:rPr>
              <a:t>32</a:t>
            </a:r>
            <a:r>
              <a:rPr lang="en-US" b="1">
                <a:solidFill>
                  <a:srgbClr val="00B050"/>
                </a:solidFill>
              </a:rPr>
              <a:t>  CTs </a:t>
            </a:r>
            <a:r>
              <a:rPr lang="en-US"/>
              <a:t>each of  </a:t>
            </a:r>
            <a:r>
              <a:rPr lang="en-US" b="1" err="1">
                <a:solidFill>
                  <a:srgbClr val="C00000"/>
                </a:solidFill>
              </a:rPr>
              <a:t>len</a:t>
            </a:r>
            <a:r>
              <a:rPr lang="en-US" b="1">
                <a:solidFill>
                  <a:srgbClr val="C00000"/>
                </a:solidFill>
              </a:rPr>
              <a:t>  2</a:t>
            </a:r>
            <a:r>
              <a:rPr lang="en-US" b="1" baseline="30000">
                <a:solidFill>
                  <a:srgbClr val="C00000"/>
                </a:solidFill>
              </a:rPr>
              <a:t>32 </a:t>
            </a:r>
            <a:r>
              <a:rPr lang="en-US"/>
              <a:t>, must change key</a:t>
            </a:r>
          </a:p>
          <a:p>
            <a:pPr marL="0" indent="0">
              <a:spcBef>
                <a:spcPts val="1776"/>
              </a:spcBef>
              <a:buNone/>
            </a:pPr>
            <a:r>
              <a:rPr lang="en-US"/>
              <a:t>			(total of 2</a:t>
            </a:r>
            <a:r>
              <a:rPr lang="en-US" baseline="30000"/>
              <a:t>64</a:t>
            </a:r>
            <a:r>
              <a:rPr lang="en-US"/>
              <a:t> AES blocks)</a:t>
            </a:r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00200" y="1367135"/>
            <a:ext cx="6743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err="1"/>
              <a:t>Adv</a:t>
            </a:r>
            <a:r>
              <a:rPr lang="en-US" sz="2400" baseline="-25000" err="1"/>
              <a:t>CPA</a:t>
            </a:r>
            <a:r>
              <a:rPr lang="en-US" sz="2400"/>
              <a:t> [A, E</a:t>
            </a:r>
            <a:r>
              <a:rPr lang="en-US" sz="2400" baseline="-25000"/>
              <a:t>CTR</a:t>
            </a:r>
            <a:r>
              <a:rPr lang="en-US" sz="2400"/>
              <a:t>] </a:t>
            </a:r>
            <a:r>
              <a:rPr lang="en-US" sz="2400">
                <a:sym typeface="Symbol" pitchFamily="18" charset="2"/>
              </a:rPr>
              <a:t></a:t>
            </a:r>
            <a:r>
              <a:rPr lang="en-US" sz="2400"/>
              <a:t>  2</a:t>
            </a:r>
            <a:r>
              <a:rPr lang="en-US" sz="2400">
                <a:sym typeface="Symbol" pitchFamily="18" charset="2"/>
              </a:rPr>
              <a:t></a:t>
            </a:r>
            <a:r>
              <a:rPr lang="en-US" sz="2400"/>
              <a:t>Adv</a:t>
            </a:r>
            <a:r>
              <a:rPr lang="en-US" sz="2400" baseline="-25000"/>
              <a:t>PRF</a:t>
            </a:r>
            <a:r>
              <a:rPr lang="en-US" sz="2400"/>
              <a:t>[B, E]  +  </a:t>
            </a:r>
            <a:r>
              <a:rPr lang="en-US" sz="2400" b="1">
                <a:solidFill>
                  <a:srgbClr val="FF0000"/>
                </a:solidFill>
              </a:rPr>
              <a:t>2 q</a:t>
            </a:r>
            <a:r>
              <a:rPr lang="en-US" sz="2400" b="1" baseline="30000">
                <a:solidFill>
                  <a:srgbClr val="FF0000"/>
                </a:solidFill>
              </a:rPr>
              <a:t>2</a:t>
            </a:r>
            <a:r>
              <a:rPr lang="en-US" sz="2400" b="1">
                <a:solidFill>
                  <a:srgbClr val="FF0000"/>
                </a:solidFill>
              </a:rPr>
              <a:t> L / |X|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47800" y="1193800"/>
            <a:ext cx="7086600" cy="7874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473A244-B6A9-B842-B8B8-49DD0731BF87}"/>
              </a:ext>
            </a:extLst>
          </p:cNvPr>
          <p:cNvGrpSpPr/>
          <p:nvPr/>
        </p:nvGrpSpPr>
        <p:grpSpPr>
          <a:xfrm>
            <a:off x="2636102" y="5051287"/>
            <a:ext cx="1326298" cy="533400"/>
            <a:chOff x="2590800" y="4191000"/>
            <a:chExt cx="1326298" cy="533400"/>
          </a:xfrm>
        </p:grpSpPr>
        <p:sp>
          <p:nvSpPr>
            <p:cNvPr id="6" name="Left Brace 5">
              <a:extLst>
                <a:ext uri="{FF2B5EF4-FFF2-40B4-BE49-F238E27FC236}">
                  <a16:creationId xmlns:a16="http://schemas.microsoft.com/office/drawing/2014/main" id="{152C4A76-73DC-0947-AE05-6EC5D9FB329B}"/>
                </a:ext>
              </a:extLst>
            </p:cNvPr>
            <p:cNvSpPr/>
            <p:nvPr/>
          </p:nvSpPr>
          <p:spPr bwMode="auto">
            <a:xfrm rot="5400000" flipV="1">
              <a:off x="3046476" y="4113276"/>
              <a:ext cx="155448" cy="1066800"/>
            </a:xfrm>
            <a:prstGeom prst="leftBrac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387DBE3-6F6A-6845-8EB7-F1580C43CF9E}"/>
                </a:ext>
              </a:extLst>
            </p:cNvPr>
            <p:cNvSpPr/>
            <p:nvPr/>
          </p:nvSpPr>
          <p:spPr bwMode="auto">
            <a:xfrm>
              <a:off x="3135357" y="4191000"/>
              <a:ext cx="781741" cy="389787"/>
            </a:xfrm>
            <a:custGeom>
              <a:avLst/>
              <a:gdLst>
                <a:gd name="connsiteX0" fmla="*/ 0 w 721217"/>
                <a:gd name="connsiteY0" fmla="*/ 321972 h 321972"/>
                <a:gd name="connsiteX1" fmla="*/ 412124 w 721217"/>
                <a:gd name="connsiteY1" fmla="*/ 115910 h 321972"/>
                <a:gd name="connsiteX2" fmla="*/ 721217 w 721217"/>
                <a:gd name="connsiteY2" fmla="*/ 0 h 321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1217" h="321972">
                  <a:moveTo>
                    <a:pt x="0" y="321972"/>
                  </a:moveTo>
                  <a:cubicBezTo>
                    <a:pt x="145960" y="245772"/>
                    <a:pt x="291921" y="169572"/>
                    <a:pt x="412124" y="115910"/>
                  </a:cubicBezTo>
                  <a:cubicBezTo>
                    <a:pt x="532327" y="62248"/>
                    <a:pt x="626772" y="31124"/>
                    <a:pt x="721217" y="0"/>
                  </a:cubicBezTo>
                </a:path>
              </a:pathLst>
            </a:cu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AE6F33B-01B9-464C-A960-02ACA89AB43A}"/>
              </a:ext>
            </a:extLst>
          </p:cNvPr>
          <p:cNvGrpSpPr/>
          <p:nvPr/>
        </p:nvGrpSpPr>
        <p:grpSpPr>
          <a:xfrm>
            <a:off x="4460807" y="5051287"/>
            <a:ext cx="1584751" cy="561755"/>
            <a:chOff x="4435049" y="4191000"/>
            <a:chExt cx="1584751" cy="561755"/>
          </a:xfrm>
        </p:grpSpPr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D12314C6-3E8E-964A-8E07-7C84EE3D17D9}"/>
                </a:ext>
              </a:extLst>
            </p:cNvPr>
            <p:cNvSpPr/>
            <p:nvPr/>
          </p:nvSpPr>
          <p:spPr bwMode="auto">
            <a:xfrm rot="5400000" flipV="1">
              <a:off x="5408676" y="4141631"/>
              <a:ext cx="155448" cy="1066800"/>
            </a:xfrm>
            <a:prstGeom prst="leftBrac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D0FB8CB-2BC4-5B4A-862B-A8FE06D4D58F}"/>
                </a:ext>
              </a:extLst>
            </p:cNvPr>
            <p:cNvSpPr/>
            <p:nvPr/>
          </p:nvSpPr>
          <p:spPr bwMode="auto">
            <a:xfrm flipH="1">
              <a:off x="4435049" y="4191000"/>
              <a:ext cx="1066800" cy="423930"/>
            </a:xfrm>
            <a:custGeom>
              <a:avLst/>
              <a:gdLst>
                <a:gd name="connsiteX0" fmla="*/ 0 w 721217"/>
                <a:gd name="connsiteY0" fmla="*/ 321972 h 321972"/>
                <a:gd name="connsiteX1" fmla="*/ 412124 w 721217"/>
                <a:gd name="connsiteY1" fmla="*/ 115910 h 321972"/>
                <a:gd name="connsiteX2" fmla="*/ 721217 w 721217"/>
                <a:gd name="connsiteY2" fmla="*/ 0 h 321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1217" h="321972">
                  <a:moveTo>
                    <a:pt x="0" y="321972"/>
                  </a:moveTo>
                  <a:cubicBezTo>
                    <a:pt x="145960" y="245772"/>
                    <a:pt x="291921" y="169572"/>
                    <a:pt x="412124" y="115910"/>
                  </a:cubicBezTo>
                  <a:cubicBezTo>
                    <a:pt x="532327" y="62248"/>
                    <a:pt x="626772" y="31124"/>
                    <a:pt x="721217" y="0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17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1534C-C6D0-214C-82BE-CF174ACE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48823-15AC-034F-B402-07AC0793A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u="sng" dirty="0"/>
              <a:t>block cipher</a:t>
            </a:r>
            <a:r>
              <a:rPr lang="en-US" dirty="0"/>
              <a:t> is a pair of efficient </a:t>
            </a:r>
            <a:r>
              <a:rPr lang="en-US" dirty="0" err="1"/>
              <a:t>algs</a:t>
            </a:r>
            <a:r>
              <a:rPr lang="en-US" dirty="0"/>
              <a:t>.</a:t>
            </a:r>
            <a:r>
              <a:rPr lang="en-US" dirty="0">
                <a:sym typeface="Wingdings" pitchFamily="2" charset="2"/>
              </a:rPr>
              <a:t> (E, D):</a:t>
            </a:r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5660695-17F9-E643-A7EA-39B5C75C6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3600"/>
            <a:ext cx="82296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/>
            <a:endParaRPr lang="en-US" sz="2000" kern="0"/>
          </a:p>
          <a:p>
            <a:pPr marL="0" indent="0" eaLnBrk="1" hangingPunct="1"/>
            <a:endParaRPr lang="en-US" sz="2000" kern="0"/>
          </a:p>
          <a:p>
            <a:pPr marL="0" indent="0" eaLnBrk="1" hangingPunct="1"/>
            <a:endParaRPr lang="en-US" sz="2000" kern="0"/>
          </a:p>
          <a:p>
            <a:pPr marL="0" indent="0" eaLnBrk="1" hangingPunct="1"/>
            <a:endParaRPr lang="en-US" sz="2000" kern="0"/>
          </a:p>
          <a:p>
            <a:pPr marL="0" indent="0" eaLnBrk="1" hangingPunct="1"/>
            <a:endParaRPr lang="en-US" sz="2000" kern="0"/>
          </a:p>
          <a:p>
            <a:pPr marL="0" indent="0" eaLnBrk="1" hangingPunct="1"/>
            <a:endParaRPr lang="en-US" sz="2000" kern="0"/>
          </a:p>
          <a:p>
            <a:pPr marL="0" indent="0" eaLnBrk="1" hangingPunct="1"/>
            <a:endParaRPr lang="en-US" sz="2000" kern="0"/>
          </a:p>
          <a:p>
            <a:pPr marL="0" indent="0" eaLnBrk="1" hangingPunct="1"/>
            <a:endParaRPr lang="en-US" sz="2000" kern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B9346C0-1C97-3940-BF18-0574F8CF7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295287"/>
            <a:ext cx="1371600" cy="742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ahoma" pitchFamily="34" charset="0"/>
              </a:rPr>
              <a:t>E, D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5A7B68B3-CB6A-5E4D-8ADF-A7173D542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695337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FC02B25-4EED-9849-B1D9-7B0EE615AD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695337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6195B74-B1F9-C644-804D-84EBBC986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523887"/>
            <a:ext cx="2209800" cy="34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CT Block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66D46779-4E76-544A-BD48-86B2A0CB0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370" y="2177970"/>
            <a:ext cx="7465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ahoma" pitchFamily="34" charset="0"/>
              </a:rPr>
              <a:t>n bits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0E3C50F0-DE98-5D4E-AFA6-985E54301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2523887"/>
            <a:ext cx="2209800" cy="34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PT Block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5F7185C3-4B37-1A41-B4BF-476ABE130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503" y="2153602"/>
            <a:ext cx="8089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n bits</a:t>
            </a: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D48120BF-A7C2-2941-B9BC-A0BD801D0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495437"/>
            <a:ext cx="990600" cy="34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Key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D40BD2AC-5072-924F-B391-F49938AEF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2287" y="3516868"/>
            <a:ext cx="7333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ahoma" pitchFamily="34" charset="0"/>
              </a:rPr>
              <a:t>k bits</a:t>
            </a:r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CAEDFF32-4E95-0D4B-A15E-29B7A4E5E9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303823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E981AA0A-C1A0-3542-85E4-C65D32230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4430316"/>
            <a:ext cx="184666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AD9BCB07-855C-9247-BA7D-93934FDFD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83" y="4399598"/>
            <a:ext cx="8318624" cy="233910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  <p:txBody>
          <a:bodyPr wrap="none">
            <a:spAutoFit/>
          </a:bodyPr>
          <a:lstStyle/>
          <a:p>
            <a:pPr marL="457200" indent="-457200" eaLnBrk="1" hangingPunct="1"/>
            <a:r>
              <a:rPr lang="en-US" sz="2400" dirty="0">
                <a:latin typeface="Tahoma" pitchFamily="34" charset="0"/>
              </a:rPr>
              <a:t>Canonical examples:</a:t>
            </a:r>
          </a:p>
          <a:p>
            <a: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Tahoma" pitchFamily="34" charset="0"/>
              </a:rPr>
              <a:t>AES</a:t>
            </a:r>
            <a:r>
              <a:rPr lang="en-US" sz="2400" dirty="0">
                <a:latin typeface="Tahoma" pitchFamily="34" charset="0"/>
              </a:rPr>
              <a:t>:     n=128 bits,   k = 128, 192, 256 bits</a:t>
            </a:r>
          </a:p>
          <a:p>
            <a:pPr eaLnBrk="1" hangingPunct="1">
              <a:spcBef>
                <a:spcPts val="1200"/>
              </a:spcBef>
            </a:pPr>
            <a:r>
              <a:rPr lang="en-US" sz="2400" dirty="0">
                <a:latin typeface="Tahoma" pitchFamily="34" charset="0"/>
              </a:rPr>
              <a:t>		(hardware support for many blocks in parallel)</a:t>
            </a:r>
          </a:p>
          <a:p>
            <a:pPr marL="342900" indent="-342900" eaLnBrk="1" hangingPunct="1">
              <a:spcBef>
                <a:spcPts val="3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Tahoma" pitchFamily="34" charset="0"/>
              </a:rPr>
              <a:t>3DES</a:t>
            </a:r>
            <a:r>
              <a:rPr lang="en-US" sz="2400" dirty="0">
                <a:latin typeface="Tahoma" pitchFamily="34" charset="0"/>
              </a:rPr>
              <a:t>:   n= 64 bits,    k = 168 bits    (historical)</a:t>
            </a:r>
          </a:p>
        </p:txBody>
      </p:sp>
    </p:spTree>
    <p:extLst>
      <p:ext uri="{BB962C8B-B14F-4D97-AF65-F5344CB8AC3E}">
        <p14:creationId xmlns:p14="http://schemas.microsoft.com/office/powerpoint/2010/main" val="3456242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r>
              <a:rPr lang="en-US"/>
              <a:t>Construction 2’:  nonce </a:t>
            </a:r>
            <a:r>
              <a:rPr lang="en-US" err="1"/>
              <a:t>ctr</a:t>
            </a:r>
            <a:r>
              <a:rPr lang="en-US"/>
              <a:t>-mode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587187" y="3918030"/>
            <a:ext cx="2225348" cy="838994"/>
            <a:chOff x="3581400" y="5105400"/>
            <a:chExt cx="2225348" cy="838994"/>
          </a:xfrm>
        </p:grpSpPr>
        <p:sp>
          <p:nvSpPr>
            <p:cNvPr id="25" name="Rectangle 24"/>
            <p:cNvSpPr/>
            <p:nvPr/>
          </p:nvSpPr>
          <p:spPr bwMode="auto">
            <a:xfrm>
              <a:off x="3581400" y="5486400"/>
              <a:ext cx="22098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nonce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91000" y="5105400"/>
              <a:ext cx="9931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128 bits</a:t>
              </a: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rot="16200000" flipH="1">
              <a:off x="4420394" y="5715000"/>
              <a:ext cx="4572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4724400" y="5486400"/>
              <a:ext cx="1082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0000000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367987" y="4299030"/>
            <a:ext cx="507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IV: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87187" y="4756230"/>
            <a:ext cx="788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96 bits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34987" y="4756230"/>
            <a:ext cx="7889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32 bits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0587" y="3460830"/>
            <a:ext cx="7369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 ensure  F(</a:t>
            </a:r>
            <a:r>
              <a:rPr lang="en-US" sz="2000" dirty="0" err="1"/>
              <a:t>k,x</a:t>
            </a:r>
            <a:r>
              <a:rPr lang="en-US" sz="2000" dirty="0"/>
              <a:t>)  is never used more than once, choose IV as: </a:t>
            </a:r>
          </a:p>
        </p:txBody>
      </p:sp>
      <p:sp>
        <p:nvSpPr>
          <p:cNvPr id="34" name="Freeform 33"/>
          <p:cNvSpPr/>
          <p:nvPr/>
        </p:nvSpPr>
        <p:spPr bwMode="auto">
          <a:xfrm>
            <a:off x="5492187" y="3912154"/>
            <a:ext cx="1637731" cy="562022"/>
          </a:xfrm>
          <a:custGeom>
            <a:avLst/>
            <a:gdLst>
              <a:gd name="connsiteX0" fmla="*/ 1637731 w 1637731"/>
              <a:gd name="connsiteY0" fmla="*/ 477672 h 477672"/>
              <a:gd name="connsiteX1" fmla="*/ 1173707 w 1637731"/>
              <a:gd name="connsiteY1" fmla="*/ 191069 h 477672"/>
              <a:gd name="connsiteX2" fmla="*/ 518615 w 1637731"/>
              <a:gd name="connsiteY2" fmla="*/ 13648 h 477672"/>
              <a:gd name="connsiteX3" fmla="*/ 0 w 1637731"/>
              <a:gd name="connsiteY3" fmla="*/ 272956 h 477672"/>
              <a:gd name="connsiteX0" fmla="*/ 1637731 w 1637731"/>
              <a:gd name="connsiteY0" fmla="*/ 569794 h 569794"/>
              <a:gd name="connsiteX1" fmla="*/ 1173707 w 1637731"/>
              <a:gd name="connsiteY1" fmla="*/ 283191 h 569794"/>
              <a:gd name="connsiteX2" fmla="*/ 304800 w 1637731"/>
              <a:gd name="connsiteY2" fmla="*/ 13648 h 569794"/>
              <a:gd name="connsiteX3" fmla="*/ 0 w 1637731"/>
              <a:gd name="connsiteY3" fmla="*/ 365078 h 569794"/>
              <a:gd name="connsiteX0" fmla="*/ 1713931 w 1713931"/>
              <a:gd name="connsiteY0" fmla="*/ 562022 h 562022"/>
              <a:gd name="connsiteX1" fmla="*/ 1249907 w 1713931"/>
              <a:gd name="connsiteY1" fmla="*/ 275419 h 562022"/>
              <a:gd name="connsiteX2" fmla="*/ 381000 w 1713931"/>
              <a:gd name="connsiteY2" fmla="*/ 5876 h 562022"/>
              <a:gd name="connsiteX3" fmla="*/ 0 w 1713931"/>
              <a:gd name="connsiteY3" fmla="*/ 310676 h 562022"/>
              <a:gd name="connsiteX0" fmla="*/ 1713931 w 1713931"/>
              <a:gd name="connsiteY0" fmla="*/ 562022 h 562022"/>
              <a:gd name="connsiteX1" fmla="*/ 1249907 w 1713931"/>
              <a:gd name="connsiteY1" fmla="*/ 275419 h 562022"/>
              <a:gd name="connsiteX2" fmla="*/ 381000 w 1713931"/>
              <a:gd name="connsiteY2" fmla="*/ 5876 h 562022"/>
              <a:gd name="connsiteX3" fmla="*/ 0 w 1713931"/>
              <a:gd name="connsiteY3" fmla="*/ 310676 h 562022"/>
              <a:gd name="connsiteX0" fmla="*/ 1637731 w 1637731"/>
              <a:gd name="connsiteY0" fmla="*/ 562022 h 562022"/>
              <a:gd name="connsiteX1" fmla="*/ 1173707 w 1637731"/>
              <a:gd name="connsiteY1" fmla="*/ 275419 h 562022"/>
              <a:gd name="connsiteX2" fmla="*/ 304800 w 1637731"/>
              <a:gd name="connsiteY2" fmla="*/ 5876 h 562022"/>
              <a:gd name="connsiteX3" fmla="*/ 0 w 1637731"/>
              <a:gd name="connsiteY3" fmla="*/ 310676 h 562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7731" h="562022">
                <a:moveTo>
                  <a:pt x="1637731" y="562022"/>
                </a:moveTo>
                <a:cubicBezTo>
                  <a:pt x="1498978" y="457389"/>
                  <a:pt x="1395862" y="368110"/>
                  <a:pt x="1173707" y="275419"/>
                </a:cubicBezTo>
                <a:cubicBezTo>
                  <a:pt x="951552" y="182728"/>
                  <a:pt x="500418" y="0"/>
                  <a:pt x="304800" y="5876"/>
                </a:cubicBezTo>
                <a:cubicBezTo>
                  <a:pt x="109182" y="11752"/>
                  <a:pt x="17059" y="141216"/>
                  <a:pt x="0" y="31067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7587" y="4451430"/>
            <a:ext cx="1582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starts at 0</a:t>
            </a:r>
            <a:br>
              <a:rPr lang="en-US"/>
            </a:br>
            <a:r>
              <a:rPr lang="en-US"/>
              <a:t>for every </a:t>
            </a:r>
            <a:r>
              <a:rPr lang="en-US" err="1"/>
              <a:t>msg</a:t>
            </a: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CDF4D4-F9D3-8F77-35E9-3666E3D16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113" y="1113691"/>
            <a:ext cx="4800600" cy="1943801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F76B4E76-1AF5-888C-61A0-B727F1097D81}"/>
              </a:ext>
            </a:extLst>
          </p:cNvPr>
          <p:cNvGrpSpPr/>
          <p:nvPr/>
        </p:nvGrpSpPr>
        <p:grpSpPr>
          <a:xfrm>
            <a:off x="2037803" y="5410200"/>
            <a:ext cx="3774732" cy="1223665"/>
            <a:chOff x="2037803" y="5410200"/>
            <a:chExt cx="3774732" cy="122366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CAEF670-2F1C-3D9C-60B9-75B6FE676EEE}"/>
                </a:ext>
              </a:extLst>
            </p:cNvPr>
            <p:cNvGrpSpPr/>
            <p:nvPr/>
          </p:nvGrpSpPr>
          <p:grpSpPr>
            <a:xfrm>
              <a:off x="3587187" y="5410200"/>
              <a:ext cx="2225348" cy="457994"/>
              <a:chOff x="3581400" y="5486400"/>
              <a:chExt cx="2225348" cy="457994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1243EBD-533B-3B3F-B4EC-950FBF48B900}"/>
                  </a:ext>
                </a:extLst>
              </p:cNvPr>
              <p:cNvSpPr/>
              <p:nvPr/>
            </p:nvSpPr>
            <p:spPr bwMode="auto">
              <a:xfrm>
                <a:off x="3581400" y="5486400"/>
                <a:ext cx="22098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nonce</a:t>
                </a:r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ECDABA62-464B-5506-0D27-F6DB7A7BDB4C}"/>
                  </a:ext>
                </a:extLst>
              </p:cNvPr>
              <p:cNvCxnSpPr/>
              <p:nvPr/>
            </p:nvCxnSpPr>
            <p:spPr bwMode="auto">
              <a:xfrm rot="16200000" flipH="1">
                <a:off x="4420394" y="5715000"/>
                <a:ext cx="4572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CD73764-CF38-D522-E2BE-98E3E01FA022}"/>
                  </a:ext>
                </a:extLst>
              </p:cNvPr>
              <p:cNvSpPr txBox="1"/>
              <p:nvPr/>
            </p:nvSpPr>
            <p:spPr>
              <a:xfrm>
                <a:off x="4724400" y="5486400"/>
                <a:ext cx="10823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0000001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AFA1C3-3935-122D-EB59-F2C4B85F5831}"/>
                </a:ext>
              </a:extLst>
            </p:cNvPr>
            <p:cNvSpPr txBox="1"/>
            <p:nvPr/>
          </p:nvSpPr>
          <p:spPr>
            <a:xfrm>
              <a:off x="2037803" y="5410200"/>
              <a:ext cx="8274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IV+1: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8D53FFA-C766-1108-747D-22B369033C42}"/>
                </a:ext>
              </a:extLst>
            </p:cNvPr>
            <p:cNvGrpSpPr/>
            <p:nvPr/>
          </p:nvGrpSpPr>
          <p:grpSpPr>
            <a:xfrm>
              <a:off x="3581400" y="6172200"/>
              <a:ext cx="2225348" cy="457201"/>
              <a:chOff x="3545287" y="5351093"/>
              <a:chExt cx="2225348" cy="457201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AC189F-A069-B60F-E63A-6B364611849C}"/>
                  </a:ext>
                </a:extLst>
              </p:cNvPr>
              <p:cNvSpPr/>
              <p:nvPr/>
            </p:nvSpPr>
            <p:spPr bwMode="auto">
              <a:xfrm>
                <a:off x="3545287" y="5351093"/>
                <a:ext cx="2209800" cy="457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 nonce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188BA717-F125-BDC0-7B8F-F6D7C75395B0}"/>
                  </a:ext>
                </a:extLst>
              </p:cNvPr>
              <p:cNvCxnSpPr/>
              <p:nvPr/>
            </p:nvCxnSpPr>
            <p:spPr bwMode="auto">
              <a:xfrm rot="16200000" flipH="1">
                <a:off x="4384281" y="5578900"/>
                <a:ext cx="45720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9D8BCCA-7149-8E1D-A4A8-EE97465D8662}"/>
                  </a:ext>
                </a:extLst>
              </p:cNvPr>
              <p:cNvSpPr txBox="1"/>
              <p:nvPr/>
            </p:nvSpPr>
            <p:spPr>
              <a:xfrm>
                <a:off x="4688287" y="5351093"/>
                <a:ext cx="10823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0000002</a:t>
                </a:r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BF964E-DD17-4067-108E-21498B3F4E55}"/>
                </a:ext>
              </a:extLst>
            </p:cNvPr>
            <p:cNvSpPr txBox="1"/>
            <p:nvPr/>
          </p:nvSpPr>
          <p:spPr>
            <a:xfrm>
              <a:off x="2068129" y="6172200"/>
              <a:ext cx="8274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IV+2: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Comparison:  </a:t>
            </a:r>
            <a:r>
              <a:rPr lang="en-US" err="1"/>
              <a:t>ctr</a:t>
            </a:r>
            <a:r>
              <a:rPr lang="en-US"/>
              <a:t> vs. CBC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600306"/>
              </p:ext>
            </p:extLst>
          </p:nvPr>
        </p:nvGraphicFramePr>
        <p:xfrm>
          <a:off x="152400" y="1219200"/>
          <a:ext cx="8839200" cy="447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5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7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l"/>
                      <a:endParaRPr lang="en-US" sz="320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CBC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err="1">
                          <a:solidFill>
                            <a:srgbClr val="FF0000"/>
                          </a:solidFill>
                        </a:rPr>
                        <a:t>ctr</a:t>
                      </a:r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 mode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required primitive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PRP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PRF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sz="2400"/>
                        <a:t>parallel processing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No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Yes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security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q^2 L^2  &lt;&lt;</a:t>
                      </a:r>
                      <a:r>
                        <a:rPr lang="en-US" sz="2400" baseline="0"/>
                        <a:t> |X|</a:t>
                      </a:r>
                      <a:endParaRPr lang="en-US" sz="2400" baseline="30000"/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q^2 L  &lt;&lt;</a:t>
                      </a:r>
                      <a:r>
                        <a:rPr lang="en-US" sz="2400" baseline="0"/>
                        <a:t> |X|</a:t>
                      </a:r>
                      <a:endParaRPr lang="en-US" sz="2400" baseline="30000"/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sz="2400"/>
                        <a:t>dummy padding block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Yes*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No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4720">
                <a:tc>
                  <a:txBody>
                    <a:bodyPr/>
                    <a:lstStyle/>
                    <a:p>
                      <a:pPr algn="l"/>
                      <a:r>
                        <a:rPr lang="en-US" sz="2400"/>
                        <a:t>1 byte </a:t>
                      </a:r>
                      <a:r>
                        <a:rPr lang="en-US" sz="2400" err="1"/>
                        <a:t>msgs</a:t>
                      </a:r>
                      <a:r>
                        <a:rPr lang="en-US" sz="2400"/>
                        <a:t>  </a:t>
                      </a:r>
                      <a:br>
                        <a:rPr lang="en-US" sz="2400"/>
                      </a:br>
                      <a:r>
                        <a:rPr lang="en-US" sz="2400"/>
                        <a:t>         (nonce-based)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16x expansion</a:t>
                      </a: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 expansion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4604" y="6070600"/>
            <a:ext cx="777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* for CBC, dummy padding block can be avoided using </a:t>
            </a:r>
            <a:r>
              <a:rPr lang="en-US" i="1"/>
              <a:t>ciphertext stealing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B1856FC-DC48-D545-8CB7-14060A56BD5B}"/>
              </a:ext>
            </a:extLst>
          </p:cNvPr>
          <p:cNvGrpSpPr/>
          <p:nvPr/>
        </p:nvGrpSpPr>
        <p:grpSpPr>
          <a:xfrm>
            <a:off x="3733800" y="1219200"/>
            <a:ext cx="2209800" cy="4419600"/>
            <a:chOff x="3733800" y="1219200"/>
            <a:chExt cx="2209800" cy="44196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92DC193-5F04-BF48-BD19-C004C6A0D75F}"/>
                </a:ext>
              </a:extLst>
            </p:cNvPr>
            <p:cNvCxnSpPr/>
            <p:nvPr/>
          </p:nvCxnSpPr>
          <p:spPr bwMode="auto">
            <a:xfrm>
              <a:off x="3733800" y="1219200"/>
              <a:ext cx="2057400" cy="43434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0C6B0AB-000B-E64F-90EC-FF5A04C7D1D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86200" y="1295400"/>
              <a:ext cx="2057400" cy="43434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4718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FAE12-EBD2-442B-B788-4BABCA6330E1}" type="slidenum">
              <a:rPr lang="en-US"/>
              <a:pPr/>
              <a:t>22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PRPs and PRFs:   a useful abstraction of block ciphers.</a:t>
            </a:r>
          </a:p>
          <a:p>
            <a:pPr marL="0" indent="0">
              <a:spcBef>
                <a:spcPct val="80000"/>
              </a:spcBef>
              <a:buNone/>
            </a:pPr>
            <a:r>
              <a:rPr lang="en-US" dirty="0"/>
              <a:t>We examined two security notions:     </a:t>
            </a:r>
          </a:p>
          <a:p>
            <a:pPr marL="914400" lvl="1" indent="-342900">
              <a:buFontTx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Semantic security against one-time.</a:t>
            </a:r>
          </a:p>
          <a:p>
            <a:pPr marL="914400" lvl="1" indent="-342900">
              <a:buFontTx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Semantic security against many-time CPA</a:t>
            </a:r>
            <a:r>
              <a:rPr lang="en-US" dirty="0"/>
              <a:t>.</a:t>
            </a:r>
          </a:p>
          <a:p>
            <a:pPr marL="914400" lvl="1" indent="-342900">
              <a:buFontTx/>
              <a:buNone/>
            </a:pPr>
            <a:r>
              <a:rPr lang="en-US" dirty="0"/>
              <a:t>Note:   neither mode ensures data integrity.</a:t>
            </a:r>
          </a:p>
          <a:p>
            <a:pPr marL="0" indent="0">
              <a:spcBef>
                <a:spcPct val="80000"/>
              </a:spcBef>
              <a:buNone/>
            </a:pPr>
            <a:r>
              <a:rPr lang="en-US" dirty="0"/>
              <a:t>Stated security results summarized in the following table:</a:t>
            </a:r>
          </a:p>
          <a:p>
            <a:pPr marL="288925" indent="-288925"/>
            <a:endParaRPr lang="en-US" dirty="0"/>
          </a:p>
        </p:txBody>
      </p:sp>
      <p:graphicFrame>
        <p:nvGraphicFramePr>
          <p:cNvPr id="30746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011958"/>
              </p:ext>
            </p:extLst>
          </p:nvPr>
        </p:nvGraphicFramePr>
        <p:xfrm>
          <a:off x="609600" y="4724400"/>
          <a:ext cx="7696200" cy="1677353"/>
        </p:xfrm>
        <a:graphic>
          <a:graphicData uri="http://schemas.openxmlformats.org/drawingml/2006/table">
            <a:tbl>
              <a:tblPr/>
              <a:tblGrid>
                <a:gridCol w="166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0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one-time key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Many-time key (CPA)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CPA  and</a:t>
                      </a:r>
                      <a:b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CT integrity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Sem. Sec.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steam-ciphers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det. </a:t>
                      </a:r>
                      <a:r>
                        <a:rPr kumimoji="0" lang="en-US" sz="20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ctr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-mode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rand CBC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rand ctr-mode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609600" y="47244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685800" y="50292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Goal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1447800" y="47244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Power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975ACF-1257-EC4C-AB41-0B9F4C9E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Attacks on block ciphers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ubtitle 5">
                <a:extLst>
                  <a:ext uri="{FF2B5EF4-FFF2-40B4-BE49-F238E27FC236}">
                    <a16:creationId xmlns:a16="http://schemas.microsoft.com/office/drawing/2014/main" id="{621BA558-8617-8144-8FF8-13A9D34E18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05000"/>
                <a:ext cx="8534400" cy="3886200"/>
              </a:xfrm>
            </p:spPr>
            <p:txBody>
              <a:bodyPr/>
              <a:lstStyle/>
              <a:p>
                <a:pPr marL="0" indent="0" algn="l">
                  <a:buNone/>
                </a:pPr>
                <a:r>
                  <a:rPr lang="en-US" b="1" dirty="0"/>
                  <a:t>Goal</a:t>
                </a:r>
                <a:r>
                  <a:rPr lang="en-US" dirty="0"/>
                  <a:t>:   distinguish block cipher from a random permutation</a:t>
                </a:r>
              </a:p>
              <a:p>
                <a:pPr algn="l">
                  <a:spcBef>
                    <a:spcPts val="1776"/>
                  </a:spcBef>
                </a:pPr>
                <a:r>
                  <a:rPr lang="en-US" dirty="0"/>
                  <a:t>if this can be done efficiently then block cipher is broken</a:t>
                </a:r>
              </a:p>
              <a:p>
                <a:pPr algn="l"/>
                <a:endParaRPr lang="en-US" dirty="0"/>
              </a:p>
              <a:p>
                <a:pPr marL="0" indent="0" algn="l">
                  <a:buNone/>
                </a:pPr>
                <a:endParaRPr lang="en-US" dirty="0"/>
              </a:p>
              <a:p>
                <a:pPr marL="0" indent="0" algn="l">
                  <a:buNone/>
                </a:pPr>
                <a:r>
                  <a:rPr lang="en-US" dirty="0"/>
                  <a:t>Harder goal:   </a:t>
                </a:r>
              </a:p>
              <a:p>
                <a:pPr marL="0" indent="0" algn="l">
                  <a:buNone/>
                </a:pPr>
                <a:r>
                  <a:rPr lang="en-US" dirty="0"/>
                  <a:t>	find key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given many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   </m:t>
                    </m:r>
                  </m:oMath>
                </a14:m>
                <a:r>
                  <a:rPr lang="en-US" dirty="0"/>
                  <a:t>for random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Subtitle 5">
                <a:extLst>
                  <a:ext uri="{FF2B5EF4-FFF2-40B4-BE49-F238E27FC236}">
                    <a16:creationId xmlns:a16="http://schemas.microsoft.com/office/drawing/2014/main" id="{621BA558-8617-8144-8FF8-13A9D34E18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05000"/>
                <a:ext cx="8534400" cy="3886200"/>
              </a:xfrm>
              <a:blipFill>
                <a:blip r:embed="rId2"/>
                <a:stretch>
                  <a:fillRect l="-1190" t="-1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C2307A-EA2C-5448-9556-ABEDF457D5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13C84-D9B1-4E2F-9CCD-B9EE8F4BDFE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59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(1) Linear and differential attacks   </a:t>
            </a:r>
            <a:r>
              <a:rPr lang="en-US" sz="2000" dirty="0"/>
              <a:t>[BS’89,M’93]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381124"/>
                <a:ext cx="8915400" cy="52482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Given </a:t>
                </a:r>
                <a:r>
                  <a:rPr lang="en-US" i="1" dirty="0"/>
                  <a:t>many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pairs, can recover key much faster than exhaustive search</a:t>
                </a:r>
              </a:p>
              <a:p>
                <a:pPr marL="0" indent="0">
                  <a:buNone/>
                </a:pPr>
                <a:endParaRPr lang="en-US" baseline="30000" dirty="0"/>
              </a:p>
              <a:p>
                <a:pPr marL="0" indent="0">
                  <a:buNone/>
                </a:pPr>
                <a:endParaRPr lang="en-US" u="sng" dirty="0"/>
              </a:p>
              <a:p>
                <a:pPr marL="0" indent="0">
                  <a:buNone/>
                </a:pPr>
                <a:r>
                  <a:rPr lang="en-US" u="sng" dirty="0"/>
                  <a:t>Linear cryptanalysis   </a:t>
                </a:r>
                <a:r>
                  <a:rPr lang="en-US" dirty="0"/>
                  <a:t>(overview) :   let  c = DES(k, m)</a:t>
                </a:r>
              </a:p>
              <a:p>
                <a:pPr marL="0" indent="0">
                  <a:spcBef>
                    <a:spcPts val="1824"/>
                  </a:spcBef>
                  <a:buNone/>
                </a:pPr>
                <a:r>
                  <a:rPr lang="en-US" dirty="0"/>
                  <a:t>Suppose for random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</a:t>
                </a:r>
                <a:r>
                  <a:rPr lang="en-US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Pr</a:t>
                </a:r>
                <a:r>
                  <a:rPr lang="en-US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[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en-US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m[i</a:t>
                </a:r>
                <a:r>
                  <a:rPr lang="en-US" baseline="-25000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]⨁⋯⨁m[</a:t>
                </a:r>
                <a:r>
                  <a:rPr lang="en-US" dirty="0" err="1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baseline="-25000" dirty="0" err="1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</a:t>
                </a:r>
                <a:r>
                  <a:rPr lang="en-US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]  </a:t>
                </a:r>
                <a:r>
                  <a:rPr lang="en-US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⨁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en-US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c[</a:t>
                </a:r>
                <a:r>
                  <a:rPr lang="en-US" dirty="0" err="1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j</a:t>
                </a:r>
                <a:r>
                  <a:rPr lang="en-US" baseline="-25000" dirty="0" err="1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j</a:t>
                </a:r>
                <a:r>
                  <a:rPr lang="en-US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]⨁⋯⨁c[</a:t>
                </a:r>
                <a:r>
                  <a:rPr lang="en-US" dirty="0" err="1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j</a:t>
                </a:r>
                <a:r>
                  <a:rPr lang="en-US" baseline="-25000" dirty="0" err="1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</a:t>
                </a:r>
                <a:r>
                  <a:rPr lang="en-US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] 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 </a:t>
                </a:r>
                <a:r>
                  <a:rPr lang="en-US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k[l</a:t>
                </a:r>
                <a:r>
                  <a:rPr lang="en-US" baseline="-25000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]⨁⋯⨁k[</a:t>
                </a:r>
                <a:r>
                  <a:rPr lang="en-US" dirty="0" err="1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</a:t>
                </a:r>
                <a:r>
                  <a:rPr lang="en-US" baseline="-25000" dirty="0" err="1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dirty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]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]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½ +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𝜀</m:t>
                    </m:r>
                  </m:oMath>
                </a14:m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some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.    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DES, this exists with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 = 1/2</a:t>
                </a:r>
                <a:r>
                  <a:rPr lang="en-US" baseline="30000" dirty="0"/>
                  <a:t>21  </a:t>
                </a:r>
                <a:r>
                  <a:rPr lang="en-US" dirty="0"/>
                  <a:t>≈  0.0000000477    !!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381124"/>
                <a:ext cx="8915400" cy="5248275"/>
              </a:xfrm>
              <a:blipFill>
                <a:blip r:embed="rId3"/>
                <a:stretch>
                  <a:fillRect l="-1140" t="-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695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105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m[i</a:t>
            </a:r>
            <a:r>
              <a:rPr lang="en-US" baseline="-25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⋯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m[</a:t>
            </a:r>
            <a:r>
              <a:rPr lang="en-US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baseline="-250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c[</a:t>
            </a:r>
            <a:r>
              <a:rPr lang="en-US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baseline="-250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⋯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c[</a:t>
            </a:r>
            <a:r>
              <a:rPr lang="en-US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baseline="-250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=  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k[l</a:t>
            </a:r>
            <a:r>
              <a:rPr lang="en-US" baseline="-25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⋯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k[</a:t>
            </a:r>
            <a:r>
              <a:rPr lang="en-US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baseline="-250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½ +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spcBef>
                <a:spcPts val="1776"/>
              </a:spcBef>
              <a:buNone/>
            </a:pPr>
            <a:r>
              <a:rPr lang="en-US" b="1" u="sng" dirty="0" err="1"/>
              <a:t>Thm</a:t>
            </a:r>
            <a:r>
              <a:rPr lang="en-US" dirty="0"/>
              <a:t>:  given  1/ε</a:t>
            </a:r>
            <a:r>
              <a:rPr lang="en-US" baseline="30000" dirty="0"/>
              <a:t>2  </a:t>
            </a:r>
            <a:r>
              <a:rPr lang="en-US" dirty="0"/>
              <a:t>random pairs  </a:t>
            </a:r>
            <a:r>
              <a:rPr lang="en-US" sz="3200" dirty="0"/>
              <a:t>(</a:t>
            </a:r>
            <a:r>
              <a:rPr lang="en-US" dirty="0"/>
              <a:t>m, c=DES(k, m)</a:t>
            </a:r>
            <a:r>
              <a:rPr lang="en-US" sz="3200" dirty="0"/>
              <a:t>)</a:t>
            </a:r>
            <a:r>
              <a:rPr lang="en-US" dirty="0"/>
              <a:t>  then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	k[l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]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</a:rPr>
              <a:t>…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</a:rPr>
              <a:t>k[</a:t>
            </a:r>
            <a:r>
              <a:rPr lang="en-US" dirty="0" err="1">
                <a:solidFill>
                  <a:srgbClr val="0000FF"/>
                </a:solidFill>
              </a:rPr>
              <a:t>l</a:t>
            </a:r>
            <a:r>
              <a:rPr lang="en-US" baseline="-25000" dirty="0" err="1">
                <a:solidFill>
                  <a:srgbClr val="0000FF"/>
                </a:solidFill>
              </a:rPr>
              <a:t>u</a:t>
            </a:r>
            <a:r>
              <a:rPr lang="en-US" dirty="0">
                <a:solidFill>
                  <a:srgbClr val="0000FF"/>
                </a:solidFill>
              </a:rPr>
              <a:t>]  = </a:t>
            </a:r>
            <a:r>
              <a:rPr lang="en-US" dirty="0"/>
              <a:t>MAJ</a:t>
            </a:r>
            <a:r>
              <a:rPr lang="en-US" sz="4000" dirty="0"/>
              <a:t>[ </a:t>
            </a:r>
            <a:r>
              <a:rPr lang="en-US" dirty="0">
                <a:solidFill>
                  <a:srgbClr val="0000FF"/>
                </a:solidFill>
              </a:rPr>
              <a:t>m[i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]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</a:rPr>
              <a:t>…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</a:rPr>
              <a:t>m[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baseline="-25000" dirty="0" err="1">
                <a:solidFill>
                  <a:srgbClr val="0000FF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] </a:t>
            </a:r>
            <a:r>
              <a:rPr lang="en-US" sz="3200" dirty="0"/>
              <a:t>⨁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c[</a:t>
            </a:r>
            <a:r>
              <a:rPr lang="en-US" dirty="0" err="1">
                <a:solidFill>
                  <a:srgbClr val="0000FF"/>
                </a:solidFill>
              </a:rPr>
              <a:t>j</a:t>
            </a:r>
            <a:r>
              <a:rPr lang="en-US" baseline="-25000" dirty="0" err="1">
                <a:solidFill>
                  <a:srgbClr val="0000FF"/>
                </a:solidFill>
              </a:rPr>
              <a:t>j</a:t>
            </a:r>
            <a:r>
              <a:rPr lang="en-US" dirty="0">
                <a:solidFill>
                  <a:srgbClr val="0000FF"/>
                </a:solidFill>
              </a:rPr>
              <a:t>]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</a:rPr>
              <a:t>…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c[</a:t>
            </a:r>
            <a:r>
              <a:rPr lang="en-US" dirty="0" err="1">
                <a:solidFill>
                  <a:srgbClr val="0000FF"/>
                </a:solidFill>
              </a:rPr>
              <a:t>j</a:t>
            </a:r>
            <a:r>
              <a:rPr lang="en-US" baseline="-25000" dirty="0" err="1">
                <a:solidFill>
                  <a:srgbClr val="0000FF"/>
                </a:solidFill>
              </a:rPr>
              <a:t>v</a:t>
            </a:r>
            <a:r>
              <a:rPr lang="en-US" dirty="0">
                <a:solidFill>
                  <a:srgbClr val="0000FF"/>
                </a:solidFill>
              </a:rPr>
              <a:t>] </a:t>
            </a:r>
            <a:r>
              <a:rPr lang="en-US" dirty="0"/>
              <a:t> </a:t>
            </a:r>
            <a:r>
              <a:rPr lang="en-US" sz="4000" dirty="0"/>
              <a:t>]</a:t>
            </a:r>
          </a:p>
          <a:p>
            <a:pPr marL="0" indent="0">
              <a:spcBef>
                <a:spcPts val="1776"/>
              </a:spcBef>
              <a:buNone/>
            </a:pPr>
            <a:r>
              <a:rPr lang="en-US" dirty="0"/>
              <a:t>	with prob. ≥ 97.7%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⇒   with  1/ε</a:t>
            </a:r>
            <a:r>
              <a:rPr lang="en-US" baseline="30000" dirty="0"/>
              <a:t>2 </a:t>
            </a:r>
            <a:r>
              <a:rPr lang="en-US" dirty="0"/>
              <a:t>  </a:t>
            </a:r>
            <a:r>
              <a:rPr lang="en-US" dirty="0" err="1"/>
              <a:t>inp</a:t>
            </a:r>
            <a:r>
              <a:rPr lang="en-US" dirty="0"/>
              <a:t>/out pairs can find  </a:t>
            </a:r>
            <a:r>
              <a:rPr lang="en-US" dirty="0">
                <a:solidFill>
                  <a:srgbClr val="0000FF"/>
                </a:solidFill>
              </a:rPr>
              <a:t>k[l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]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</a:rPr>
              <a:t>…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k[</a:t>
            </a:r>
            <a:r>
              <a:rPr lang="en-US" dirty="0" err="1">
                <a:solidFill>
                  <a:srgbClr val="0000FF"/>
                </a:solidFill>
              </a:rPr>
              <a:t>l</a:t>
            </a:r>
            <a:r>
              <a:rPr lang="en-US" baseline="-25000" dirty="0" err="1">
                <a:solidFill>
                  <a:srgbClr val="0000FF"/>
                </a:solidFill>
              </a:rPr>
              <a:t>u</a:t>
            </a:r>
            <a:r>
              <a:rPr lang="en-US" dirty="0">
                <a:solidFill>
                  <a:srgbClr val="0000FF"/>
                </a:solidFill>
              </a:rPr>
              <a:t>]  </a:t>
            </a:r>
            <a:r>
              <a:rPr lang="en-US" dirty="0">
                <a:solidFill>
                  <a:srgbClr val="000000"/>
                </a:solidFill>
              </a:rPr>
              <a:t>in time  ≈</a:t>
            </a:r>
            <a:r>
              <a:rPr lang="en-US" dirty="0"/>
              <a:t>1/ε</a:t>
            </a:r>
            <a:r>
              <a:rPr lang="en-US" baseline="30000" dirty="0"/>
              <a:t>2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7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0957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DES,  </a:t>
            </a:r>
            <a:r>
              <a:rPr lang="en-US" dirty="0" err="1"/>
              <a:t>ε</a:t>
            </a:r>
            <a:r>
              <a:rPr lang="en-US" dirty="0"/>
              <a:t> = 1/2</a:t>
            </a:r>
            <a:r>
              <a:rPr lang="en-US" baseline="30000" dirty="0"/>
              <a:t>21   </a:t>
            </a:r>
            <a:r>
              <a:rPr lang="en-US" dirty="0"/>
              <a:t>⇒   </a:t>
            </a:r>
          </a:p>
          <a:p>
            <a:pPr marL="0" indent="0">
              <a:buNone/>
            </a:pPr>
            <a:r>
              <a:rPr lang="en-US" dirty="0"/>
              <a:t>	with  2</a:t>
            </a:r>
            <a:r>
              <a:rPr lang="en-US" baseline="30000" dirty="0"/>
              <a:t>42</a:t>
            </a:r>
            <a:r>
              <a:rPr lang="en-US" dirty="0"/>
              <a:t>  </a:t>
            </a:r>
            <a:r>
              <a:rPr lang="en-US" dirty="0" err="1"/>
              <a:t>inp</a:t>
            </a:r>
            <a:r>
              <a:rPr lang="en-US" dirty="0"/>
              <a:t>/out pairs can find  </a:t>
            </a:r>
            <a:r>
              <a:rPr lang="en-US" dirty="0">
                <a:solidFill>
                  <a:srgbClr val="0000FF"/>
                </a:solidFill>
              </a:rPr>
              <a:t>k[l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]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</a:rPr>
              <a:t>…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⨁</a:t>
            </a:r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k[</a:t>
            </a:r>
            <a:r>
              <a:rPr lang="en-US" dirty="0" err="1">
                <a:solidFill>
                  <a:srgbClr val="0000FF"/>
                </a:solidFill>
              </a:rPr>
              <a:t>l</a:t>
            </a:r>
            <a:r>
              <a:rPr lang="en-US" baseline="-25000" dirty="0" err="1">
                <a:solidFill>
                  <a:srgbClr val="0000FF"/>
                </a:solidFill>
              </a:rPr>
              <a:t>u</a:t>
            </a:r>
            <a:r>
              <a:rPr lang="en-US" dirty="0">
                <a:solidFill>
                  <a:srgbClr val="0000FF"/>
                </a:solidFill>
              </a:rPr>
              <a:t>] </a:t>
            </a:r>
            <a:r>
              <a:rPr lang="en-US" dirty="0">
                <a:solidFill>
                  <a:srgbClr val="000000"/>
                </a:solidFill>
              </a:rPr>
              <a:t>in time </a:t>
            </a:r>
            <a:r>
              <a:rPr lang="en-US" dirty="0"/>
              <a:t>2</a:t>
            </a:r>
            <a:r>
              <a:rPr lang="en-US" baseline="30000" dirty="0"/>
              <a:t>42</a:t>
            </a:r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en-US" dirty="0"/>
              <a:t>Roughly speaking:   can find 14 key “bits” this way </a:t>
            </a:r>
            <a:r>
              <a:rPr lang="en-US" dirty="0">
                <a:solidFill>
                  <a:srgbClr val="000000"/>
                </a:solidFill>
              </a:rPr>
              <a:t>in time </a:t>
            </a:r>
            <a:r>
              <a:rPr lang="en-US" dirty="0"/>
              <a:t>2</a:t>
            </a:r>
            <a:r>
              <a:rPr lang="en-US" baseline="30000" dirty="0"/>
              <a:t>42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Brute force remaining   56−14=42  bits </a:t>
            </a:r>
            <a:r>
              <a:rPr lang="en-US" dirty="0">
                <a:solidFill>
                  <a:srgbClr val="000000"/>
                </a:solidFill>
              </a:rPr>
              <a:t>in time </a:t>
            </a:r>
            <a:r>
              <a:rPr lang="en-US" dirty="0"/>
              <a:t>2</a:t>
            </a:r>
            <a:r>
              <a:rPr lang="en-US" baseline="30000" dirty="0"/>
              <a:t>42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Attack time:   </a:t>
            </a:r>
            <a:r>
              <a:rPr lang="en-US" dirty="0">
                <a:solidFill>
                  <a:srgbClr val="000000"/>
                </a:solidFill>
              </a:rPr>
              <a:t>≈</a:t>
            </a:r>
            <a:r>
              <a:rPr lang="en-US" dirty="0"/>
              <a:t>2</a:t>
            </a:r>
            <a:r>
              <a:rPr lang="en-US" baseline="30000" dirty="0"/>
              <a:t>43</a:t>
            </a:r>
            <a:r>
              <a:rPr lang="en-US" dirty="0"/>
              <a:t>  (≪ 2</a:t>
            </a:r>
            <a:r>
              <a:rPr lang="en-US" baseline="30000" dirty="0"/>
              <a:t>56</a:t>
            </a:r>
            <a:r>
              <a:rPr lang="en-US" dirty="0"/>
              <a:t> )   with  2</a:t>
            </a:r>
            <a:r>
              <a:rPr lang="en-US" baseline="30000" dirty="0"/>
              <a:t>42</a:t>
            </a:r>
            <a:r>
              <a:rPr lang="en-US" dirty="0"/>
              <a:t>  random </a:t>
            </a:r>
            <a:r>
              <a:rPr lang="en-US" dirty="0" err="1"/>
              <a:t>inp</a:t>
            </a:r>
            <a:r>
              <a:rPr lang="en-US" dirty="0"/>
              <a:t>/out pairs </a:t>
            </a:r>
            <a:endParaRPr lang="en-US" baseline="30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10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tiny bit of linearly leads to a 2</a:t>
            </a:r>
            <a:r>
              <a:rPr lang="en-US" baseline="30000" dirty="0"/>
              <a:t>42</a:t>
            </a:r>
            <a:r>
              <a:rPr lang="en-US" baseline="-25000" dirty="0"/>
              <a:t> </a:t>
            </a:r>
            <a:r>
              <a:rPr lang="en-US" dirty="0"/>
              <a:t>time attack.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⇒    don’t design ciphers yourself  !!</a:t>
            </a:r>
          </a:p>
        </p:txBody>
      </p:sp>
    </p:spTree>
    <p:extLst>
      <p:ext uri="{BB962C8B-B14F-4D97-AF65-F5344CB8AC3E}">
        <p14:creationId xmlns:p14="http://schemas.microsoft.com/office/powerpoint/2010/main" val="3640608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14E07-88C1-C140-A47B-F1BF2C1CC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76200"/>
            <a:ext cx="8801100" cy="838200"/>
          </a:xfrm>
        </p:spPr>
        <p:txBody>
          <a:bodyPr/>
          <a:lstStyle/>
          <a:p>
            <a:r>
              <a:rPr lang="en-US" sz="3600" dirty="0"/>
              <a:t>(2) Side channel attacks on software AES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EF529-73FB-A744-A9B6-49E5EFDDC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219200"/>
            <a:ext cx="8610600" cy="53149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Attacker measures the </a:t>
            </a:r>
            <a:r>
              <a:rPr lang="en-US" b="1" u="sng" dirty="0"/>
              <a:t>time</a:t>
            </a:r>
            <a:r>
              <a:rPr lang="en-US" dirty="0"/>
              <a:t> to compute AES128(</a:t>
            </a:r>
            <a:r>
              <a:rPr lang="en-US" dirty="0" err="1"/>
              <a:t>k,m</a:t>
            </a:r>
            <a:r>
              <a:rPr lang="en-US" dirty="0"/>
              <a:t>) for many random blocks m.</a:t>
            </a:r>
          </a:p>
          <a:p>
            <a:pPr lvl="1">
              <a:spcBef>
                <a:spcPts val="1176"/>
              </a:spcBef>
            </a:pPr>
            <a:r>
              <a:rPr lang="en-US" dirty="0"/>
              <a:t>Suppose that the 256-byte S table is not in L1 cache at the start of each invocation</a:t>
            </a:r>
          </a:p>
          <a:p>
            <a:pPr marL="457200" lvl="1" indent="0">
              <a:spcBef>
                <a:spcPts val="1176"/>
              </a:spcBef>
              <a:buNone/>
            </a:pPr>
            <a:r>
              <a:rPr lang="en-US" dirty="0"/>
              <a:t>	⟹  time to encrypt reveals the order in which S entries 		are accessed</a:t>
            </a:r>
          </a:p>
          <a:p>
            <a:pPr marL="457200" lvl="1" indent="0">
              <a:spcBef>
                <a:spcPts val="1176"/>
              </a:spcBef>
              <a:buNone/>
            </a:pPr>
            <a:r>
              <a:rPr lang="en-US" dirty="0"/>
              <a:t>	⟹  leaks info. that can compromise entire key</a:t>
            </a:r>
          </a:p>
          <a:p>
            <a:pPr marL="457200" lvl="1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/>
              <a:t>Lesson:  don’t implement AES yourself !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/>
              <a:t>Mitigation:  AES-NI  or  use vetted software (e.g., </a:t>
            </a:r>
            <a:r>
              <a:rPr lang="en-US" dirty="0" err="1"/>
              <a:t>BoringSSL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CDAB7B-45A0-2A47-9762-71AD34C21A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13C84-D9B1-4E2F-9CCD-B9EE8F4BDFE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1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(3) Quantum attacks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Generic search problem:</a:t>
                </a:r>
              </a:p>
              <a:p>
                <a:pPr marL="0" indent="0">
                  <a:buNone/>
                </a:pPr>
                <a:r>
                  <a:rPr lang="en-US" dirty="0"/>
                  <a:t>	Let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⟶ {0,1}  </m:t>
                    </m:r>
                  </m:oMath>
                </a14:m>
                <a:r>
                  <a:rPr lang="en-US" dirty="0"/>
                  <a:t>be a function.</a:t>
                </a:r>
              </a:p>
              <a:p>
                <a:pPr marL="0" indent="0">
                  <a:buNone/>
                </a:pPr>
                <a:r>
                  <a:rPr lang="en-US" dirty="0"/>
                  <a:t>	Goal:    find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   </a:t>
                </a:r>
                <a:r>
                  <a:rPr lang="en-US" dirty="0" err="1"/>
                  <a:t>s.t.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)=1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Classical computer:  best generic algorithm time  =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(|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Quantum computer </a:t>
                </a:r>
                <a:r>
                  <a:rPr lang="en-US" sz="2000" dirty="0"/>
                  <a:t>[Grover ’96] </a:t>
                </a:r>
                <a:r>
                  <a:rPr lang="en-US" dirty="0"/>
                  <a:t>:      time =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1/2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(requires a long running quantum computation)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35" t="-9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18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CAA2C-C07E-F57A-E3D3-315D1BC0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Abstract block ciphers:  PRFs and PRPs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0F3F4F-8011-3EFC-D857-27EBE04F52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71600"/>
                <a:ext cx="8686800" cy="5334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u="sng" dirty="0"/>
                  <a:t>PRF</a:t>
                </a:r>
                <a:r>
                  <a:rPr lang="en-US" dirty="0"/>
                  <a:t>:   an efficiently computable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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   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𝑌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PRP</a:t>
                </a:r>
                <a:r>
                  <a:rPr lang="en-US" dirty="0"/>
                  <a:t>:   (</a:t>
                </a:r>
                <a:r>
                  <a:rPr lang="en-US" dirty="0" err="1"/>
                  <a:t>a.k.a</a:t>
                </a:r>
                <a:r>
                  <a:rPr lang="en-US" dirty="0"/>
                  <a:t> block cipher)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𝐸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: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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   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is a PRF, such that </a:t>
                </a:r>
              </a:p>
              <a:p>
                <a:pPr lvl="2">
                  <a:lnSpc>
                    <a:spcPct val="120000"/>
                  </a:lnSpc>
                </a:pPr>
                <a:r>
                  <a:rPr lang="en-US" dirty="0">
                    <a:sym typeface="Symbol" pitchFamily="18" charset="2"/>
                  </a:rPr>
                  <a:t>for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∊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𝐾</m:t>
                    </m:r>
                  </m:oMath>
                </a14:m>
                <a:r>
                  <a:rPr lang="en-US" dirty="0">
                    <a:sym typeface="Symbol" pitchFamily="18" charset="2"/>
                  </a:rPr>
                  <a:t>:   the function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𝐸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,  )   </m:t>
                    </m:r>
                  </m:oMath>
                </a14:m>
                <a:r>
                  <a:rPr lang="en-US" dirty="0">
                    <a:sym typeface="Symbol" pitchFamily="18" charset="2"/>
                  </a:rPr>
                  <a:t>is  one-to-one, </a:t>
                </a:r>
              </a:p>
              <a:p>
                <a:pPr lvl="2">
                  <a:lnSpc>
                    <a:spcPct val="120000"/>
                  </a:lnSpc>
                </a:pPr>
                <a:r>
                  <a:rPr lang="en-US" dirty="0">
                    <a:sym typeface="Symbol" pitchFamily="18" charset="2"/>
                  </a:rPr>
                  <a:t>there is an “efficient” inversion algorithm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𝐷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  <a:sym typeface="Symbol" pitchFamily="18" charset="2"/>
                      </a:rPr>
                      <m:t>𝑘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  <a:sym typeface="Symbol" pitchFamily="18" charset="2"/>
                      </a:rPr>
                      <m:t>,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dirty="0">
                    <a:sym typeface="Symbol" pitchFamily="18" charset="2"/>
                  </a:rPr>
                  <a:t>.</a:t>
                </a:r>
              </a:p>
              <a:p>
                <a:pPr marL="114300" indent="0">
                  <a:lnSpc>
                    <a:spcPct val="120000"/>
                  </a:lnSpc>
                  <a:buNone/>
                </a:pPr>
                <a:endParaRPr lang="en-US" dirty="0">
                  <a:sym typeface="Symbol" pitchFamily="18" charset="2"/>
                </a:endParaRPr>
              </a:p>
              <a:p>
                <a:pPr marL="114300" indent="0">
                  <a:lnSpc>
                    <a:spcPct val="120000"/>
                  </a:lnSpc>
                  <a:buNone/>
                </a:pPr>
                <a:r>
                  <a:rPr lang="en-US" b="1" dirty="0">
                    <a:sym typeface="Symbol" pitchFamily="18" charset="2"/>
                  </a:rPr>
                  <a:t>Secure PRF (resp. PRP)</a:t>
                </a:r>
                <a:r>
                  <a:rPr lang="en-US" dirty="0">
                    <a:sym typeface="Symbol" pitchFamily="18" charset="2"/>
                  </a:rPr>
                  <a:t>:   </a:t>
                </a:r>
              </a:p>
              <a:p>
                <a:pPr marL="114300" indent="0">
                  <a:lnSpc>
                    <a:spcPct val="120000"/>
                  </a:lnSpc>
                  <a:buNone/>
                </a:pPr>
                <a:r>
                  <a:rPr lang="en-US" dirty="0">
                    <a:sym typeface="Symbol" pitchFamily="18" charset="2"/>
                  </a:rPr>
                  <a:t>	the uniform distribution on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𝑆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𝐹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≔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{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𝐹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,  ) : 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∊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𝐾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Symbol" pitchFamily="18" charset="2"/>
                      </a:rPr>
                      <m:t> }</m:t>
                    </m:r>
                  </m:oMath>
                </a14:m>
                <a:endParaRPr lang="en-US" dirty="0">
                  <a:sym typeface="Symbol" pitchFamily="18" charset="2"/>
                </a:endParaRPr>
              </a:p>
              <a:p>
                <a:pPr marL="114300" indent="0">
                  <a:lnSpc>
                    <a:spcPct val="120000"/>
                  </a:lnSpc>
                  <a:buNone/>
                </a:pPr>
                <a:r>
                  <a:rPr lang="en-US" dirty="0">
                    <a:sym typeface="Symbol" pitchFamily="18" charset="2"/>
                  </a:rPr>
                  <a:t>     is </a:t>
                </a:r>
                <a:r>
                  <a:rPr lang="en-US" b="1" dirty="0">
                    <a:sym typeface="Symbol" pitchFamily="18" charset="2"/>
                  </a:rPr>
                  <a:t>indistinguishable by queries </a:t>
                </a:r>
                <a:r>
                  <a:rPr lang="en-US" dirty="0">
                    <a:sym typeface="Symbol" pitchFamily="18" charset="2"/>
                  </a:rPr>
                  <a:t>from </a:t>
                </a:r>
              </a:p>
              <a:p>
                <a:pPr marL="114300" indent="0">
                  <a:lnSpc>
                    <a:spcPct val="120000"/>
                  </a:lnSpc>
                  <a:buNone/>
                </a:pPr>
                <a:r>
                  <a:rPr lang="en-US" dirty="0">
                    <a:sym typeface="Symbol" pitchFamily="18" charset="2"/>
                  </a:rPr>
                  <a:t>	the uniform distribution 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Funs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resp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Perms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>
                    <a:sym typeface="Symbol" pitchFamily="18" charset="2"/>
                  </a:rPr>
                  <a:t> ).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0F3F4F-8011-3EFC-D857-27EBE04F52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371600"/>
                <a:ext cx="8686800" cy="5334000"/>
              </a:xfrm>
              <a:blipFill>
                <a:blip r:embed="rId2"/>
                <a:stretch>
                  <a:fillRect l="-1168" t="-952" r="-584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1278CD8-6F1F-33E0-3802-2DB035279310}"/>
              </a:ext>
            </a:extLst>
          </p:cNvPr>
          <p:cNvCxnSpPr/>
          <p:nvPr/>
        </p:nvCxnSpPr>
        <p:spPr bwMode="auto">
          <a:xfrm>
            <a:off x="152400" y="4572000"/>
            <a:ext cx="8915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0889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exhaustive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Given   m,  c=E(</a:t>
            </a:r>
            <a:r>
              <a:rPr lang="en-US" dirty="0" err="1"/>
              <a:t>k,m</a:t>
            </a:r>
            <a:r>
              <a:rPr lang="en-US" dirty="0"/>
              <a:t>)    define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Grover   ⇒    quantum computer can find k in time   O( |K|</a:t>
            </a:r>
            <a:r>
              <a:rPr lang="en-US" baseline="30000" dirty="0"/>
              <a:t>1/2</a:t>
            </a:r>
            <a:r>
              <a:rPr lang="en-US" dirty="0"/>
              <a:t> 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AES128:   quantum key recovery time   </a:t>
            </a:r>
            <a:r>
              <a:rPr lang="en-US" dirty="0">
                <a:solidFill>
                  <a:srgbClr val="000000"/>
                </a:solidFill>
              </a:rPr>
              <a:t>≈</a:t>
            </a:r>
            <a:r>
              <a:rPr lang="en-US" dirty="0"/>
              <a:t>2</a:t>
            </a:r>
            <a:r>
              <a:rPr lang="en-US" baseline="30000" dirty="0"/>
              <a:t>64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2400"/>
              </a:spcBef>
              <a:buNone/>
            </a:pPr>
            <a:r>
              <a:rPr lang="en-US" dirty="0"/>
              <a:t>Adversary has access to a quantum computer    ⟹  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dirty="0"/>
              <a:t>	encrypt data using a cipher with 256-bit keys (AES256)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076822" y="1521823"/>
            <a:ext cx="3854776" cy="1219200"/>
            <a:chOff x="4468001" y="1504950"/>
            <a:chExt cx="3854776" cy="1219200"/>
          </a:xfrm>
        </p:grpSpPr>
        <p:grpSp>
          <p:nvGrpSpPr>
            <p:cNvPr id="8" name="Group 7"/>
            <p:cNvGrpSpPr/>
            <p:nvPr/>
          </p:nvGrpSpPr>
          <p:grpSpPr>
            <a:xfrm>
              <a:off x="5791200" y="1504950"/>
              <a:ext cx="2531577" cy="1219200"/>
              <a:chOff x="2286000" y="1885950"/>
              <a:chExt cx="2531577" cy="1219200"/>
            </a:xfrm>
          </p:grpSpPr>
          <p:sp>
            <p:nvSpPr>
              <p:cNvPr id="6" name="Left Brace 5"/>
              <p:cNvSpPr/>
              <p:nvPr/>
            </p:nvSpPr>
            <p:spPr>
              <a:xfrm>
                <a:off x="2286000" y="1962150"/>
                <a:ext cx="152400" cy="1143000"/>
              </a:xfrm>
              <a:prstGeom prst="leftBrac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438400" y="1885950"/>
                <a:ext cx="237917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AutoNum type="arabicPlain"/>
                </a:pPr>
                <a:r>
                  <a:rPr lang="en-US" sz="2400" dirty="0"/>
                  <a:t>if  E(</a:t>
                </a:r>
                <a:r>
                  <a:rPr lang="en-US" sz="2400" dirty="0" err="1"/>
                  <a:t>k,m</a:t>
                </a:r>
                <a:r>
                  <a:rPr lang="en-US" sz="2400" dirty="0"/>
                  <a:t>) = c</a:t>
                </a:r>
              </a:p>
              <a:p>
                <a:pPr marL="457200" indent="-457200">
                  <a:buAutoNum type="arabicPlain"/>
                </a:pPr>
                <a:endParaRPr lang="en-US" sz="2400" dirty="0"/>
              </a:p>
              <a:p>
                <a:r>
                  <a:rPr lang="en-US" sz="2400" dirty="0"/>
                  <a:t>0    otherwise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468001" y="1933736"/>
                  <a:ext cx="133337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) = 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68001" y="1933736"/>
                  <a:ext cx="1333378" cy="461665"/>
                </a:xfrm>
                <a:prstGeom prst="rect">
                  <a:avLst/>
                </a:prstGeom>
                <a:blipFill>
                  <a:blip r:embed="rId2"/>
                  <a:stretch>
                    <a:fillRect l="-943" r="-943" b="-184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90E97C98-97C5-DE4E-AAD4-0C8C7520F94E}"/>
              </a:ext>
            </a:extLst>
          </p:cNvPr>
          <p:cNvSpPr/>
          <p:nvPr/>
        </p:nvSpPr>
        <p:spPr bwMode="auto">
          <a:xfrm>
            <a:off x="152400" y="4876800"/>
            <a:ext cx="8534400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41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2C2E75-A2F7-8E47-8492-D6D1557A8F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 END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8C5E049-086B-9E48-84F6-124382BDF6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87D7B-9601-BE47-8BF4-9124A32AFC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13C84-D9B1-4E2F-9CCD-B9EE8F4BDFE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5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1BF5D8-EEFB-4E09-A7A9-E26C710DE02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ECB:  Incorrect use of a PRP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3058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/>
              <a:t>Electronic Code Book (ECB):</a:t>
            </a:r>
          </a:p>
          <a:p>
            <a:pPr marL="0" indent="0" eaLnBrk="1" hangingPunct="1"/>
            <a:endParaRPr lang="en-US"/>
          </a:p>
          <a:p>
            <a:pPr marL="0" indent="0" eaLnBrk="1" hangingPunct="1"/>
            <a:endParaRPr lang="en-US" sz="1800"/>
          </a:p>
          <a:p>
            <a:pPr marL="0" indent="0" eaLnBrk="1" hangingPunct="1"/>
            <a:endParaRPr lang="en-US" sz="1800"/>
          </a:p>
          <a:p>
            <a:pPr marL="0" indent="0" eaLnBrk="1" hangingPunct="1"/>
            <a:endParaRPr lang="en-US" sz="1800"/>
          </a:p>
          <a:p>
            <a:pPr marL="0" indent="0" eaLnBrk="1" hangingPunct="1"/>
            <a:endParaRPr lang="en-US" sz="1800"/>
          </a:p>
          <a:p>
            <a:pPr marL="0" indent="0" eaLnBrk="1" hangingPunct="1"/>
            <a:endParaRPr lang="en-US" sz="2000"/>
          </a:p>
          <a:p>
            <a:pPr marL="0" indent="0" eaLnBrk="1" hangingPunct="1"/>
            <a:endParaRPr lang="en-US" sz="2000"/>
          </a:p>
          <a:p>
            <a:pPr marL="0" indent="0" eaLnBrk="1" hangingPunct="1">
              <a:buNone/>
            </a:pPr>
            <a:r>
              <a:rPr lang="en-US" u="sng"/>
              <a:t>Problem</a:t>
            </a:r>
            <a:r>
              <a:rPr lang="en-US"/>
              <a:t>:   </a:t>
            </a:r>
          </a:p>
          <a:p>
            <a:pPr lvl="1" eaLnBrk="1" hangingPunct="1"/>
            <a:r>
              <a:rPr lang="en-US"/>
              <a:t>if    m</a:t>
            </a:r>
            <a:r>
              <a:rPr lang="en-US" baseline="-25000"/>
              <a:t>1</a:t>
            </a:r>
            <a:r>
              <a:rPr lang="en-US"/>
              <a:t>=m</a:t>
            </a:r>
            <a:r>
              <a:rPr lang="en-US" baseline="-25000"/>
              <a:t>2</a:t>
            </a:r>
            <a:r>
              <a:rPr lang="en-US"/>
              <a:t>     then   c</a:t>
            </a:r>
            <a:r>
              <a:rPr lang="en-US" baseline="-25000"/>
              <a:t>1</a:t>
            </a:r>
            <a:r>
              <a:rPr lang="en-US"/>
              <a:t>=c</a:t>
            </a:r>
            <a:r>
              <a:rPr lang="en-US" baseline="-25000"/>
              <a:t>2</a:t>
            </a:r>
          </a:p>
        </p:txBody>
      </p:sp>
      <p:sp>
        <p:nvSpPr>
          <p:cNvPr id="18438" name="AutoShape 4"/>
          <p:cNvSpPr>
            <a:spLocks noChangeArrowheads="1"/>
          </p:cNvSpPr>
          <p:nvPr/>
        </p:nvSpPr>
        <p:spPr bwMode="auto">
          <a:xfrm>
            <a:off x="2468563" y="2944813"/>
            <a:ext cx="257175" cy="381000"/>
          </a:xfrm>
          <a:prstGeom prst="downArrow">
            <a:avLst>
              <a:gd name="adj1" fmla="val 50000"/>
              <a:gd name="adj2" fmla="val 37037"/>
            </a:avLst>
          </a:prstGeom>
          <a:noFill/>
          <a:ln w="952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utoShape 5"/>
          <p:cNvSpPr>
            <a:spLocks noChangeArrowheads="1"/>
          </p:cNvSpPr>
          <p:nvPr/>
        </p:nvSpPr>
        <p:spPr bwMode="auto">
          <a:xfrm>
            <a:off x="7350125" y="2944813"/>
            <a:ext cx="257175" cy="381000"/>
          </a:xfrm>
          <a:prstGeom prst="downArrow">
            <a:avLst>
              <a:gd name="adj1" fmla="val 50000"/>
              <a:gd name="adj2" fmla="val 37037"/>
            </a:avLst>
          </a:prstGeom>
          <a:noFill/>
          <a:ln w="952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6"/>
          <p:cNvSpPr>
            <a:spLocks noChangeShapeType="1"/>
          </p:cNvSpPr>
          <p:nvPr/>
        </p:nvSpPr>
        <p:spPr bwMode="auto">
          <a:xfrm>
            <a:off x="6049963" y="2678113"/>
            <a:ext cx="533400" cy="0"/>
          </a:xfrm>
          <a:prstGeom prst="line">
            <a:avLst/>
          </a:prstGeom>
          <a:noFill/>
          <a:ln w="28575">
            <a:solidFill>
              <a:srgbClr val="869406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Rectangle 7"/>
          <p:cNvSpPr>
            <a:spLocks noChangeArrowheads="1"/>
          </p:cNvSpPr>
          <p:nvPr/>
        </p:nvSpPr>
        <p:spPr bwMode="auto">
          <a:xfrm>
            <a:off x="2725738" y="25574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Rectangle 8"/>
          <p:cNvSpPr>
            <a:spLocks noChangeArrowheads="1"/>
          </p:cNvSpPr>
          <p:nvPr/>
        </p:nvSpPr>
        <p:spPr bwMode="auto">
          <a:xfrm>
            <a:off x="3792538" y="25574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Rectangle 9"/>
          <p:cNvSpPr>
            <a:spLocks noChangeArrowheads="1"/>
          </p:cNvSpPr>
          <p:nvPr/>
        </p:nvSpPr>
        <p:spPr bwMode="auto">
          <a:xfrm>
            <a:off x="1658938" y="25574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Rectangle 10"/>
          <p:cNvSpPr>
            <a:spLocks noChangeArrowheads="1"/>
          </p:cNvSpPr>
          <p:nvPr/>
        </p:nvSpPr>
        <p:spPr bwMode="auto">
          <a:xfrm>
            <a:off x="3259138" y="25574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Rectangle 11"/>
          <p:cNvSpPr>
            <a:spLocks noChangeArrowheads="1"/>
          </p:cNvSpPr>
          <p:nvPr/>
        </p:nvSpPr>
        <p:spPr bwMode="auto">
          <a:xfrm>
            <a:off x="2192338" y="25574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12"/>
          <p:cNvSpPr>
            <a:spLocks noChangeArrowheads="1"/>
          </p:cNvSpPr>
          <p:nvPr/>
        </p:nvSpPr>
        <p:spPr bwMode="auto">
          <a:xfrm>
            <a:off x="4325938" y="25574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Rectangle 13"/>
          <p:cNvSpPr>
            <a:spLocks noChangeArrowheads="1"/>
          </p:cNvSpPr>
          <p:nvPr/>
        </p:nvSpPr>
        <p:spPr bwMode="auto">
          <a:xfrm>
            <a:off x="4859338" y="25574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Rectangle 14"/>
          <p:cNvSpPr>
            <a:spLocks noChangeArrowheads="1"/>
          </p:cNvSpPr>
          <p:nvPr/>
        </p:nvSpPr>
        <p:spPr bwMode="auto">
          <a:xfrm>
            <a:off x="6692900" y="2546350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Rectangle 15"/>
          <p:cNvSpPr>
            <a:spLocks noChangeArrowheads="1"/>
          </p:cNvSpPr>
          <p:nvPr/>
        </p:nvSpPr>
        <p:spPr bwMode="auto">
          <a:xfrm>
            <a:off x="5392738" y="25574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7226300" y="2546350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Rectangle 17"/>
          <p:cNvSpPr>
            <a:spLocks noChangeArrowheads="1"/>
          </p:cNvSpPr>
          <p:nvPr/>
        </p:nvSpPr>
        <p:spPr bwMode="auto">
          <a:xfrm>
            <a:off x="7759700" y="2546350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Text Box 18"/>
          <p:cNvSpPr txBox="1">
            <a:spLocks noChangeArrowheads="1"/>
          </p:cNvSpPr>
          <p:nvPr/>
        </p:nvSpPr>
        <p:spPr bwMode="auto">
          <a:xfrm>
            <a:off x="914400" y="2438400"/>
            <a:ext cx="63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PT:</a:t>
            </a:r>
          </a:p>
        </p:txBody>
      </p:sp>
      <p:sp>
        <p:nvSpPr>
          <p:cNvPr id="18453" name="Line 19"/>
          <p:cNvSpPr>
            <a:spLocks noChangeShapeType="1"/>
          </p:cNvSpPr>
          <p:nvPr/>
        </p:nvSpPr>
        <p:spPr bwMode="auto">
          <a:xfrm>
            <a:off x="6057900" y="3554413"/>
            <a:ext cx="533400" cy="0"/>
          </a:xfrm>
          <a:prstGeom prst="line">
            <a:avLst/>
          </a:prstGeom>
          <a:noFill/>
          <a:ln w="28575">
            <a:solidFill>
              <a:srgbClr val="869406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Rectangle 20"/>
          <p:cNvSpPr>
            <a:spLocks noChangeArrowheads="1"/>
          </p:cNvSpPr>
          <p:nvPr/>
        </p:nvSpPr>
        <p:spPr bwMode="auto">
          <a:xfrm>
            <a:off x="2733675" y="34337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Rectangle 21"/>
          <p:cNvSpPr>
            <a:spLocks noChangeArrowheads="1"/>
          </p:cNvSpPr>
          <p:nvPr/>
        </p:nvSpPr>
        <p:spPr bwMode="auto">
          <a:xfrm>
            <a:off x="3800475" y="34337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Rectangle 22"/>
          <p:cNvSpPr>
            <a:spLocks noChangeArrowheads="1"/>
          </p:cNvSpPr>
          <p:nvPr/>
        </p:nvSpPr>
        <p:spPr bwMode="auto">
          <a:xfrm>
            <a:off x="1666875" y="34337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Rectangle 23"/>
          <p:cNvSpPr>
            <a:spLocks noChangeArrowheads="1"/>
          </p:cNvSpPr>
          <p:nvPr/>
        </p:nvSpPr>
        <p:spPr bwMode="auto">
          <a:xfrm>
            <a:off x="3267075" y="34337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Rectangle 24"/>
          <p:cNvSpPr>
            <a:spLocks noChangeArrowheads="1"/>
          </p:cNvSpPr>
          <p:nvPr/>
        </p:nvSpPr>
        <p:spPr bwMode="auto">
          <a:xfrm>
            <a:off x="2200275" y="34337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Rectangle 25"/>
          <p:cNvSpPr>
            <a:spLocks noChangeArrowheads="1"/>
          </p:cNvSpPr>
          <p:nvPr/>
        </p:nvSpPr>
        <p:spPr bwMode="auto">
          <a:xfrm>
            <a:off x="4333875" y="34337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Rectangle 26"/>
          <p:cNvSpPr>
            <a:spLocks noChangeArrowheads="1"/>
          </p:cNvSpPr>
          <p:nvPr/>
        </p:nvSpPr>
        <p:spPr bwMode="auto">
          <a:xfrm>
            <a:off x="4867275" y="34337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Rectangle 27"/>
          <p:cNvSpPr>
            <a:spLocks noChangeArrowheads="1"/>
          </p:cNvSpPr>
          <p:nvPr/>
        </p:nvSpPr>
        <p:spPr bwMode="auto">
          <a:xfrm>
            <a:off x="6700838" y="3422650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Rectangle 28"/>
          <p:cNvSpPr>
            <a:spLocks noChangeArrowheads="1"/>
          </p:cNvSpPr>
          <p:nvPr/>
        </p:nvSpPr>
        <p:spPr bwMode="auto">
          <a:xfrm>
            <a:off x="5400675" y="3433763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Rectangle 29"/>
          <p:cNvSpPr>
            <a:spLocks noChangeArrowheads="1"/>
          </p:cNvSpPr>
          <p:nvPr/>
        </p:nvSpPr>
        <p:spPr bwMode="auto">
          <a:xfrm>
            <a:off x="7234238" y="3422650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Rectangle 30"/>
          <p:cNvSpPr>
            <a:spLocks noChangeArrowheads="1"/>
          </p:cNvSpPr>
          <p:nvPr/>
        </p:nvSpPr>
        <p:spPr bwMode="auto">
          <a:xfrm>
            <a:off x="7767638" y="3422650"/>
            <a:ext cx="533400" cy="228600"/>
          </a:xfrm>
          <a:prstGeom prst="rect">
            <a:avLst/>
          </a:prstGeom>
          <a:noFill/>
          <a:ln w="28575">
            <a:solidFill>
              <a:srgbClr val="86940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5" name="Text Box 31"/>
          <p:cNvSpPr txBox="1">
            <a:spLocks noChangeArrowheads="1"/>
          </p:cNvSpPr>
          <p:nvPr/>
        </p:nvSpPr>
        <p:spPr bwMode="auto">
          <a:xfrm>
            <a:off x="922338" y="3325813"/>
            <a:ext cx="65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CT: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43200" y="2438400"/>
            <a:ext cx="4921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latin typeface="+mn-lt"/>
              </a:rPr>
              <a:t>m</a:t>
            </a:r>
            <a:r>
              <a:rPr lang="en-US" sz="2000" baseline="-25000">
                <a:latin typeface="+mn-lt"/>
              </a:rPr>
              <a:t>1</a:t>
            </a:r>
            <a:endParaRPr lang="en-US" sz="200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84675" y="2438400"/>
            <a:ext cx="4921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latin typeface="+mn-lt"/>
              </a:rPr>
              <a:t>m</a:t>
            </a:r>
            <a:r>
              <a:rPr lang="en-US" sz="2000" baseline="-25000">
                <a:latin typeface="+mn-lt"/>
              </a:rPr>
              <a:t>2</a:t>
            </a:r>
            <a:endParaRPr lang="en-US" sz="200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89238" y="3317875"/>
            <a:ext cx="4921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latin typeface="+mn-lt"/>
              </a:rPr>
              <a:t>c</a:t>
            </a:r>
            <a:r>
              <a:rPr lang="en-US" sz="2000" baseline="-25000">
                <a:latin typeface="+mn-lt"/>
              </a:rPr>
              <a:t>1</a:t>
            </a:r>
            <a:endParaRPr lang="en-US" sz="200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89438" y="3306763"/>
            <a:ext cx="4921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latin typeface="+mn-lt"/>
              </a:rPr>
              <a:t>c</a:t>
            </a:r>
            <a:r>
              <a:rPr lang="en-US" sz="2000" baseline="-25000">
                <a:latin typeface="+mn-lt"/>
              </a:rPr>
              <a:t>2</a:t>
            </a:r>
            <a:endParaRPr lang="en-US" sz="20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373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4153F-8641-4DF1-BF9E-E3333F6E5825}" type="slidenum">
              <a:rPr lang="en-US"/>
              <a:pPr/>
              <a:t>5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/>
              <a:t>Modes of Operation for </a:t>
            </a:r>
            <a:br>
              <a:rPr lang="en-US" dirty="0"/>
            </a:br>
            <a:r>
              <a:rPr lang="en-US" dirty="0"/>
              <a:t>One-time Use Key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450653"/>
            <a:ext cx="8229600" cy="1752600"/>
          </a:xfrm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u="sng"/>
              <a:t>Example application</a:t>
            </a:r>
            <a:r>
              <a:rPr lang="en-US"/>
              <a:t>:    </a:t>
            </a:r>
          </a:p>
          <a:p>
            <a:pPr algn="l">
              <a:spcBef>
                <a:spcPct val="50000"/>
              </a:spcBef>
            </a:pPr>
            <a:r>
              <a:rPr lang="en-US"/>
              <a:t>    Encrypted email.    New key for every message.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3F64370-EFA6-2FCD-F55F-809E4BC3A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"/>
            <a:ext cx="7772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kern="0" dirty="0"/>
              <a:t>How to use a block cipher?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AD070-0A99-4FBE-80D1-EA7C69A73BF8}" type="slidenum">
              <a:rPr lang="en-US"/>
              <a:pPr/>
              <a:t>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838200"/>
          </a:xfrm>
        </p:spPr>
        <p:txBody>
          <a:bodyPr/>
          <a:lstStyle/>
          <a:p>
            <a:r>
              <a:rPr lang="en-US" dirty="0"/>
              <a:t>Semantic Security for a one-time key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990600"/>
                <a:ext cx="8686800" cy="5867400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dirty="0">
                    <a:latin typeface="Castellar" pitchFamily="18" charset="0"/>
                  </a:rPr>
                  <a:t>E </a:t>
                </a:r>
                <a:r>
                  <a:rPr lang="en-US" dirty="0"/>
                  <a:t>= (E,D)   a cipher defined over  (K,M,C)</a:t>
                </a:r>
                <a:endParaRPr lang="en-US" dirty="0">
                  <a:latin typeface="Castellar" pitchFamily="18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For   b=0,1   define EXP(b)  as:</a:t>
                </a:r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  <a:spcBef>
                    <a:spcPct val="100000"/>
                  </a:spcBef>
                </a:pPr>
                <a:endParaRPr lang="en-US" dirty="0"/>
              </a:p>
              <a:p>
                <a:pPr>
                  <a:spcBef>
                    <a:spcPts val="3032"/>
                  </a:spcBef>
                </a:pPr>
                <a:r>
                  <a:rPr lang="en-US" dirty="0"/>
                  <a:t>Def: </a:t>
                </a:r>
                <a:r>
                  <a:rPr lang="en-US" dirty="0">
                    <a:latin typeface="Castellar" pitchFamily="18" charset="0"/>
                  </a:rPr>
                  <a:t>E</a:t>
                </a:r>
                <a:r>
                  <a:rPr lang="en-US" dirty="0"/>
                  <a:t> is sem. sec. for one-time key if for all “efficient”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	        </a:t>
                </a:r>
                <a:r>
                  <a:rPr lang="en-US" dirty="0" err="1">
                    <a:solidFill>
                      <a:schemeClr val="accent2"/>
                    </a:solidFill>
                  </a:rPr>
                  <a:t>Adv</a:t>
                </a:r>
                <a:r>
                  <a:rPr lang="en-US" baseline="-25000" dirty="0" err="1">
                    <a:solidFill>
                      <a:schemeClr val="accent2"/>
                    </a:solidFill>
                  </a:rPr>
                  <a:t>SS</a:t>
                </a:r>
                <a:r>
                  <a:rPr lang="en-US" dirty="0">
                    <a:solidFill>
                      <a:schemeClr val="accent2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</m:oMath>
                </a14:m>
                <a:r>
                  <a:rPr lang="en-US" dirty="0">
                    <a:solidFill>
                      <a:schemeClr val="accent2"/>
                    </a:solidFill>
                  </a:rPr>
                  <a:t>,</a:t>
                </a:r>
                <a:r>
                  <a:rPr lang="en-US" dirty="0">
                    <a:latin typeface="Castellar" pitchFamily="18" charset="0"/>
                  </a:rPr>
                  <a:t>E</a:t>
                </a:r>
                <a:r>
                  <a:rPr lang="en-US" dirty="0">
                    <a:solidFill>
                      <a:schemeClr val="accent2"/>
                    </a:solidFill>
                  </a:rPr>
                  <a:t>]  =  </a:t>
                </a:r>
                <a:r>
                  <a:rPr lang="en-US" sz="3600" dirty="0">
                    <a:solidFill>
                      <a:schemeClr val="accent2"/>
                    </a:solidFill>
                  </a:rPr>
                  <a:t>|</a:t>
                </a:r>
                <a:r>
                  <a:rPr lang="en-US" dirty="0">
                    <a:solidFill>
                      <a:schemeClr val="accent2"/>
                    </a:solidFill>
                  </a:rPr>
                  <a:t>Pr[EXP(0)=1] – Pr[EXP(1)=1] </a:t>
                </a:r>
                <a:r>
                  <a:rPr lang="en-US" sz="3600" dirty="0">
                    <a:solidFill>
                      <a:schemeClr val="accent2"/>
                    </a:solidFill>
                  </a:rPr>
                  <a:t>|</a:t>
                </a:r>
              </a:p>
              <a:p>
                <a:pPr>
                  <a:lnSpc>
                    <a:spcPct val="120000"/>
                  </a:lnSpc>
                  <a:buFontTx/>
                  <a:buNone/>
                </a:pPr>
                <a:r>
                  <a:rPr lang="en-US" dirty="0"/>
                  <a:t>		is “negligible.”</a:t>
                </a:r>
              </a:p>
            </p:txBody>
          </p:sp>
        </mc:Choice>
        <mc:Fallback xmlns="">
          <p:sp>
            <p:nvSpPr>
              <p:cNvPr id="1126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90600"/>
                <a:ext cx="8686800" cy="5867400"/>
              </a:xfrm>
              <a:blipFill>
                <a:blip r:embed="rId2"/>
                <a:stretch>
                  <a:fillRect l="-1170" t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47800" y="2606675"/>
            <a:ext cx="1295400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dirty="0"/>
              <a:t>Chal.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057400" y="19208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028825" y="1828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6629400" y="2606675"/>
                <a:ext cx="1295400" cy="158432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algn="ctr"/>
                <a:r>
                  <a:rPr lang="en-US" dirty="0"/>
                  <a:t>Adv.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271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29400" y="2606675"/>
                <a:ext cx="1295400" cy="1584325"/>
              </a:xfrm>
              <a:prstGeom prst="rect">
                <a:avLst/>
              </a:prstGeom>
              <a:blipFill>
                <a:blip r:embed="rId3"/>
                <a:stretch>
                  <a:fillRect t="-787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752600" y="3078163"/>
            <a:ext cx="676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en-US">
                <a:sym typeface="Symbol" pitchFamily="18" charset="2"/>
              </a:rPr>
              <a:t>K</a:t>
            </a:r>
            <a:endParaRPr lang="en-US" b="1">
              <a:cs typeface="Arial" charset="0"/>
              <a:sym typeface="Symbol" pitchFamily="18" charset="2"/>
            </a:endParaRPr>
          </a:p>
        </p:txBody>
      </p:sp>
      <p:grpSp>
        <p:nvGrpSpPr>
          <p:cNvPr id="11285" name="Group 21"/>
          <p:cNvGrpSpPr>
            <a:grpSpLocks/>
          </p:cNvGrpSpPr>
          <p:nvPr/>
        </p:nvGrpSpPr>
        <p:grpSpPr bwMode="auto">
          <a:xfrm>
            <a:off x="2819400" y="3000375"/>
            <a:ext cx="3810000" cy="368300"/>
            <a:chOff x="1776" y="1890"/>
            <a:chExt cx="2400" cy="232"/>
          </a:xfrm>
        </p:grpSpPr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 flipH="1">
              <a:off x="1776" y="2122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2016" y="1890"/>
              <a:ext cx="17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m</a:t>
              </a:r>
              <a:r>
                <a:rPr lang="en-US" baseline="-25000"/>
                <a:t>0</a:t>
              </a:r>
              <a:r>
                <a:rPr lang="en-US"/>
                <a:t> , m</a:t>
              </a:r>
              <a:r>
                <a:rPr lang="en-US" baseline="-25000"/>
                <a:t>1  </a:t>
              </a:r>
              <a:r>
                <a:rPr lang="en-US">
                  <a:sym typeface="Symbol" pitchFamily="18" charset="2"/>
                </a:rPr>
                <a:t> M :    |m</a:t>
              </a:r>
              <a:r>
                <a:rPr lang="en-US" baseline="-25000">
                  <a:sym typeface="Symbol" pitchFamily="18" charset="2"/>
                </a:rPr>
                <a:t>0</a:t>
              </a:r>
              <a:r>
                <a:rPr lang="en-US">
                  <a:sym typeface="Symbol" pitchFamily="18" charset="2"/>
                </a:rPr>
                <a:t>| = |m</a:t>
              </a:r>
              <a:r>
                <a:rPr lang="en-US" baseline="-25000">
                  <a:sym typeface="Symbol" pitchFamily="18" charset="2"/>
                </a:rPr>
                <a:t>1</a:t>
              </a:r>
              <a:r>
                <a:rPr lang="en-US">
                  <a:sym typeface="Symbol" pitchFamily="18" charset="2"/>
                </a:rPr>
                <a:t>|</a:t>
              </a:r>
            </a:p>
          </p:txBody>
        </p:sp>
      </p:grpSp>
      <p:grpSp>
        <p:nvGrpSpPr>
          <p:cNvPr id="11284" name="Group 20"/>
          <p:cNvGrpSpPr>
            <a:grpSpLocks/>
          </p:cNvGrpSpPr>
          <p:nvPr/>
        </p:nvGrpSpPr>
        <p:grpSpPr bwMode="auto">
          <a:xfrm>
            <a:off x="2819400" y="3433763"/>
            <a:ext cx="3733800" cy="400050"/>
            <a:chOff x="1776" y="2163"/>
            <a:chExt cx="2352" cy="252"/>
          </a:xfrm>
        </p:grpSpPr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1776" y="2410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2448" y="2163"/>
              <a:ext cx="9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 </a:t>
              </a:r>
              <a:r>
                <a:rPr lang="en-US">
                  <a:sym typeface="Symbol" pitchFamily="18" charset="2"/>
                </a:rPr>
                <a:t> </a:t>
              </a:r>
              <a:r>
                <a:rPr lang="en-US"/>
                <a:t>E(k, </a:t>
              </a:r>
              <a:r>
                <a:rPr lang="en-US" sz="2000" b="1" err="1"/>
                <a:t>m</a:t>
              </a:r>
              <a:r>
                <a:rPr lang="en-US" sz="2000" b="1" baseline="-25000" err="1"/>
                <a:t>b</a:t>
              </a:r>
              <a:r>
                <a:rPr lang="en-US"/>
                <a:t>)</a:t>
              </a:r>
            </a:p>
          </p:txBody>
        </p:sp>
      </p:grpSp>
      <p:grpSp>
        <p:nvGrpSpPr>
          <p:cNvPr id="11286" name="Group 22"/>
          <p:cNvGrpSpPr>
            <a:grpSpLocks/>
          </p:cNvGrpSpPr>
          <p:nvPr/>
        </p:nvGrpSpPr>
        <p:grpSpPr bwMode="auto">
          <a:xfrm>
            <a:off x="7239000" y="4191000"/>
            <a:ext cx="1447800" cy="762000"/>
            <a:chOff x="4560" y="2842"/>
            <a:chExt cx="912" cy="480"/>
          </a:xfrm>
        </p:grpSpPr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4560" y="284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Text Box 17"/>
            <p:cNvSpPr txBox="1">
              <a:spLocks noChangeArrowheads="1"/>
            </p:cNvSpPr>
            <p:nvPr/>
          </p:nvSpPr>
          <p:spPr bwMode="auto">
            <a:xfrm>
              <a:off x="4568" y="3024"/>
              <a:ext cx="9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b’ </a:t>
              </a:r>
              <a:r>
                <a:rPr lang="en-US" sz="2400">
                  <a:sym typeface="Symbol" pitchFamily="18" charset="2"/>
                </a:rPr>
                <a:t> {0,1}</a:t>
              </a:r>
              <a:endParaRPr lang="en-US" sz="2400"/>
            </a:p>
          </p:txBody>
        </p:sp>
      </p:grp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762000" y="2301875"/>
            <a:ext cx="7924800" cy="2117725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153150"/>
            <a:ext cx="2133600" cy="400050"/>
          </a:xfrm>
        </p:spPr>
        <p:txBody>
          <a:bodyPr/>
          <a:lstStyle/>
          <a:p>
            <a:fld id="{45947987-67A7-4ECB-8ADD-F365B84DE7F9}" type="slidenum">
              <a:rPr lang="en-US"/>
              <a:pPr/>
              <a:t>7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Semantically Secure Scheme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4038600"/>
          </a:xfrm>
        </p:spPr>
        <p:txBody>
          <a:bodyPr/>
          <a:lstStyle/>
          <a:p>
            <a:pPr>
              <a:spcBef>
                <a:spcPct val="80000"/>
              </a:spcBef>
              <a:buFontTx/>
              <a:buNone/>
            </a:pPr>
            <a:r>
              <a:rPr lang="en-US" dirty="0"/>
              <a:t>E</a:t>
            </a:r>
            <a:r>
              <a:rPr lang="en-US" baseline="-25000" dirty="0"/>
              <a:t>DETCTR</a:t>
            </a:r>
            <a:r>
              <a:rPr lang="en-US" dirty="0"/>
              <a:t> (</a:t>
            </a:r>
            <a:r>
              <a:rPr lang="en-US" dirty="0" err="1"/>
              <a:t>k,m</a:t>
            </a:r>
            <a:r>
              <a:rPr lang="en-US" dirty="0"/>
              <a:t>)  =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spcBef>
                <a:spcPct val="100000"/>
              </a:spcBef>
              <a:buNone/>
            </a:pPr>
            <a:r>
              <a:rPr lang="en-US" dirty="0"/>
              <a:t>⇒  Stream cipher built from PRF   (e.g.  AES)</a:t>
            </a:r>
          </a:p>
        </p:txBody>
      </p:sp>
      <p:grpSp>
        <p:nvGrpSpPr>
          <p:cNvPr id="12309" name="Group 21"/>
          <p:cNvGrpSpPr>
            <a:grpSpLocks/>
          </p:cNvGrpSpPr>
          <p:nvPr/>
        </p:nvGrpSpPr>
        <p:grpSpPr bwMode="auto">
          <a:xfrm>
            <a:off x="3429000" y="3048000"/>
            <a:ext cx="4419600" cy="1981200"/>
            <a:chOff x="2160" y="2544"/>
            <a:chExt cx="2784" cy="1248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496" y="254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m[0]</a:t>
              </a: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3024" y="254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m[1]</a:t>
              </a: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3552" y="254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…</a:t>
              </a: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2496" y="302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F(k,0)</a:t>
              </a: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3024" y="302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F(k,1)</a:t>
              </a: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3552" y="302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…</a:t>
              </a: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4080" y="254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m[L]</a:t>
              </a:r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4080" y="302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F(k,L)</a:t>
              </a:r>
            </a:p>
          </p:txBody>
        </p:sp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2160" y="2736"/>
              <a:ext cx="31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ym typeface="Symbol" pitchFamily="18" charset="2"/>
                </a:rPr>
                <a:t></a:t>
              </a:r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2208" y="3408"/>
              <a:ext cx="2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2496" y="3552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c[0]</a:t>
              </a: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3024" y="3552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c[1]</a:t>
              </a:r>
            </a:p>
          </p:txBody>
        </p:sp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3552" y="3552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…</a:t>
              </a:r>
            </a:p>
          </p:txBody>
        </p:sp>
        <p:sp>
          <p:nvSpPr>
            <p:cNvPr id="12308" name="Rectangle 20"/>
            <p:cNvSpPr>
              <a:spLocks noChangeArrowheads="1"/>
            </p:cNvSpPr>
            <p:nvPr/>
          </p:nvSpPr>
          <p:spPr bwMode="auto">
            <a:xfrm>
              <a:off x="4080" y="3552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c[L]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6D7458A-9DA3-7621-6857-2DDEE563857A}"/>
              </a:ext>
            </a:extLst>
          </p:cNvPr>
          <p:cNvGrpSpPr/>
          <p:nvPr/>
        </p:nvGrpSpPr>
        <p:grpSpPr>
          <a:xfrm>
            <a:off x="292596" y="4114800"/>
            <a:ext cx="3365004" cy="666066"/>
            <a:chOff x="292596" y="4495800"/>
            <a:chExt cx="3365004" cy="666066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10DE35F9-9A26-379C-B2C6-E6228574928A}"/>
                </a:ext>
              </a:extLst>
            </p:cNvPr>
            <p:cNvCxnSpPr/>
            <p:nvPr/>
          </p:nvCxnSpPr>
          <p:spPr bwMode="auto">
            <a:xfrm flipV="1">
              <a:off x="1600200" y="4495800"/>
              <a:ext cx="2057400" cy="3048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089F31A-15D2-C486-9D65-2F6EDFCD9B74}"/>
                </a:ext>
              </a:extLst>
            </p:cNvPr>
            <p:cNvSpPr txBox="1"/>
            <p:nvPr/>
          </p:nvSpPr>
          <p:spPr>
            <a:xfrm>
              <a:off x="292596" y="4515535"/>
              <a:ext cx="131318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/>
                <a:t>indist</a:t>
              </a:r>
              <a:r>
                <a:rPr lang="en-US" dirty="0"/>
                <a:t>. from</a:t>
              </a:r>
              <a:br>
                <a:rPr lang="en-US"/>
              </a:br>
              <a:r>
                <a:rPr lang="en-US"/>
                <a:t>a </a:t>
              </a:r>
              <a:r>
                <a:rPr lang="en-US" dirty="0"/>
                <a:t>OTP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DC55942-A2C3-B760-24EE-46563F4B2007}"/>
                  </a:ext>
                </a:extLst>
              </p:cNvPr>
              <p:cNvSpPr txBox="1"/>
              <p:nvPr/>
            </p:nvSpPr>
            <p:spPr>
              <a:xfrm>
                <a:off x="457200" y="1163652"/>
                <a:ext cx="6770893" cy="10241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Deterministic counter mode from a PRF 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</a:pPr>
                <a:r>
                  <a:rPr lang="en-US" sz="2400" dirty="0"/>
                  <a:t>			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: 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×  </m:t>
                    </m:r>
                    <m:d>
                      <m:dPr>
                        <m:begChr m:val="{"/>
                        <m:endChr m:val="}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0,1,…,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⇾ 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DC55942-A2C3-B760-24EE-46563F4B2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163652"/>
                <a:ext cx="6770893" cy="1024127"/>
              </a:xfrm>
              <a:prstGeom prst="rect">
                <a:avLst/>
              </a:prstGeom>
              <a:blipFill>
                <a:blip r:embed="rId2"/>
                <a:stretch>
                  <a:fillRect l="-1498" t="-4878" b="-85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AE2F-A8C1-40E1-B47E-05C9A18735C9}" type="slidenum">
              <a:rPr lang="en-US"/>
              <a:pPr/>
              <a:t>8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5575"/>
            <a:ext cx="7772400" cy="1470025"/>
          </a:xfrm>
        </p:spPr>
        <p:txBody>
          <a:bodyPr/>
          <a:lstStyle/>
          <a:p>
            <a:r>
              <a:rPr lang="en-US" dirty="0"/>
              <a:t>Modes of Operation for </a:t>
            </a:r>
            <a:br>
              <a:rPr lang="en-US" dirty="0"/>
            </a:br>
            <a:r>
              <a:rPr lang="en-US" dirty="0"/>
              <a:t>Many-time Key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534400" cy="1752600"/>
          </a:xfrm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u="sng" dirty="0"/>
              <a:t>Example applications</a:t>
            </a:r>
            <a:r>
              <a:rPr lang="en-US" dirty="0"/>
              <a:t>:    </a:t>
            </a:r>
          </a:p>
          <a:p>
            <a:pPr algn="l">
              <a:spcBef>
                <a:spcPct val="50000"/>
              </a:spcBef>
            </a:pPr>
            <a:r>
              <a:rPr lang="en-US" dirty="0"/>
              <a:t>1.  File systems:    Same AES key used to encrypt many files.</a:t>
            </a:r>
          </a:p>
          <a:p>
            <a:pPr algn="l">
              <a:spcBef>
                <a:spcPct val="50000"/>
              </a:spcBef>
            </a:pPr>
            <a:r>
              <a:rPr lang="en-US" dirty="0"/>
              <a:t>2.  IPsec:   Same AES key used to encrypt many packets.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BFCF3A-3F61-78C9-D9A9-144EBEF75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"/>
            <a:ext cx="7772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kern="0" dirty="0"/>
              <a:t>How to use a block cipher?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27000"/>
            <a:ext cx="8915400" cy="838200"/>
          </a:xfrm>
        </p:spPr>
        <p:txBody>
          <a:bodyPr>
            <a:normAutofit fontScale="90000"/>
          </a:bodyPr>
          <a:lstStyle/>
          <a:p>
            <a:r>
              <a:rPr lang="en-US" sz="3600"/>
              <a:t>Semantic Security for many-time key   </a:t>
            </a:r>
            <a:r>
              <a:rPr lang="en-US" sz="2200"/>
              <a:t>(CPA security)</a:t>
            </a:r>
            <a:endParaRPr lang="en-US" sz="3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889000"/>
                <a:ext cx="8686800" cy="59690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lnSpc>
                    <a:spcPct val="90000"/>
                  </a:lnSpc>
                  <a:buNone/>
                </a:pPr>
                <a:r>
                  <a:rPr lang="en-US" dirty="0"/>
                  <a:t>Cipher</a:t>
                </a:r>
                <a:r>
                  <a:rPr lang="en-US" dirty="0">
                    <a:latin typeface="Castellar" pitchFamily="18" charset="0"/>
                  </a:rPr>
                  <a:t> E </a:t>
                </a:r>
                <a:r>
                  <a:rPr lang="en-US" dirty="0"/>
                  <a:t>= (E,D)  defined over  (K,M,C)</a:t>
                </a:r>
                <a:r>
                  <a:rPr lang="en-US" dirty="0">
                    <a:latin typeface="Castellar" pitchFamily="18" charset="0"/>
                  </a:rPr>
                  <a:t>.    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en-US" dirty="0"/>
                  <a:t>For   b=0,1   define EXP(b)  as:</a:t>
                </a:r>
                <a:endParaRPr lang="en-US" sz="2000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endParaRPr lang="en-US" dirty="0"/>
              </a:p>
              <a:p>
                <a:pPr>
                  <a:lnSpc>
                    <a:spcPct val="90000"/>
                  </a:lnSpc>
                  <a:spcBef>
                    <a:spcPct val="100000"/>
                  </a:spcBef>
                </a:pPr>
                <a:endParaRPr lang="en-US" dirty="0"/>
              </a:p>
              <a:p>
                <a:pPr marL="0" indent="0">
                  <a:lnSpc>
                    <a:spcPct val="90000"/>
                  </a:lnSpc>
                  <a:spcBef>
                    <a:spcPts val="5032"/>
                  </a:spcBef>
                  <a:buNone/>
                </a:pPr>
                <a:endParaRPr lang="en-US" dirty="0"/>
              </a:p>
              <a:p>
                <a:pPr marL="0" indent="0">
                  <a:spcBef>
                    <a:spcPts val="5032"/>
                  </a:spcBef>
                  <a:buNone/>
                </a:pPr>
                <a:r>
                  <a:rPr lang="en-US" dirty="0"/>
                  <a:t>Def: </a:t>
                </a:r>
                <a:r>
                  <a:rPr lang="en-US" dirty="0">
                    <a:latin typeface="Castellar" pitchFamily="18" charset="0"/>
                  </a:rPr>
                  <a:t>E</a:t>
                </a:r>
                <a:r>
                  <a:rPr lang="en-US" dirty="0"/>
                  <a:t> is sem. sec. under CPA if for all “efficient”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	</a:t>
                </a:r>
                <a:r>
                  <a:rPr lang="en-US" dirty="0" err="1">
                    <a:solidFill>
                      <a:schemeClr val="accent2"/>
                    </a:solidFill>
                  </a:rPr>
                  <a:t>Adv</a:t>
                </a:r>
                <a:r>
                  <a:rPr lang="en-US" baseline="-25000" dirty="0" err="1">
                    <a:solidFill>
                      <a:schemeClr val="accent2"/>
                    </a:solidFill>
                  </a:rPr>
                  <a:t>CPA</a:t>
                </a:r>
                <a:r>
                  <a:rPr lang="en-US" dirty="0">
                    <a:solidFill>
                      <a:schemeClr val="accent2"/>
                    </a:solidFill>
                  </a:rPr>
                  <a:t> [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</m:oMath>
                </a14:m>
                <a:r>
                  <a:rPr lang="en-US" dirty="0">
                    <a:solidFill>
                      <a:schemeClr val="accent2"/>
                    </a:solidFill>
                  </a:rPr>
                  <a:t>,</a:t>
                </a:r>
                <a:r>
                  <a:rPr lang="en-US" dirty="0">
                    <a:latin typeface="Castellar" pitchFamily="18" charset="0"/>
                  </a:rPr>
                  <a:t>E</a:t>
                </a:r>
                <a:r>
                  <a:rPr lang="en-US" dirty="0">
                    <a:solidFill>
                      <a:schemeClr val="accent2"/>
                    </a:solidFill>
                  </a:rPr>
                  <a:t>]  =  </a:t>
                </a:r>
                <a:r>
                  <a:rPr lang="en-US" sz="3600" dirty="0">
                    <a:solidFill>
                      <a:schemeClr val="accent2"/>
                    </a:solidFill>
                  </a:rPr>
                  <a:t>|</a:t>
                </a:r>
                <a:r>
                  <a:rPr lang="en-US" dirty="0">
                    <a:solidFill>
                      <a:schemeClr val="accent2"/>
                    </a:solidFill>
                  </a:rPr>
                  <a:t>Pr[EXP(0)=1] – Pr[EXP(1)=1] </a:t>
                </a:r>
                <a:r>
                  <a:rPr lang="en-US" sz="3600" dirty="0">
                    <a:solidFill>
                      <a:schemeClr val="accent2"/>
                    </a:solidFill>
                  </a:rPr>
                  <a:t>|    </a:t>
                </a:r>
                <a:br>
                  <a:rPr lang="en-US" sz="3600" dirty="0">
                    <a:solidFill>
                      <a:schemeClr val="accent2"/>
                    </a:solidFill>
                  </a:rPr>
                </a:br>
                <a:r>
                  <a:rPr lang="en-US" dirty="0"/>
                  <a:t>is “negligible.”</a:t>
                </a:r>
              </a:p>
            </p:txBody>
          </p:sp>
        </mc:Choice>
        <mc:Fallback xmlns="">
          <p:sp>
            <p:nvSpPr>
              <p:cNvPr id="153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889000"/>
                <a:ext cx="8686800" cy="5969000"/>
              </a:xfrm>
              <a:blipFill>
                <a:blip r:embed="rId2"/>
                <a:stretch>
                  <a:fillRect l="-1170" t="-2128" b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295400" y="2433934"/>
            <a:ext cx="1295400" cy="223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dirty="0"/>
              <a:t>Chal.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28600" y="2819400"/>
            <a:ext cx="1066800" cy="11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Rectangle 7"/>
              <p:cNvSpPr>
                <a:spLocks noChangeArrowheads="1"/>
              </p:cNvSpPr>
              <p:nvPr/>
            </p:nvSpPr>
            <p:spPr bwMode="auto">
              <a:xfrm>
                <a:off x="6477000" y="2433934"/>
                <a:ext cx="1295400" cy="2235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algn="ctr"/>
                <a:r>
                  <a:rPr lang="en-US" dirty="0"/>
                  <a:t>Adv.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36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7000" y="2433934"/>
                <a:ext cx="1295400" cy="2235200"/>
              </a:xfrm>
              <a:prstGeom prst="rect">
                <a:avLst/>
              </a:prstGeom>
              <a:blipFill>
                <a:blip r:embed="rId3"/>
                <a:stretch>
                  <a:fillRect t="-1124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600201" y="2905422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en-US">
                <a:sym typeface="Symbol" pitchFamily="18" charset="2"/>
              </a:rPr>
              <a:t>K</a:t>
            </a:r>
            <a:endParaRPr lang="en-US" b="1">
              <a:cs typeface="Arial" charset="0"/>
              <a:sym typeface="Symbol" pitchFamily="18" charset="2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772401" y="4034132"/>
            <a:ext cx="1447799" cy="527449"/>
            <a:chOff x="7772400" y="2709563"/>
            <a:chExt cx="1447799" cy="395587"/>
          </a:xfrm>
        </p:grpSpPr>
        <p:sp>
          <p:nvSpPr>
            <p:cNvPr id="15374" name="Line 14"/>
            <p:cNvSpPr>
              <a:spLocks noChangeShapeType="1"/>
            </p:cNvSpPr>
            <p:nvPr/>
          </p:nvSpPr>
          <p:spPr bwMode="auto">
            <a:xfrm flipV="1">
              <a:off x="7772400" y="3105150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7932667" y="2709563"/>
              <a:ext cx="1287532" cy="346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b’ </a:t>
              </a:r>
              <a:r>
                <a:rPr lang="en-US" sz="2000">
                  <a:sym typeface="Symbol" pitchFamily="18" charset="2"/>
                </a:rPr>
                <a:t> {0,1}</a:t>
              </a:r>
              <a:endParaRPr lang="en-US" sz="2000"/>
            </a:p>
          </p:txBody>
        </p:sp>
      </p:grp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609600" y="2027534"/>
            <a:ext cx="7924800" cy="284480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667000" y="2952687"/>
            <a:ext cx="3810000" cy="414491"/>
            <a:chOff x="2667000" y="2460903"/>
            <a:chExt cx="3810000" cy="310869"/>
          </a:xfrm>
        </p:grpSpPr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>
              <a:off x="2667000" y="2771772"/>
              <a:ext cx="381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2895600" y="2460903"/>
              <a:ext cx="3300248" cy="300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m</a:t>
              </a:r>
              <a:r>
                <a:rPr lang="en-US" sz="2000" baseline="-25000"/>
                <a:t>i,0</a:t>
              </a:r>
              <a:r>
                <a:rPr lang="en-US" sz="2000"/>
                <a:t> , m</a:t>
              </a:r>
              <a:r>
                <a:rPr lang="en-US" sz="2000" baseline="-25000"/>
                <a:t>i,1  </a:t>
              </a:r>
              <a:r>
                <a:rPr lang="en-US">
                  <a:sym typeface="Symbol" pitchFamily="18" charset="2"/>
                </a:rPr>
                <a:t> M :    |m</a:t>
              </a:r>
              <a:r>
                <a:rPr lang="en-US" baseline="-25000">
                  <a:sym typeface="Symbol" pitchFamily="18" charset="2"/>
                </a:rPr>
                <a:t>i,0</a:t>
              </a:r>
              <a:r>
                <a:rPr lang="en-US">
                  <a:sym typeface="Symbol" pitchFamily="18" charset="2"/>
                </a:rPr>
                <a:t>| = |m</a:t>
              </a:r>
              <a:r>
                <a:rPr lang="en-US" baseline="-25000">
                  <a:sym typeface="Symbol" pitchFamily="18" charset="2"/>
                </a:rPr>
                <a:t>i,1</a:t>
              </a:r>
              <a:r>
                <a:rPr lang="en-US">
                  <a:sym typeface="Symbol" pitchFamily="18" charset="2"/>
                </a:rPr>
                <a:t>|</a:t>
              </a:r>
            </a:p>
          </p:txBody>
        </p:sp>
      </p:grpSp>
      <p:grpSp>
        <p:nvGrpSpPr>
          <p:cNvPr id="33" name="Group 11"/>
          <p:cNvGrpSpPr>
            <a:grpSpLocks/>
          </p:cNvGrpSpPr>
          <p:nvPr/>
        </p:nvGrpSpPr>
        <p:grpSpPr bwMode="auto">
          <a:xfrm>
            <a:off x="2667000" y="3657897"/>
            <a:ext cx="3733800" cy="400050"/>
            <a:chOff x="1776" y="2213"/>
            <a:chExt cx="2352" cy="252"/>
          </a:xfrm>
        </p:grpSpPr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1776" y="2274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2352" y="2213"/>
              <a:ext cx="10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c</a:t>
              </a:r>
              <a:r>
                <a:rPr lang="en-US" sz="2000" baseline="-25000"/>
                <a:t>i</a:t>
              </a:r>
              <a:r>
                <a:rPr lang="en-US" sz="2000"/>
                <a:t> </a:t>
              </a:r>
              <a:r>
                <a:rPr lang="en-US">
                  <a:sym typeface="Symbol" pitchFamily="18" charset="2"/>
                </a:rPr>
                <a:t> </a:t>
              </a:r>
              <a:r>
                <a:rPr lang="en-US"/>
                <a:t>E(k,</a:t>
              </a:r>
              <a:r>
                <a:rPr lang="en-US" sz="2000" b="1"/>
                <a:t> </a:t>
              </a:r>
              <a:r>
                <a:rPr lang="en-US" sz="2000" b="1" err="1"/>
                <a:t>m</a:t>
              </a:r>
              <a:r>
                <a:rPr lang="en-US" sz="2000" b="1" baseline="-25000" err="1"/>
                <a:t>i,b</a:t>
              </a:r>
              <a:r>
                <a:rPr lang="en-US"/>
                <a:t>)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914400" y="4872335"/>
            <a:ext cx="7410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if adv. wants  c = E(k, m)  it queries with  m</a:t>
            </a:r>
            <a:r>
              <a:rPr lang="en-US" sz="2400" baseline="-25000"/>
              <a:t>j,0</a:t>
            </a:r>
            <a:r>
              <a:rPr lang="en-US" sz="2400"/>
              <a:t>= m</a:t>
            </a:r>
            <a:r>
              <a:rPr lang="en-US" sz="2400" baseline="-25000"/>
              <a:t>j,1</a:t>
            </a:r>
            <a:r>
              <a:rPr lang="en-US" sz="2400"/>
              <a:t>=m</a:t>
            </a:r>
            <a:r>
              <a:rPr lang="en-US" sz="2400" baseline="-25000"/>
              <a:t> </a:t>
            </a:r>
            <a:r>
              <a:rPr lang="en-US" sz="2400"/>
              <a:t>  </a:t>
            </a:r>
            <a:r>
              <a:rPr lang="en-US" sz="2400" baseline="-25000"/>
              <a:t> </a:t>
            </a:r>
            <a:r>
              <a:rPr lang="en-US" sz="2400"/>
              <a:t>  </a:t>
            </a:r>
            <a:endParaRPr lang="en-US" sz="2400" baseline="-25000"/>
          </a:p>
        </p:txBody>
      </p:sp>
      <p:sp>
        <p:nvSpPr>
          <p:cNvPr id="27" name="TextBox 26"/>
          <p:cNvSpPr txBox="1"/>
          <p:nvPr/>
        </p:nvSpPr>
        <p:spPr>
          <a:xfrm>
            <a:off x="2895600" y="2230734"/>
            <a:ext cx="1517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for </a:t>
            </a:r>
            <a:r>
              <a:rPr lang="en-US" sz="2000" err="1"/>
              <a:t>i</a:t>
            </a:r>
            <a:r>
              <a:rPr lang="en-US" sz="2000"/>
              <a:t>=1,…,q:  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52400" y="2341860"/>
            <a:ext cx="1124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 </a:t>
            </a:r>
            <a:r>
              <a:rPr lang="en-US"/>
              <a:t>∈ {0,1}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27622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2166</TotalTime>
  <Words>2704</Words>
  <Application>Microsoft Macintosh PowerPoint</Application>
  <PresentationFormat>On-screen Show (4:3)</PresentationFormat>
  <Paragraphs>464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Cambria Math</vt:lpstr>
      <vt:lpstr>Castellar</vt:lpstr>
      <vt:lpstr>Curlz MT</vt:lpstr>
      <vt:lpstr>Symbol</vt:lpstr>
      <vt:lpstr>Tahoma</vt:lpstr>
      <vt:lpstr>Wingdings</vt:lpstr>
      <vt:lpstr>Default Design</vt:lpstr>
      <vt:lpstr>CPA Security: How to use a key multiple times</vt:lpstr>
      <vt:lpstr>Quick Recap</vt:lpstr>
      <vt:lpstr>Abstract block ciphers:  PRFs and PRPs</vt:lpstr>
      <vt:lpstr>ECB:  Incorrect use of a PRP</vt:lpstr>
      <vt:lpstr>Modes of Operation for  One-time Use Key</vt:lpstr>
      <vt:lpstr>Semantic Security for a one-time key</vt:lpstr>
      <vt:lpstr>A Semantically Secure Scheme</vt:lpstr>
      <vt:lpstr>Modes of Operation for  Many-time Key</vt:lpstr>
      <vt:lpstr>Semantic Security for many-time key   (CPA security)</vt:lpstr>
      <vt:lpstr>Security for many-time key</vt:lpstr>
      <vt:lpstr>Nonce-based Encryption</vt:lpstr>
      <vt:lpstr>Construction 1:   CBC with random nonce</vt:lpstr>
      <vt:lpstr>CBC:    CPA Analysis</vt:lpstr>
      <vt:lpstr>Construction 1’:   CBC with unique nonce</vt:lpstr>
      <vt:lpstr>A CBC technicality:  padding</vt:lpstr>
      <vt:lpstr>Construction 2:  rand ctr-mode</vt:lpstr>
      <vt:lpstr>Why is this CPA secure?</vt:lpstr>
      <vt:lpstr>rand ctr-mode:   CPA analysis</vt:lpstr>
      <vt:lpstr>An example</vt:lpstr>
      <vt:lpstr>Construction 2’:  nonce ctr-mode</vt:lpstr>
      <vt:lpstr>Comparison:  ctr vs. CBC</vt:lpstr>
      <vt:lpstr>Summary</vt:lpstr>
      <vt:lpstr>Attacks on block ciphers</vt:lpstr>
      <vt:lpstr>(1) Linear and differential attacks   [BS’89,M’93] </vt:lpstr>
      <vt:lpstr>Linear attacks</vt:lpstr>
      <vt:lpstr>Linear attacks</vt:lpstr>
      <vt:lpstr>Lesson</vt:lpstr>
      <vt:lpstr>(2) Side channel attacks on software AES</vt:lpstr>
      <vt:lpstr>(3) Quantum attacks</vt:lpstr>
      <vt:lpstr>Quantum exhaustive search</vt:lpstr>
      <vt:lpstr>THE  END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dabo</dc:creator>
  <cp:keywords/>
  <dc:description/>
  <cp:lastModifiedBy>Dan Boneh</cp:lastModifiedBy>
  <cp:revision>153</cp:revision>
  <cp:lastPrinted>2022-01-19T19:58:08Z</cp:lastPrinted>
  <dcterms:created xsi:type="dcterms:W3CDTF">2010-01-13T21:31:22Z</dcterms:created>
  <dcterms:modified xsi:type="dcterms:W3CDTF">2025-01-19T01:44:57Z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