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93" r:id="rId5"/>
    <p:sldId id="288" r:id="rId6"/>
    <p:sldId id="272" r:id="rId7"/>
    <p:sldId id="259" r:id="rId8"/>
    <p:sldId id="260" r:id="rId9"/>
    <p:sldId id="305" r:id="rId10"/>
    <p:sldId id="306" r:id="rId11"/>
    <p:sldId id="262" r:id="rId12"/>
    <p:sldId id="276" r:id="rId13"/>
    <p:sldId id="274" r:id="rId14"/>
    <p:sldId id="297" r:id="rId15"/>
    <p:sldId id="298" r:id="rId16"/>
    <p:sldId id="273" r:id="rId17"/>
    <p:sldId id="264" r:id="rId18"/>
    <p:sldId id="278" r:id="rId19"/>
    <p:sldId id="295" r:id="rId20"/>
    <p:sldId id="296" r:id="rId21"/>
    <p:sldId id="279" r:id="rId22"/>
    <p:sldId id="265" r:id="rId23"/>
    <p:sldId id="300" r:id="rId24"/>
    <p:sldId id="301" r:id="rId25"/>
    <p:sldId id="304" r:id="rId26"/>
    <p:sldId id="266" r:id="rId27"/>
    <p:sldId id="302" r:id="rId28"/>
    <p:sldId id="280" r:id="rId29"/>
    <p:sldId id="281" r:id="rId30"/>
    <p:sldId id="284" r:id="rId31"/>
    <p:sldId id="285" r:id="rId32"/>
    <p:sldId id="283" r:id="rId33"/>
    <p:sldId id="268" r:id="rId34"/>
    <p:sldId id="291" r:id="rId35"/>
    <p:sldId id="269" r:id="rId36"/>
    <p:sldId id="292" r:id="rId37"/>
    <p:sldId id="303" r:id="rId38"/>
    <p:sldId id="270" r:id="rId39"/>
    <p:sldId id="290" r:id="rId40"/>
    <p:sldId id="27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667" autoAdjust="0"/>
  </p:normalViewPr>
  <p:slideViewPr>
    <p:cSldViewPr snapToObjects="1">
      <p:cViewPr varScale="1">
        <p:scale>
          <a:sx n="74" d="100"/>
          <a:sy n="74" d="100"/>
        </p:scale>
        <p:origin x="-486" y="-90"/>
      </p:cViewPr>
      <p:guideLst>
        <p:guide orient="horz" pos="2160"/>
        <p:guide pos="2880"/>
      </p:guideLst>
    </p:cSldViewPr>
  </p:slideViewPr>
  <p:notesTextViewPr>
    <p:cViewPr>
      <p:scale>
        <a:sx n="100" d="100"/>
        <a:sy n="100" d="100"/>
      </p:scale>
      <p:origin x="0" y="0"/>
    </p:cViewPr>
  </p:notesTextViewPr>
  <p:gridSpacing cx="93633925" cy="936339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238E399-8574-488A-9356-9BAE2987EAC1}" type="datetimeFigureOut">
              <a:rPr lang="en-US" smtClean="0"/>
              <a:pPr/>
              <a:t>4/9/2009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2CEBB3A-F38B-4358-96FE-EC3CCF67FCE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38E399-8574-488A-9356-9BAE2987EAC1}" type="datetimeFigureOut">
              <a:rPr lang="en-US" smtClean="0"/>
              <a:pPr/>
              <a:t>4/9/2009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EBB3A-F38B-4358-96FE-EC3CCF67FC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38E399-8574-488A-9356-9BAE2987EAC1}" type="datetimeFigureOut">
              <a:rPr lang="en-US" smtClean="0"/>
              <a:pPr/>
              <a:t>4/9/2009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EBB3A-F38B-4358-96FE-EC3CCF67FC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38E399-8574-488A-9356-9BAE2987EAC1}" type="datetimeFigureOut">
              <a:rPr lang="en-US" smtClean="0"/>
              <a:pPr/>
              <a:t>4/9/2009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EBB3A-F38B-4358-96FE-EC3CCF67FC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38E399-8574-488A-9356-9BAE2987EAC1}" type="datetimeFigureOut">
              <a:rPr lang="en-US" smtClean="0"/>
              <a:pPr/>
              <a:t>4/9/2009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EBB3A-F38B-4358-96FE-EC3CCF67FCE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38E399-8574-488A-9356-9BAE2987EAC1}" type="datetimeFigureOut">
              <a:rPr lang="en-US" smtClean="0"/>
              <a:pPr/>
              <a:t>4/9/2009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EBB3A-F38B-4358-96FE-EC3CCF67FC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38E399-8574-488A-9356-9BAE2987EAC1}" type="datetimeFigureOut">
              <a:rPr lang="en-US" smtClean="0"/>
              <a:pPr/>
              <a:t>4/9/2009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CEBB3A-F38B-4358-96FE-EC3CCF67FC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38E399-8574-488A-9356-9BAE2987EAC1}" type="datetimeFigureOut">
              <a:rPr lang="en-US" smtClean="0"/>
              <a:pPr/>
              <a:t>4/9/2009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CEBB3A-F38B-4358-96FE-EC3CCF67FC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8E399-8574-488A-9356-9BAE2987EAC1}" type="datetimeFigureOut">
              <a:rPr lang="en-US" smtClean="0"/>
              <a:pPr/>
              <a:t>4/9/2009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EBB3A-F38B-4358-96FE-EC3CCF67FC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38E399-8574-488A-9356-9BAE2987EAC1}" type="datetimeFigureOut">
              <a:rPr lang="en-US" smtClean="0"/>
              <a:pPr/>
              <a:t>4/9/2009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EBB3A-F38B-4358-96FE-EC3CCF67FC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238E399-8574-488A-9356-9BAE2987EAC1}" type="datetimeFigureOut">
              <a:rPr lang="en-US" smtClean="0"/>
              <a:pPr/>
              <a:t>4/9/2009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2CEBB3A-F38B-4358-96FE-EC3CCF67FCE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238E399-8574-488A-9356-9BAE2987EAC1}" type="datetimeFigureOut">
              <a:rPr lang="en-US" smtClean="0"/>
              <a:pPr/>
              <a:t>4/9/2009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2CEBB3A-F38B-4358-96FE-EC3CCF67FCE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microsoft.com/security/msec/default.msp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service.real.com/help/faq/security/040610_player/" TargetMode="External"/><Relationship Id="rId3" Type="http://schemas.openxmlformats.org/officeDocument/2006/relationships/hyperlink" Target="http://service.real.com/realplayer/security/03162006_player/en/" TargetMode="External"/><Relationship Id="rId7" Type="http://schemas.openxmlformats.org/officeDocument/2006/relationships/hyperlink" Target="http://www.service.real.com/help/faq/security/040928_player/EN/" TargetMode="External"/><Relationship Id="rId2" Type="http://schemas.openxmlformats.org/officeDocument/2006/relationships/hyperlink" Target="http://service.real.com/realplayer/security/10252007_player/en/" TargetMode="External"/><Relationship Id="rId1" Type="http://schemas.openxmlformats.org/officeDocument/2006/relationships/slideLayout" Target="../slideLayouts/slideLayout2.xml"/><Relationship Id="rId6" Type="http://schemas.openxmlformats.org/officeDocument/2006/relationships/hyperlink" Target="http://www.service.real.com/help/faq/security/041026_player/EN/" TargetMode="External"/><Relationship Id="rId11" Type="http://schemas.openxmlformats.org/officeDocument/2006/relationships/hyperlink" Target="http://www.service.real.com/help/faq/security/040123_player/" TargetMode="External"/><Relationship Id="rId5" Type="http://schemas.openxmlformats.org/officeDocument/2006/relationships/hyperlink" Target="http://www.service.real.com/help/faq/security/security062305.html" TargetMode="External"/><Relationship Id="rId10" Type="http://schemas.openxmlformats.org/officeDocument/2006/relationships/hyperlink" Target="http://www.service.real.com/help/faq/security/040406_r3t/en/" TargetMode="External"/><Relationship Id="rId4" Type="http://schemas.openxmlformats.org/officeDocument/2006/relationships/hyperlink" Target="http://service.real.com/help/faq/security/security111005.html" TargetMode="External"/><Relationship Id="rId9" Type="http://schemas.openxmlformats.org/officeDocument/2006/relationships/hyperlink" Target="http://service.real.com/help/faq/security/security022405.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ngssoftwar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Fuzzing</a:t>
            </a:r>
            <a:r>
              <a:rPr lang="en-US" dirty="0" smtClean="0"/>
              <a:t> for Security Flaws</a:t>
            </a:r>
            <a:endParaRPr lang="en-US" dirty="0"/>
          </a:p>
        </p:txBody>
      </p:sp>
      <p:sp>
        <p:nvSpPr>
          <p:cNvPr id="3" name="Subtitle 2"/>
          <p:cNvSpPr>
            <a:spLocks noGrp="1"/>
          </p:cNvSpPr>
          <p:nvPr>
            <p:ph type="subTitle" idx="1"/>
          </p:nvPr>
        </p:nvSpPr>
        <p:spPr>
          <a:xfrm>
            <a:off x="0" y="4165600"/>
            <a:ext cx="9144000" cy="1401213"/>
          </a:xfrm>
        </p:spPr>
        <p:txBody>
          <a:bodyPr/>
          <a:lstStyle/>
          <a:p>
            <a:pPr algn="ctr"/>
            <a:r>
              <a:rPr lang="en-US" sz="3200" dirty="0" smtClean="0"/>
              <a:t>John </a:t>
            </a:r>
            <a:r>
              <a:rPr lang="en-US" sz="3200" dirty="0" smtClean="0"/>
              <a:t>Heasman</a:t>
            </a:r>
          </a:p>
          <a:p>
            <a:pPr algn="ctr"/>
            <a:endParaRPr lang="en-US" sz="400" dirty="0" smtClean="0"/>
          </a:p>
          <a:p>
            <a:pPr algn="ctr"/>
            <a:r>
              <a:rPr lang="en-US" sz="2200" dirty="0" smtClean="0"/>
              <a:t>Stanford University, April 2009</a:t>
            </a:r>
            <a:endParaRPr lang="en-US" sz="2200" dirty="0" smtClean="0"/>
          </a:p>
          <a:p>
            <a:pPr algn="ctr"/>
            <a:endParaRPr lang="en-US" dirty="0"/>
          </a:p>
        </p:txBody>
      </p:sp>
      <p:pic>
        <p:nvPicPr>
          <p:cNvPr id="5" name="Picture 4" descr="NGSSoftware_an-NCC-Group-company.JPG"/>
          <p:cNvPicPr>
            <a:picLocks noChangeAspect="1"/>
          </p:cNvPicPr>
          <p:nvPr/>
        </p:nvPicPr>
        <p:blipFill>
          <a:blip r:embed="rId2"/>
          <a:stretch>
            <a:fillRect/>
          </a:stretch>
        </p:blipFill>
        <p:spPr>
          <a:xfrm>
            <a:off x="2730500" y="5566813"/>
            <a:ext cx="3705225" cy="9620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to fuzz?</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latin typeface="+mj-lt"/>
              </a:rPr>
              <a:t>Fuzzing</a:t>
            </a:r>
            <a:r>
              <a:rPr lang="en-US" dirty="0" smtClean="0">
                <a:latin typeface="+mj-lt"/>
              </a:rPr>
              <a:t> </a:t>
            </a:r>
            <a:r>
              <a:rPr lang="en-US" dirty="0" smtClean="0">
                <a:latin typeface="+mj-lt"/>
              </a:rPr>
              <a:t>typically finds </a:t>
            </a:r>
            <a:r>
              <a:rPr lang="en-US" dirty="0" smtClean="0">
                <a:latin typeface="+mj-lt"/>
              </a:rPr>
              <a:t>implementation </a:t>
            </a:r>
            <a:r>
              <a:rPr lang="en-US" dirty="0" smtClean="0">
                <a:latin typeface="+mj-lt"/>
              </a:rPr>
              <a:t>flaws, e.g.:</a:t>
            </a:r>
            <a:endParaRPr lang="en-US" dirty="0" smtClean="0">
              <a:latin typeface="+mj-lt"/>
            </a:endParaRPr>
          </a:p>
          <a:p>
            <a:pPr lvl="1"/>
            <a:r>
              <a:rPr lang="en-US" dirty="0" smtClean="0">
                <a:latin typeface="+mj-lt"/>
              </a:rPr>
              <a:t>Memory </a:t>
            </a:r>
            <a:r>
              <a:rPr lang="en-US" dirty="0" smtClean="0">
                <a:latin typeface="+mj-lt"/>
              </a:rPr>
              <a:t>corruption in native </a:t>
            </a:r>
            <a:r>
              <a:rPr lang="en-US" dirty="0" smtClean="0">
                <a:latin typeface="+mj-lt"/>
              </a:rPr>
              <a:t>code</a:t>
            </a:r>
          </a:p>
          <a:p>
            <a:pPr lvl="2"/>
            <a:r>
              <a:rPr lang="en-US" dirty="0" smtClean="0">
                <a:latin typeface="+mj-lt"/>
              </a:rPr>
              <a:t>Stack and heap buffer overflows</a:t>
            </a:r>
          </a:p>
          <a:p>
            <a:pPr lvl="2"/>
            <a:r>
              <a:rPr lang="en-US" dirty="0" smtClean="0">
                <a:latin typeface="+mj-lt"/>
              </a:rPr>
              <a:t>Un-validated pointer arithmetic (attacker controlled offset)</a:t>
            </a:r>
          </a:p>
          <a:p>
            <a:pPr lvl="2"/>
            <a:r>
              <a:rPr lang="en-US" dirty="0" smtClean="0">
                <a:latin typeface="+mj-lt"/>
              </a:rPr>
              <a:t>Integer overflows </a:t>
            </a:r>
          </a:p>
          <a:p>
            <a:pPr lvl="2"/>
            <a:r>
              <a:rPr lang="en-US" dirty="0" smtClean="0">
                <a:latin typeface="+mj-lt"/>
              </a:rPr>
              <a:t>Resource exhaustion (disk, CPU, memory)</a:t>
            </a:r>
            <a:endParaRPr lang="en-US" dirty="0" smtClean="0">
              <a:latin typeface="+mj-lt"/>
            </a:endParaRPr>
          </a:p>
          <a:p>
            <a:pPr lvl="1"/>
            <a:r>
              <a:rPr lang="en-US" dirty="0" smtClean="0">
                <a:latin typeface="+mj-lt"/>
              </a:rPr>
              <a:t>Unhandled exceptions in managed </a:t>
            </a:r>
            <a:r>
              <a:rPr lang="en-US" dirty="0" smtClean="0">
                <a:latin typeface="+mj-lt"/>
              </a:rPr>
              <a:t>code</a:t>
            </a:r>
          </a:p>
          <a:p>
            <a:pPr lvl="2"/>
            <a:r>
              <a:rPr lang="en-US" dirty="0" smtClean="0">
                <a:latin typeface="+mj-lt"/>
              </a:rPr>
              <a:t>Format exceptions (e.g. parsing unexpected types)</a:t>
            </a:r>
          </a:p>
          <a:p>
            <a:pPr lvl="2"/>
            <a:r>
              <a:rPr lang="en-US" dirty="0" smtClean="0">
                <a:latin typeface="+mj-lt"/>
              </a:rPr>
              <a:t>Memory exceptions</a:t>
            </a:r>
          </a:p>
          <a:p>
            <a:pPr lvl="2"/>
            <a:r>
              <a:rPr lang="en-US" dirty="0" smtClean="0">
                <a:latin typeface="+mj-lt"/>
              </a:rPr>
              <a:t>Null reference exceptions</a:t>
            </a:r>
            <a:endParaRPr lang="en-US" dirty="0" smtClean="0">
              <a:latin typeface="+mj-lt"/>
            </a:endParaRPr>
          </a:p>
          <a:p>
            <a:pPr lvl="1"/>
            <a:r>
              <a:rPr lang="en-US" dirty="0" smtClean="0">
                <a:latin typeface="+mj-lt"/>
              </a:rPr>
              <a:t>Injection </a:t>
            </a:r>
            <a:r>
              <a:rPr lang="en-US" dirty="0" smtClean="0">
                <a:latin typeface="+mj-lt"/>
              </a:rPr>
              <a:t>in web </a:t>
            </a:r>
            <a:r>
              <a:rPr lang="en-US" dirty="0" smtClean="0">
                <a:latin typeface="+mj-lt"/>
              </a:rPr>
              <a:t>applications</a:t>
            </a:r>
          </a:p>
          <a:p>
            <a:pPr lvl="2"/>
            <a:r>
              <a:rPr lang="en-US" dirty="0" smtClean="0">
                <a:latin typeface="+mj-lt"/>
              </a:rPr>
              <a:t>SQL injection against backend database</a:t>
            </a:r>
          </a:p>
          <a:p>
            <a:pPr lvl="2"/>
            <a:r>
              <a:rPr lang="en-US" dirty="0" smtClean="0">
                <a:latin typeface="+mj-lt"/>
              </a:rPr>
              <a:t>LDAP injection</a:t>
            </a:r>
          </a:p>
          <a:p>
            <a:pPr lvl="2"/>
            <a:r>
              <a:rPr lang="en-US" dirty="0" smtClean="0">
                <a:latin typeface="+mj-lt"/>
              </a:rPr>
              <a:t>HTML injection (Cross-site scripting)</a:t>
            </a:r>
          </a:p>
          <a:p>
            <a:pPr lvl="2"/>
            <a:r>
              <a:rPr lang="en-US" dirty="0" smtClean="0">
                <a:latin typeface="+mj-lt"/>
              </a:rPr>
              <a:t>Code injection</a:t>
            </a:r>
            <a:endParaRPr lang="en-US"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not to fuzz</a:t>
            </a:r>
            <a:endParaRPr lang="en-US" dirty="0"/>
          </a:p>
        </p:txBody>
      </p:sp>
      <p:sp>
        <p:nvSpPr>
          <p:cNvPr id="3" name="Content Placeholder 2"/>
          <p:cNvSpPr>
            <a:spLocks noGrp="1"/>
          </p:cNvSpPr>
          <p:nvPr>
            <p:ph idx="1"/>
          </p:nvPr>
        </p:nvSpPr>
        <p:spPr/>
        <p:txBody>
          <a:bodyPr>
            <a:normAutofit/>
          </a:bodyPr>
          <a:lstStyle/>
          <a:p>
            <a:r>
              <a:rPr lang="en-US" dirty="0" err="1" smtClean="0">
                <a:latin typeface="+mj-lt"/>
              </a:rPr>
              <a:t>Fuzzing</a:t>
            </a:r>
            <a:r>
              <a:rPr lang="en-US" dirty="0" smtClean="0">
                <a:latin typeface="+mj-lt"/>
              </a:rPr>
              <a:t> typically does not find logic flaws</a:t>
            </a:r>
          </a:p>
          <a:p>
            <a:pPr lvl="1"/>
            <a:r>
              <a:rPr lang="en-US" dirty="0" smtClean="0">
                <a:latin typeface="+mj-lt"/>
              </a:rPr>
              <a:t>Malformed data likely to lead to crashes, not logic flaws</a:t>
            </a:r>
          </a:p>
          <a:p>
            <a:pPr lvl="1"/>
            <a:r>
              <a:rPr lang="en-US" dirty="0">
                <a:latin typeface="+mj-lt"/>
              </a:rPr>
              <a:t>e</a:t>
            </a:r>
            <a:r>
              <a:rPr lang="en-US" dirty="0" smtClean="0">
                <a:latin typeface="+mj-lt"/>
              </a:rPr>
              <a:t>.g. Missing authentication / authorization checks</a:t>
            </a:r>
          </a:p>
          <a:p>
            <a:r>
              <a:rPr lang="en-US" dirty="0" err="1" smtClean="0">
                <a:latin typeface="+mj-lt"/>
              </a:rPr>
              <a:t>Fuzzing</a:t>
            </a:r>
            <a:r>
              <a:rPr lang="en-US" dirty="0" smtClean="0">
                <a:latin typeface="+mj-lt"/>
              </a:rPr>
              <a:t> does not find design/repurposing flaws</a:t>
            </a:r>
            <a:endParaRPr lang="en-US" dirty="0">
              <a:latin typeface="+mj-lt"/>
            </a:endParaRPr>
          </a:p>
          <a:p>
            <a:pPr lvl="1"/>
            <a:r>
              <a:rPr lang="en-US" dirty="0" smtClean="0">
                <a:latin typeface="+mj-lt"/>
              </a:rPr>
              <a:t>e.g. </a:t>
            </a:r>
            <a:r>
              <a:rPr lang="en-US" dirty="0">
                <a:latin typeface="+mj-lt"/>
              </a:rPr>
              <a:t> </a:t>
            </a:r>
            <a:r>
              <a:rPr lang="en-US" dirty="0" smtClean="0">
                <a:latin typeface="+mj-lt"/>
              </a:rPr>
              <a:t>A </a:t>
            </a:r>
            <a:r>
              <a:rPr lang="en-US" dirty="0" err="1" smtClean="0">
                <a:latin typeface="+mj-lt"/>
              </a:rPr>
              <a:t>sitelocked</a:t>
            </a:r>
            <a:r>
              <a:rPr lang="en-US" dirty="0" smtClean="0">
                <a:latin typeface="+mj-lt"/>
              </a:rPr>
              <a:t> ActiveX control with a method named “</a:t>
            </a:r>
            <a:r>
              <a:rPr lang="en-US" dirty="0" err="1" smtClean="0">
                <a:latin typeface="+mj-lt"/>
              </a:rPr>
              <a:t>RunCmd</a:t>
            </a:r>
            <a:r>
              <a:rPr lang="en-US" dirty="0" smtClean="0">
                <a:latin typeface="+mj-lt"/>
              </a:rPr>
              <a:t>”.</a:t>
            </a:r>
          </a:p>
          <a:p>
            <a:r>
              <a:rPr lang="en-US" dirty="0" smtClean="0">
                <a:latin typeface="+mj-lt"/>
              </a:rPr>
              <a:t>However transitions in a state machine can be fuzzed...</a:t>
            </a:r>
          </a:p>
          <a:p>
            <a:pPr lvl="1"/>
            <a:r>
              <a:rPr lang="en-US" dirty="0" smtClean="0">
                <a:latin typeface="+mj-lt"/>
              </a:rPr>
              <a:t>Send well-formed requests out of order</a:t>
            </a:r>
          </a:p>
          <a:p>
            <a:pPr lvl="1"/>
            <a:r>
              <a:rPr lang="en-US" dirty="0" smtClean="0">
                <a:latin typeface="+mj-lt"/>
              </a:rPr>
              <a:t>But how to know when you’ve found a bug?</a:t>
            </a:r>
          </a:p>
          <a:p>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approaches</a:t>
            </a:r>
            <a:endParaRPr lang="en-US" dirty="0"/>
          </a:p>
        </p:txBody>
      </p:sp>
      <p:sp>
        <p:nvSpPr>
          <p:cNvPr id="3" name="Text Placeholder 2"/>
          <p:cNvSpPr>
            <a:spLocks noGrp="1"/>
          </p:cNvSpPr>
          <p:nvPr>
            <p:ph type="body" idx="1"/>
          </p:nvPr>
        </p:nvSpPr>
        <p:spPr/>
        <p:txBody>
          <a:bodyPr/>
          <a:lstStyle/>
          <a:p>
            <a:pPr algn="ctr"/>
            <a:r>
              <a:rPr lang="en-US" dirty="0" smtClean="0">
                <a:latin typeface="+mj-lt"/>
              </a:rPr>
              <a:t>“</a:t>
            </a:r>
            <a:r>
              <a:rPr lang="en-US" u="sng" dirty="0" smtClean="0">
                <a:latin typeface="+mj-lt"/>
              </a:rPr>
              <a:t>Dumb</a:t>
            </a:r>
            <a:r>
              <a:rPr lang="en-US" dirty="0" smtClean="0">
                <a:latin typeface="+mj-lt"/>
              </a:rPr>
              <a:t>”</a:t>
            </a:r>
            <a:endParaRPr lang="en-US" dirty="0">
              <a:latin typeface="+mj-lt"/>
            </a:endParaRPr>
          </a:p>
        </p:txBody>
      </p:sp>
      <p:sp>
        <p:nvSpPr>
          <p:cNvPr id="5" name="Text Placeholder 4"/>
          <p:cNvSpPr>
            <a:spLocks noGrp="1"/>
          </p:cNvSpPr>
          <p:nvPr>
            <p:ph type="body" sz="half" idx="3"/>
          </p:nvPr>
        </p:nvSpPr>
        <p:spPr/>
        <p:txBody>
          <a:bodyPr/>
          <a:lstStyle/>
          <a:p>
            <a:pPr algn="ctr"/>
            <a:r>
              <a:rPr lang="en-US" dirty="0" smtClean="0">
                <a:latin typeface="+mj-lt"/>
              </a:rPr>
              <a:t>“</a:t>
            </a:r>
            <a:r>
              <a:rPr lang="en-US" u="sng" dirty="0" smtClean="0">
                <a:latin typeface="+mj-lt"/>
              </a:rPr>
              <a:t>Smart</a:t>
            </a:r>
            <a:r>
              <a:rPr lang="en-US" dirty="0" smtClean="0">
                <a:latin typeface="+mj-lt"/>
              </a:rPr>
              <a:t>”</a:t>
            </a:r>
            <a:endParaRPr lang="en-US" dirty="0">
              <a:latin typeface="+mj-lt"/>
            </a:endParaRPr>
          </a:p>
        </p:txBody>
      </p:sp>
      <p:sp>
        <p:nvSpPr>
          <p:cNvPr id="4" name="Content Placeholder 3"/>
          <p:cNvSpPr>
            <a:spLocks noGrp="1"/>
          </p:cNvSpPr>
          <p:nvPr>
            <p:ph sz="quarter" idx="2"/>
          </p:nvPr>
        </p:nvSpPr>
        <p:spPr/>
        <p:txBody>
          <a:bodyPr>
            <a:normAutofit lnSpcReduction="10000"/>
          </a:bodyPr>
          <a:lstStyle/>
          <a:p>
            <a:r>
              <a:rPr lang="en-US" dirty="0" err="1" smtClean="0">
                <a:latin typeface="+mj-lt"/>
              </a:rPr>
              <a:t>Fuzzer</a:t>
            </a:r>
            <a:r>
              <a:rPr lang="en-US" dirty="0" smtClean="0">
                <a:latin typeface="+mj-lt"/>
              </a:rPr>
              <a:t> lacks contextual informational about data it is manipulating</a:t>
            </a:r>
          </a:p>
          <a:p>
            <a:endParaRPr lang="en-US" dirty="0" smtClean="0">
              <a:latin typeface="+mj-lt"/>
            </a:endParaRPr>
          </a:p>
          <a:p>
            <a:r>
              <a:rPr lang="en-US" dirty="0" smtClean="0">
                <a:latin typeface="+mj-lt"/>
              </a:rPr>
              <a:t>May produce totally invalid test cases</a:t>
            </a:r>
          </a:p>
          <a:p>
            <a:endParaRPr lang="en-US" dirty="0" smtClean="0">
              <a:latin typeface="+mj-lt"/>
            </a:endParaRPr>
          </a:p>
          <a:p>
            <a:r>
              <a:rPr lang="en-US" dirty="0" smtClean="0">
                <a:latin typeface="+mj-lt"/>
              </a:rPr>
              <a:t>Up and running fast</a:t>
            </a:r>
          </a:p>
          <a:p>
            <a:endParaRPr lang="en-US" dirty="0" smtClean="0">
              <a:latin typeface="+mj-lt"/>
            </a:endParaRPr>
          </a:p>
          <a:p>
            <a:r>
              <a:rPr lang="en-US" dirty="0" smtClean="0">
                <a:latin typeface="+mj-lt"/>
              </a:rPr>
              <a:t>Find simple issues in poor quality code bases</a:t>
            </a:r>
          </a:p>
          <a:p>
            <a:endParaRPr lang="en-US" dirty="0" smtClean="0">
              <a:latin typeface="+mj-lt"/>
            </a:endParaRPr>
          </a:p>
          <a:p>
            <a:endParaRPr lang="en-US" dirty="0">
              <a:latin typeface="+mj-lt"/>
            </a:endParaRPr>
          </a:p>
        </p:txBody>
      </p:sp>
      <p:sp>
        <p:nvSpPr>
          <p:cNvPr id="6" name="Content Placeholder 5"/>
          <p:cNvSpPr>
            <a:spLocks noGrp="1"/>
          </p:cNvSpPr>
          <p:nvPr>
            <p:ph sz="quarter" idx="4"/>
          </p:nvPr>
        </p:nvSpPr>
        <p:spPr/>
        <p:txBody>
          <a:bodyPr>
            <a:normAutofit lnSpcReduction="10000"/>
          </a:bodyPr>
          <a:lstStyle/>
          <a:p>
            <a:r>
              <a:rPr lang="en-US" dirty="0" err="1" smtClean="0">
                <a:latin typeface="+mj-lt"/>
              </a:rPr>
              <a:t>Fuzzer</a:t>
            </a:r>
            <a:r>
              <a:rPr lang="en-US" dirty="0" smtClean="0">
                <a:latin typeface="+mj-lt"/>
              </a:rPr>
              <a:t> is context-aware</a:t>
            </a:r>
          </a:p>
          <a:p>
            <a:pPr lvl="1"/>
            <a:r>
              <a:rPr lang="en-US" dirty="0" smtClean="0">
                <a:latin typeface="+mj-lt"/>
              </a:rPr>
              <a:t>Can handle relations between entities, e.g. block header lengths, CRCs</a:t>
            </a:r>
          </a:p>
          <a:p>
            <a:r>
              <a:rPr lang="en-US" dirty="0" smtClean="0">
                <a:latin typeface="+mj-lt"/>
              </a:rPr>
              <a:t>Produces partially well-formed test cases</a:t>
            </a:r>
          </a:p>
          <a:p>
            <a:endParaRPr lang="en-US" dirty="0" smtClean="0">
              <a:latin typeface="+mj-lt"/>
            </a:endParaRPr>
          </a:p>
          <a:p>
            <a:r>
              <a:rPr lang="en-US" dirty="0" smtClean="0">
                <a:latin typeface="+mj-lt"/>
              </a:rPr>
              <a:t>Time consuming to create</a:t>
            </a:r>
          </a:p>
          <a:p>
            <a:pPr lvl="1"/>
            <a:r>
              <a:rPr lang="en-US" dirty="0" smtClean="0">
                <a:latin typeface="+mj-lt"/>
              </a:rPr>
              <a:t>What if protocol is proprietary?</a:t>
            </a:r>
          </a:p>
          <a:p>
            <a:r>
              <a:rPr lang="en-US" dirty="0" smtClean="0">
                <a:latin typeface="+mj-lt"/>
              </a:rPr>
              <a:t>Can find complex issues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Pseudo-code for dumb </a:t>
            </a:r>
            <a:r>
              <a:rPr lang="en-US" dirty="0" err="1" smtClean="0"/>
              <a:t>fuzzer</a:t>
            </a:r>
            <a:endParaRPr lang="en-US" dirty="0"/>
          </a:p>
        </p:txBody>
      </p:sp>
      <p:sp>
        <p:nvSpPr>
          <p:cNvPr id="7" name="Rounded Rectangle 6"/>
          <p:cNvSpPr/>
          <p:nvPr/>
        </p:nvSpPr>
        <p:spPr>
          <a:xfrm>
            <a:off x="457200" y="2692400"/>
            <a:ext cx="8229600" cy="2158999"/>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57200" y="2416175"/>
            <a:ext cx="8229600" cy="2435224"/>
          </a:xfrm>
        </p:spPr>
        <p:txBody>
          <a:bodyPr>
            <a:normAutofit fontScale="92500" lnSpcReduction="10000"/>
          </a:bodyPr>
          <a:lstStyle/>
          <a:p>
            <a:pPr>
              <a:buNone/>
            </a:pPr>
            <a:endParaRPr lang="en-US" sz="1800" b="1" dirty="0" smtClean="0">
              <a:latin typeface="Courier New" pitchFamily="49" charset="0"/>
              <a:cs typeface="Courier New" pitchFamily="49" charset="0"/>
            </a:endParaRPr>
          </a:p>
          <a:p>
            <a:pPr>
              <a:buNone/>
            </a:pPr>
            <a:endParaRPr lang="en-US" sz="1800" b="1" dirty="0" smtClean="0">
              <a:latin typeface="Courier New" pitchFamily="49" charset="0"/>
              <a:cs typeface="Courier New" pitchFamily="49" charset="0"/>
            </a:endParaRPr>
          </a:p>
          <a:p>
            <a:pPr>
              <a:buNone/>
            </a:pPr>
            <a:r>
              <a:rPr lang="en-US" sz="1800" b="1" dirty="0" smtClean="0">
                <a:latin typeface="Courier New" pitchFamily="49" charset="0"/>
                <a:cs typeface="Courier New" pitchFamily="49" charset="0"/>
              </a:rPr>
              <a:t>for each {</a:t>
            </a:r>
            <a:r>
              <a:rPr lang="en-US" sz="1800" b="1" dirty="0" err="1" smtClean="0">
                <a:latin typeface="Courier New" pitchFamily="49" charset="0"/>
                <a:cs typeface="Courier New" pitchFamily="49" charset="0"/>
              </a:rPr>
              <a:t>byte|word|dword|qword</a:t>
            </a:r>
            <a:r>
              <a:rPr lang="en-US" sz="1800" b="1" dirty="0" smtClean="0">
                <a:latin typeface="Courier New" pitchFamily="49" charset="0"/>
                <a:cs typeface="Courier New" pitchFamily="49" charset="0"/>
              </a:rPr>
              <a:t>} aligned location in file</a:t>
            </a:r>
          </a:p>
          <a:p>
            <a:pPr>
              <a:buNone/>
            </a:pPr>
            <a:r>
              <a:rPr lang="en-US" sz="1800" b="1" dirty="0" smtClean="0">
                <a:latin typeface="Courier New" pitchFamily="49" charset="0"/>
                <a:cs typeface="Courier New" pitchFamily="49" charset="0"/>
              </a:rPr>
              <a:t>	for each </a:t>
            </a:r>
            <a:r>
              <a:rPr lang="en-US" sz="1800" b="1" dirty="0" err="1" smtClean="0">
                <a:latin typeface="Courier New" pitchFamily="49" charset="0"/>
                <a:cs typeface="Courier New" pitchFamily="49" charset="0"/>
              </a:rPr>
              <a:t>bad_value</a:t>
            </a:r>
            <a:r>
              <a:rPr lang="en-US" sz="1800" b="1" dirty="0" smtClean="0">
                <a:latin typeface="Courier New" pitchFamily="49" charset="0"/>
                <a:cs typeface="Courier New" pitchFamily="49" charset="0"/>
              </a:rPr>
              <a:t> in </a:t>
            </a:r>
            <a:r>
              <a:rPr lang="en-US" sz="1800" b="1" dirty="0" err="1" smtClean="0">
                <a:latin typeface="Courier New" pitchFamily="49" charset="0"/>
                <a:cs typeface="Courier New" pitchFamily="49" charset="0"/>
              </a:rPr>
              <a:t>bad_valueset</a:t>
            </a:r>
            <a:endParaRPr lang="en-US" sz="1800" b="1" dirty="0" smtClean="0">
              <a:latin typeface="Courier New" pitchFamily="49" charset="0"/>
              <a:cs typeface="Courier New" pitchFamily="49" charset="0"/>
            </a:endParaRPr>
          </a:p>
          <a:p>
            <a:pPr>
              <a:buNone/>
            </a:pPr>
            <a:r>
              <a:rPr lang="en-US" sz="1800" b="1" dirty="0" smtClean="0">
                <a:latin typeface="Courier New" pitchFamily="49" charset="0"/>
                <a:cs typeface="Courier New" pitchFamily="49" charset="0"/>
              </a:rPr>
              <a:t>	{</a:t>
            </a:r>
          </a:p>
          <a:p>
            <a:pPr>
              <a:buNone/>
            </a:pPr>
            <a:r>
              <a:rPr lang="en-US" sz="1800" b="1" dirty="0" smtClean="0">
                <a:latin typeface="Courier New" pitchFamily="49" charset="0"/>
                <a:cs typeface="Courier New" pitchFamily="49" charset="0"/>
              </a:rPr>
              <a:t>		file[location] := </a:t>
            </a:r>
            <a:r>
              <a:rPr lang="en-US" sz="1800" b="1" dirty="0" err="1" smtClean="0">
                <a:latin typeface="Courier New" pitchFamily="49" charset="0"/>
                <a:cs typeface="Courier New" pitchFamily="49" charset="0"/>
              </a:rPr>
              <a:t>bad_value</a:t>
            </a:r>
            <a:endParaRPr lang="en-US" sz="1800" b="1" dirty="0" smtClean="0">
              <a:latin typeface="Courier New" pitchFamily="49" charset="0"/>
              <a:cs typeface="Courier New" pitchFamily="49" charset="0"/>
            </a:endParaRPr>
          </a:p>
          <a:p>
            <a:pPr>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deliver_test_case</a:t>
            </a:r>
            <a:r>
              <a:rPr lang="en-US" sz="1800" b="1" dirty="0" smtClean="0">
                <a:latin typeface="Courier New" pitchFamily="49" charset="0"/>
                <a:cs typeface="Courier New" pitchFamily="49" charset="0"/>
              </a:rPr>
              <a:t>()</a:t>
            </a:r>
          </a:p>
          <a:p>
            <a:pPr>
              <a:buNone/>
            </a:pP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5288" y="2508250"/>
            <a:ext cx="8208962" cy="3647152"/>
          </a:xfrm>
          <a:prstGeom prst="roundRect">
            <a:avLst/>
          </a:prstGeom>
          <a:solidFill>
            <a:schemeClr val="accent1">
              <a:lumMod val="40000"/>
              <a:lumOff val="60000"/>
              <a:alpha val="48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 Box 4"/>
          <p:cNvSpPr txBox="1">
            <a:spLocks noChangeArrowheads="1"/>
          </p:cNvSpPr>
          <p:nvPr/>
        </p:nvSpPr>
        <p:spPr bwMode="auto">
          <a:xfrm>
            <a:off x="395288" y="2508250"/>
            <a:ext cx="8208962" cy="3647152"/>
          </a:xfrm>
          <a:prstGeom prst="rect">
            <a:avLst/>
          </a:prstGeom>
          <a:noFill/>
          <a:ln w="9525">
            <a:noFill/>
            <a:miter lim="800000"/>
            <a:headEnd/>
            <a:tailEnd/>
          </a:ln>
          <a:effectLst/>
        </p:spPr>
        <p:txBody>
          <a:bodyPr>
            <a:spAutoFit/>
          </a:bodyPr>
          <a:lstStyle/>
          <a:p>
            <a:pPr lvl="1"/>
            <a:r>
              <a:rPr lang="en-US" sz="1050" b="1" dirty="0">
                <a:latin typeface="Courier New" pitchFamily="49" charset="0"/>
                <a:cs typeface="Courier New" pitchFamily="49" charset="0"/>
              </a:rPr>
              <a:t>...</a:t>
            </a:r>
          </a:p>
          <a:p>
            <a:pPr lvl="1"/>
            <a:r>
              <a:rPr lang="en-US" sz="1050" b="1" dirty="0">
                <a:latin typeface="Courier New" pitchFamily="49" charset="0"/>
                <a:cs typeface="Courier New" pitchFamily="49" charset="0"/>
              </a:rPr>
              <a:t>    </a:t>
            </a:r>
            <a:r>
              <a:rPr lang="en-US" sz="1050" b="1" dirty="0" err="1">
                <a:latin typeface="Courier New" pitchFamily="49" charset="0"/>
                <a:cs typeface="Courier New" pitchFamily="49" charset="0"/>
              </a:rPr>
              <a:t>o_jpeg</a:t>
            </a:r>
            <a:r>
              <a:rPr lang="en-US" sz="1050" b="1" dirty="0">
                <a:latin typeface="Courier New" pitchFamily="49" charset="0"/>
                <a:cs typeface="Courier New" pitchFamily="49" charset="0"/>
              </a:rPr>
              <a:t> =        fz3AddObjectToList( NULL, TYPE_BYTE, PTR(0xff), 1 ); // new header</a:t>
            </a:r>
          </a:p>
          <a:p>
            <a:pPr lvl="1"/>
            <a:r>
              <a:rPr lang="en-US" sz="1050" b="1" dirty="0">
                <a:latin typeface="Courier New" pitchFamily="49" charset="0"/>
                <a:cs typeface="Courier New" pitchFamily="49" charset="0"/>
              </a:rPr>
              <a:t>                    fz3AddObjectToList( </a:t>
            </a:r>
            <a:r>
              <a:rPr lang="en-US" sz="1050" b="1" dirty="0" err="1">
                <a:latin typeface="Courier New" pitchFamily="49" charset="0"/>
                <a:cs typeface="Courier New" pitchFamily="49" charset="0"/>
              </a:rPr>
              <a:t>o_jpeg</a:t>
            </a:r>
            <a:r>
              <a:rPr lang="en-US" sz="1050" b="1" dirty="0">
                <a:latin typeface="Courier New" pitchFamily="49" charset="0"/>
                <a:cs typeface="Courier New" pitchFamily="49" charset="0"/>
              </a:rPr>
              <a:t>, TYPE_BYTE, PTR(0xd8), 1 ); // unknown type (start of file?)</a:t>
            </a:r>
          </a:p>
          <a:p>
            <a:pPr lvl="1"/>
            <a:r>
              <a:rPr lang="en-US" sz="1050" b="1" dirty="0">
                <a:latin typeface="Courier New" pitchFamily="49" charset="0"/>
                <a:cs typeface="Courier New" pitchFamily="49" charset="0"/>
              </a:rPr>
              <a:t>                    fz3AddObjectToList( </a:t>
            </a:r>
            <a:r>
              <a:rPr lang="en-US" sz="1050" b="1" dirty="0" err="1">
                <a:latin typeface="Courier New" pitchFamily="49" charset="0"/>
                <a:cs typeface="Courier New" pitchFamily="49" charset="0"/>
              </a:rPr>
              <a:t>o_jpeg</a:t>
            </a:r>
            <a:r>
              <a:rPr lang="en-US" sz="1050" b="1" dirty="0">
                <a:latin typeface="Courier New" pitchFamily="49" charset="0"/>
                <a:cs typeface="Courier New" pitchFamily="49" charset="0"/>
              </a:rPr>
              <a:t>, TYPE_BYTE, PTR(0xff), 1 );  // new header</a:t>
            </a:r>
          </a:p>
          <a:p>
            <a:pPr lvl="1"/>
            <a:r>
              <a:rPr lang="en-US" sz="1050" b="1" dirty="0">
                <a:latin typeface="Courier New" pitchFamily="49" charset="0"/>
                <a:cs typeface="Courier New" pitchFamily="49" charset="0"/>
              </a:rPr>
              <a:t>                    fz3AddObjectToList( </a:t>
            </a:r>
            <a:r>
              <a:rPr lang="en-US" sz="1050" b="1" dirty="0" err="1">
                <a:latin typeface="Courier New" pitchFamily="49" charset="0"/>
                <a:cs typeface="Courier New" pitchFamily="49" charset="0"/>
              </a:rPr>
              <a:t>o_jpeg</a:t>
            </a:r>
            <a:r>
              <a:rPr lang="en-US" sz="1050" b="1" dirty="0">
                <a:latin typeface="Courier New" pitchFamily="49" charset="0"/>
                <a:cs typeface="Courier New" pitchFamily="49" charset="0"/>
              </a:rPr>
              <a:t>, TYPE_BYTE, PTR(0xe0), 1 );  // extension app0 marker segment</a:t>
            </a:r>
          </a:p>
          <a:p>
            <a:pPr lvl="1"/>
            <a:r>
              <a:rPr lang="en-US" sz="1050" b="1" dirty="0">
                <a:latin typeface="Courier New" pitchFamily="49" charset="0"/>
                <a:cs typeface="Courier New" pitchFamily="49" charset="0"/>
              </a:rPr>
              <a:t>    </a:t>
            </a:r>
            <a:r>
              <a:rPr lang="en-US" sz="1050" b="1" dirty="0" err="1">
                <a:latin typeface="Courier New" pitchFamily="49" charset="0"/>
                <a:cs typeface="Courier New" pitchFamily="49" charset="0"/>
              </a:rPr>
              <a:t>o_jfif_len</a:t>
            </a:r>
            <a:r>
              <a:rPr lang="en-US" sz="1050" b="1" dirty="0">
                <a:latin typeface="Courier New" pitchFamily="49" charset="0"/>
                <a:cs typeface="Courier New" pitchFamily="49" charset="0"/>
              </a:rPr>
              <a:t> =    fz3AddObjectToList( </a:t>
            </a:r>
            <a:r>
              <a:rPr lang="en-US" sz="1050" b="1" dirty="0" err="1">
                <a:latin typeface="Courier New" pitchFamily="49" charset="0"/>
                <a:cs typeface="Courier New" pitchFamily="49" charset="0"/>
              </a:rPr>
              <a:t>o_jpeg</a:t>
            </a:r>
            <a:r>
              <a:rPr lang="en-US" sz="1050" b="1" dirty="0">
                <a:latin typeface="Courier New" pitchFamily="49" charset="0"/>
                <a:cs typeface="Courier New" pitchFamily="49" charset="0"/>
              </a:rPr>
              <a:t>, TYPE_WORD, BE_W(0x10), 2 ); // length</a:t>
            </a:r>
          </a:p>
          <a:p>
            <a:pPr lvl="1"/>
            <a:r>
              <a:rPr lang="en-US" sz="1050" b="1" dirty="0">
                <a:latin typeface="Courier New" pitchFamily="49" charset="0"/>
                <a:cs typeface="Courier New" pitchFamily="49" charset="0"/>
              </a:rPr>
              <a:t>    </a:t>
            </a:r>
            <a:r>
              <a:rPr lang="en-US" sz="1050" b="1" dirty="0" err="1">
                <a:latin typeface="Courier New" pitchFamily="49" charset="0"/>
                <a:cs typeface="Courier New" pitchFamily="49" charset="0"/>
              </a:rPr>
              <a:t>o_jfif</a:t>
            </a:r>
            <a:r>
              <a:rPr lang="en-US" sz="1050" b="1" dirty="0">
                <a:latin typeface="Courier New" pitchFamily="49" charset="0"/>
                <a:cs typeface="Courier New" pitchFamily="49" charset="0"/>
              </a:rPr>
              <a:t> =        fz3AddObjectToList( </a:t>
            </a:r>
            <a:r>
              <a:rPr lang="en-US" sz="1050" b="1" dirty="0" err="1">
                <a:latin typeface="Courier New" pitchFamily="49" charset="0"/>
                <a:cs typeface="Courier New" pitchFamily="49" charset="0"/>
              </a:rPr>
              <a:t>o_jpeg</a:t>
            </a:r>
            <a:r>
              <a:rPr lang="en-US" sz="1050" b="1" dirty="0">
                <a:latin typeface="Courier New" pitchFamily="49" charset="0"/>
                <a:cs typeface="Courier New" pitchFamily="49" charset="0"/>
              </a:rPr>
              <a:t>, TYPE_COLLECTION, NULL, 0 );</a:t>
            </a:r>
          </a:p>
          <a:p>
            <a:pPr lvl="1"/>
            <a:r>
              <a:rPr lang="en-US" sz="1050" b="1" dirty="0">
                <a:latin typeface="Courier New" pitchFamily="49" charset="0"/>
                <a:cs typeface="Courier New" pitchFamily="49" charset="0"/>
              </a:rPr>
              <a:t>    </a:t>
            </a:r>
            <a:r>
              <a:rPr lang="en-US" sz="1050" b="1" dirty="0" err="1">
                <a:latin typeface="Courier New" pitchFamily="49" charset="0"/>
                <a:cs typeface="Courier New" pitchFamily="49" charset="0"/>
              </a:rPr>
              <a:t>o_jfif_dat</a:t>
            </a:r>
            <a:r>
              <a:rPr lang="en-US" sz="1050" b="1" dirty="0">
                <a:latin typeface="Courier New" pitchFamily="49" charset="0"/>
                <a:cs typeface="Courier New" pitchFamily="49" charset="0"/>
              </a:rPr>
              <a:t> =    fz3AddObjectToList( NULL, TYPE_COLLECTION, NULL, 0 );</a:t>
            </a:r>
          </a:p>
          <a:p>
            <a:pPr lvl="1"/>
            <a:r>
              <a:rPr lang="en-US" sz="1050" b="1" dirty="0">
                <a:latin typeface="Courier New" pitchFamily="49" charset="0"/>
                <a:cs typeface="Courier New" pitchFamily="49" charset="0"/>
              </a:rPr>
              <a:t>                    fz3AddObjectToList( </a:t>
            </a:r>
            <a:r>
              <a:rPr lang="en-US" sz="1050" b="1" dirty="0" err="1">
                <a:latin typeface="Courier New" pitchFamily="49" charset="0"/>
                <a:cs typeface="Courier New" pitchFamily="49" charset="0"/>
              </a:rPr>
              <a:t>o_jfif_dat</a:t>
            </a:r>
            <a:r>
              <a:rPr lang="en-US" sz="1050" b="1" dirty="0">
                <a:latin typeface="Courier New" pitchFamily="49" charset="0"/>
                <a:cs typeface="Courier New" pitchFamily="49" charset="0"/>
              </a:rPr>
              <a:t>, TYPE_STATIC, "JFIF", 5 );   // APP0 marker</a:t>
            </a:r>
          </a:p>
          <a:p>
            <a:pPr lvl="1"/>
            <a:r>
              <a:rPr lang="en-US" sz="1050" b="1" dirty="0">
                <a:latin typeface="Courier New" pitchFamily="49" charset="0"/>
                <a:cs typeface="Courier New" pitchFamily="49" charset="0"/>
              </a:rPr>
              <a:t>                    fz3AddObjectToList( </a:t>
            </a:r>
            <a:r>
              <a:rPr lang="en-US" sz="1050" b="1" dirty="0" err="1">
                <a:latin typeface="Courier New" pitchFamily="49" charset="0"/>
                <a:cs typeface="Courier New" pitchFamily="49" charset="0"/>
              </a:rPr>
              <a:t>o_jfif_dat</a:t>
            </a:r>
            <a:r>
              <a:rPr lang="en-US" sz="1050" b="1" dirty="0">
                <a:latin typeface="Courier New" pitchFamily="49" charset="0"/>
                <a:cs typeface="Courier New" pitchFamily="49" charset="0"/>
              </a:rPr>
              <a:t>, TYPE_WORD, BE_W(0x0102), 2 ); // version</a:t>
            </a:r>
          </a:p>
          <a:p>
            <a:pPr lvl="1"/>
            <a:r>
              <a:rPr lang="en-US" sz="1050" b="1" dirty="0">
                <a:latin typeface="Courier New" pitchFamily="49" charset="0"/>
                <a:cs typeface="Courier New" pitchFamily="49" charset="0"/>
              </a:rPr>
              <a:t>                    fz3AddObjectToList( </a:t>
            </a:r>
            <a:r>
              <a:rPr lang="en-US" sz="1050" b="1" dirty="0" err="1">
                <a:latin typeface="Courier New" pitchFamily="49" charset="0"/>
                <a:cs typeface="Courier New" pitchFamily="49" charset="0"/>
              </a:rPr>
              <a:t>o_jfif_dat</a:t>
            </a:r>
            <a:r>
              <a:rPr lang="en-US" sz="1050" b="1" dirty="0">
                <a:latin typeface="Courier New" pitchFamily="49" charset="0"/>
                <a:cs typeface="Courier New" pitchFamily="49" charset="0"/>
              </a:rPr>
              <a:t>, TYPE_BYTE, PTR(0), 1 );  // units</a:t>
            </a:r>
          </a:p>
          <a:p>
            <a:pPr lvl="1"/>
            <a:r>
              <a:rPr lang="en-US" sz="1050" b="1" dirty="0">
                <a:latin typeface="Courier New" pitchFamily="49" charset="0"/>
                <a:cs typeface="Courier New" pitchFamily="49" charset="0"/>
              </a:rPr>
              <a:t>                    fz3AddObjectToList( </a:t>
            </a:r>
            <a:r>
              <a:rPr lang="en-US" sz="1050" b="1" dirty="0" err="1">
                <a:latin typeface="Courier New" pitchFamily="49" charset="0"/>
                <a:cs typeface="Courier New" pitchFamily="49" charset="0"/>
              </a:rPr>
              <a:t>o_jfif_dat</a:t>
            </a:r>
            <a:r>
              <a:rPr lang="en-US" sz="1050" b="1" dirty="0">
                <a:latin typeface="Courier New" pitchFamily="49" charset="0"/>
                <a:cs typeface="Courier New" pitchFamily="49" charset="0"/>
              </a:rPr>
              <a:t>, TYPE_WORD, BE_W(0x64), 2 ); // x density</a:t>
            </a:r>
          </a:p>
          <a:p>
            <a:pPr lvl="1"/>
            <a:r>
              <a:rPr lang="en-US" sz="1050" b="1" dirty="0">
                <a:latin typeface="Courier New" pitchFamily="49" charset="0"/>
                <a:cs typeface="Courier New" pitchFamily="49" charset="0"/>
              </a:rPr>
              <a:t>                    fz3AddObjectToList( </a:t>
            </a:r>
            <a:r>
              <a:rPr lang="en-US" sz="1050" b="1" dirty="0" err="1">
                <a:latin typeface="Courier New" pitchFamily="49" charset="0"/>
                <a:cs typeface="Courier New" pitchFamily="49" charset="0"/>
              </a:rPr>
              <a:t>o_jfif_dat</a:t>
            </a:r>
            <a:r>
              <a:rPr lang="en-US" sz="1050" b="1" dirty="0">
                <a:latin typeface="Courier New" pitchFamily="49" charset="0"/>
                <a:cs typeface="Courier New" pitchFamily="49" charset="0"/>
              </a:rPr>
              <a:t>, TYPE_WORD, BE_W(0x64), 2 ); // y density</a:t>
            </a:r>
          </a:p>
          <a:p>
            <a:pPr lvl="1"/>
            <a:r>
              <a:rPr lang="en-US" sz="1050" b="1" dirty="0">
                <a:latin typeface="Courier New" pitchFamily="49" charset="0"/>
                <a:cs typeface="Courier New" pitchFamily="49" charset="0"/>
              </a:rPr>
              <a:t>                    fz3AddObjectToList( </a:t>
            </a:r>
            <a:r>
              <a:rPr lang="en-US" sz="1050" b="1" dirty="0" err="1">
                <a:latin typeface="Courier New" pitchFamily="49" charset="0"/>
                <a:cs typeface="Courier New" pitchFamily="49" charset="0"/>
              </a:rPr>
              <a:t>o_jfif_dat</a:t>
            </a:r>
            <a:r>
              <a:rPr lang="en-US" sz="1050" b="1" dirty="0">
                <a:latin typeface="Courier New" pitchFamily="49" charset="0"/>
                <a:cs typeface="Courier New" pitchFamily="49" charset="0"/>
              </a:rPr>
              <a:t>, TYPE_BYTE, PTR(0), 1 );  // x thumbnail</a:t>
            </a:r>
          </a:p>
          <a:p>
            <a:pPr lvl="1"/>
            <a:r>
              <a:rPr lang="en-US" sz="1050" b="1" dirty="0">
                <a:latin typeface="Courier New" pitchFamily="49" charset="0"/>
                <a:cs typeface="Courier New" pitchFamily="49" charset="0"/>
              </a:rPr>
              <a:t>                    fz3AddObjectToList( </a:t>
            </a:r>
            <a:r>
              <a:rPr lang="en-US" sz="1050" b="1" dirty="0" err="1">
                <a:latin typeface="Courier New" pitchFamily="49" charset="0"/>
                <a:cs typeface="Courier New" pitchFamily="49" charset="0"/>
              </a:rPr>
              <a:t>o_jfif_dat</a:t>
            </a:r>
            <a:r>
              <a:rPr lang="en-US" sz="1050" b="1" dirty="0">
                <a:latin typeface="Courier New" pitchFamily="49" charset="0"/>
                <a:cs typeface="Courier New" pitchFamily="49" charset="0"/>
              </a:rPr>
              <a:t>, TYPE_BYTE, PTR(0), 1 );  // y thumbnail</a:t>
            </a:r>
          </a:p>
          <a:p>
            <a:pPr lvl="1"/>
            <a:r>
              <a:rPr lang="en-US" sz="1050" b="1" dirty="0">
                <a:latin typeface="Courier New" pitchFamily="49" charset="0"/>
                <a:cs typeface="Courier New" pitchFamily="49" charset="0"/>
              </a:rPr>
              <a:t>…</a:t>
            </a:r>
          </a:p>
          <a:p>
            <a:pPr lvl="1"/>
            <a:r>
              <a:rPr lang="en-US" sz="1050" b="1" dirty="0">
                <a:latin typeface="Courier New" pitchFamily="49" charset="0"/>
                <a:cs typeface="Courier New" pitchFamily="49" charset="0"/>
              </a:rPr>
              <a:t>fz3AddAdditionalDataToObject( </a:t>
            </a:r>
            <a:r>
              <a:rPr lang="en-US" sz="1050" b="1" dirty="0" err="1">
                <a:latin typeface="Courier New" pitchFamily="49" charset="0"/>
                <a:cs typeface="Courier New" pitchFamily="49" charset="0"/>
              </a:rPr>
              <a:t>o_jfif</a:t>
            </a:r>
            <a:r>
              <a:rPr lang="en-US" sz="1050" b="1" dirty="0">
                <a:latin typeface="Courier New" pitchFamily="49" charset="0"/>
                <a:cs typeface="Courier New" pitchFamily="49" charset="0"/>
              </a:rPr>
              <a:t>, TYPE_COLLECTION, (BYTE *)</a:t>
            </a:r>
            <a:r>
              <a:rPr lang="en-US" sz="1050" b="1" dirty="0" err="1">
                <a:latin typeface="Courier New" pitchFamily="49" charset="0"/>
                <a:cs typeface="Courier New" pitchFamily="49" charset="0"/>
              </a:rPr>
              <a:t>o_jfif_dat</a:t>
            </a:r>
            <a:r>
              <a:rPr lang="en-US" sz="1050" b="1" dirty="0">
                <a:latin typeface="Courier New" pitchFamily="49" charset="0"/>
                <a:cs typeface="Courier New" pitchFamily="49" charset="0"/>
              </a:rPr>
              <a:t>, </a:t>
            </a:r>
            <a:r>
              <a:rPr lang="en-US" sz="1050" b="1" dirty="0" err="1">
                <a:latin typeface="Courier New" pitchFamily="49" charset="0"/>
                <a:cs typeface="Courier New" pitchFamily="49" charset="0"/>
              </a:rPr>
              <a:t>sizeof</a:t>
            </a:r>
            <a:r>
              <a:rPr lang="en-US" sz="1050" b="1" dirty="0">
                <a:latin typeface="Courier New" pitchFamily="49" charset="0"/>
                <a:cs typeface="Courier New" pitchFamily="49" charset="0"/>
              </a:rPr>
              <a:t>(object *) );</a:t>
            </a:r>
          </a:p>
          <a:p>
            <a:r>
              <a:rPr lang="en-US" sz="1050" b="1" dirty="0">
                <a:latin typeface="Courier New" pitchFamily="49" charset="0"/>
                <a:cs typeface="Courier New" pitchFamily="49" charset="0"/>
              </a:rPr>
              <a:t>                  …</a:t>
            </a:r>
          </a:p>
          <a:p>
            <a:r>
              <a:rPr lang="en-US" sz="1050" b="1" dirty="0">
                <a:latin typeface="Courier New" pitchFamily="49" charset="0"/>
                <a:cs typeface="Courier New" pitchFamily="49" charset="0"/>
              </a:rPr>
              <a:t>                  fz3SetObjectCallback( </a:t>
            </a:r>
            <a:r>
              <a:rPr lang="en-US" sz="1050" b="1" dirty="0" err="1">
                <a:latin typeface="Courier New" pitchFamily="49" charset="0"/>
                <a:cs typeface="Courier New" pitchFamily="49" charset="0"/>
              </a:rPr>
              <a:t>o_jfif_len</a:t>
            </a:r>
            <a:r>
              <a:rPr lang="en-US" sz="1050" b="1" dirty="0">
                <a:latin typeface="Courier New" pitchFamily="49" charset="0"/>
                <a:cs typeface="Courier New" pitchFamily="49" charset="0"/>
              </a:rPr>
              <a:t>, </a:t>
            </a:r>
            <a:r>
              <a:rPr lang="en-US" sz="1050" b="1" dirty="0" err="1">
                <a:latin typeface="Courier New" pitchFamily="49" charset="0"/>
                <a:cs typeface="Courier New" pitchFamily="49" charset="0"/>
              </a:rPr>
              <a:t>JPEG_set_length</a:t>
            </a:r>
            <a:r>
              <a:rPr lang="en-US" sz="1050" b="1" dirty="0">
                <a:latin typeface="Courier New" pitchFamily="49" charset="0"/>
                <a:cs typeface="Courier New" pitchFamily="49" charset="0"/>
              </a:rPr>
              <a:t>, </a:t>
            </a:r>
            <a:r>
              <a:rPr lang="en-US" sz="1050" b="1" dirty="0" err="1">
                <a:latin typeface="Courier New" pitchFamily="49" charset="0"/>
                <a:cs typeface="Courier New" pitchFamily="49" charset="0"/>
              </a:rPr>
              <a:t>o_jfif</a:t>
            </a:r>
            <a:r>
              <a:rPr lang="en-US" sz="1050" b="1" dirty="0">
                <a:latin typeface="Courier New" pitchFamily="49" charset="0"/>
                <a:cs typeface="Courier New" pitchFamily="49" charset="0"/>
              </a:rPr>
              <a:t> );</a:t>
            </a:r>
          </a:p>
          <a:p>
            <a:r>
              <a:rPr lang="en-US" sz="1050" dirty="0">
                <a:latin typeface="Courier New" pitchFamily="49" charset="0"/>
                <a:cs typeface="Courier New" pitchFamily="49" charset="0"/>
              </a:rPr>
              <a:t>                  </a:t>
            </a:r>
            <a:r>
              <a:rPr lang="en-US" sz="1050" b="1" dirty="0">
                <a:latin typeface="Courier New" pitchFamily="49" charset="0"/>
                <a:cs typeface="Courier New" pitchFamily="49" charset="0"/>
              </a:rPr>
              <a:t>…</a:t>
            </a:r>
          </a:p>
        </p:txBody>
      </p:sp>
      <p:sp>
        <p:nvSpPr>
          <p:cNvPr id="2" name="Title 1"/>
          <p:cNvSpPr>
            <a:spLocks noGrp="1"/>
          </p:cNvSpPr>
          <p:nvPr>
            <p:ph type="title"/>
          </p:nvPr>
        </p:nvSpPr>
        <p:spPr/>
        <p:txBody>
          <a:bodyPr>
            <a:normAutofit fontScale="90000"/>
          </a:bodyPr>
          <a:lstStyle/>
          <a:p>
            <a:r>
              <a:rPr lang="en-US" dirty="0" smtClean="0"/>
              <a:t>Sample </a:t>
            </a:r>
            <a:r>
              <a:rPr lang="en-US" dirty="0" err="1" smtClean="0"/>
              <a:t>config</a:t>
            </a:r>
            <a:r>
              <a:rPr lang="en-US" dirty="0" smtClean="0"/>
              <a:t> for smart </a:t>
            </a:r>
            <a:r>
              <a:rPr lang="en-US" dirty="0" err="1" smtClean="0"/>
              <a:t>fuzzer</a:t>
            </a:r>
            <a:r>
              <a:rPr lang="en-US" dirty="0" smtClean="0"/>
              <a:t> (1)</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600"/>
            <a:ext cx="8229600" cy="1143000"/>
          </a:xfrm>
        </p:spPr>
        <p:txBody>
          <a:bodyPr>
            <a:normAutofit fontScale="90000"/>
          </a:bodyPr>
          <a:lstStyle/>
          <a:p>
            <a:r>
              <a:rPr lang="en-US" dirty="0" smtClean="0"/>
              <a:t>Sample </a:t>
            </a:r>
            <a:r>
              <a:rPr lang="en-US" dirty="0" err="1" smtClean="0"/>
              <a:t>config</a:t>
            </a:r>
            <a:r>
              <a:rPr lang="en-US" dirty="0" smtClean="0"/>
              <a:t> for smart </a:t>
            </a:r>
            <a:r>
              <a:rPr lang="en-US" dirty="0" err="1" smtClean="0"/>
              <a:t>fuzzer</a:t>
            </a:r>
            <a:r>
              <a:rPr lang="en-US" dirty="0" smtClean="0"/>
              <a:t> (2)</a:t>
            </a:r>
            <a:endParaRPr lang="en-US" dirty="0"/>
          </a:p>
        </p:txBody>
      </p:sp>
      <p:pic>
        <p:nvPicPr>
          <p:cNvPr id="4" name="Content Placeholder 3"/>
          <p:cNvPicPr>
            <a:picLocks noGrp="1"/>
          </p:cNvPicPr>
          <p:nvPr>
            <p:ph idx="1"/>
          </p:nvPr>
        </p:nvPicPr>
        <p:blipFill>
          <a:blip r:embed="rId2"/>
          <a:stretch>
            <a:fillRect/>
          </a:stretch>
        </p:blipFill>
        <p:spPr bwMode="auto">
          <a:xfrm>
            <a:off x="796925" y="2047875"/>
            <a:ext cx="3851623" cy="4389437"/>
          </a:xfrm>
          <a:prstGeom prst="rect">
            <a:avLst/>
          </a:prstGeom>
          <a:ln>
            <a:noFill/>
          </a:ln>
          <a:effectLst>
            <a:outerShdw blurRad="292100" dist="139700" dir="2700000" algn="tl" rotWithShape="0">
              <a:srgbClr val="333333">
                <a:alpha val="65000"/>
              </a:srgbClr>
            </a:outerShdw>
          </a:effectLst>
        </p:spPr>
      </p:pic>
      <p:pic>
        <p:nvPicPr>
          <p:cNvPr id="5" name="Picture 4" descr="microsoft_template.gif"/>
          <p:cNvPicPr>
            <a:picLocks noChangeAspect="1"/>
          </p:cNvPicPr>
          <p:nvPr/>
        </p:nvPicPr>
        <p:blipFill>
          <a:blip r:embed="rId3"/>
          <a:stretch>
            <a:fillRect/>
          </a:stretch>
        </p:blipFill>
        <p:spPr>
          <a:xfrm>
            <a:off x="3927475" y="3429000"/>
            <a:ext cx="4286250" cy="16859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es&amp;oranges.jpg"/>
          <p:cNvPicPr>
            <a:picLocks noChangeAspect="1"/>
          </p:cNvPicPr>
          <p:nvPr/>
        </p:nvPicPr>
        <p:blipFill>
          <a:blip r:embed="rId2"/>
          <a:stretch>
            <a:fillRect/>
          </a:stretch>
        </p:blipFill>
        <p:spPr>
          <a:xfrm>
            <a:off x="6689726" y="1495425"/>
            <a:ext cx="2084324" cy="2084324"/>
          </a:xfrm>
          <a:prstGeom prst="rect">
            <a:avLst/>
          </a:prstGeom>
          <a:effectLst>
            <a:outerShdw dist="50800" dir="5400000" algn="ctr" rotWithShape="0">
              <a:srgbClr val="000000">
                <a:alpha val="14000"/>
              </a:srgbClr>
            </a:outerShdw>
          </a:effectLst>
        </p:spPr>
      </p:pic>
      <p:sp>
        <p:nvSpPr>
          <p:cNvPr id="2" name="Title 1"/>
          <p:cNvSpPr>
            <a:spLocks noGrp="1"/>
          </p:cNvSpPr>
          <p:nvPr>
            <p:ph type="title"/>
          </p:nvPr>
        </p:nvSpPr>
        <p:spPr/>
        <p:txBody>
          <a:bodyPr/>
          <a:lstStyle/>
          <a:p>
            <a:r>
              <a:rPr lang="en-US" dirty="0" smtClean="0"/>
              <a:t>Two approaches cont.</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mj-lt"/>
              </a:rPr>
              <a:t>Which approach is better?</a:t>
            </a:r>
          </a:p>
          <a:p>
            <a:r>
              <a:rPr lang="en-US" dirty="0" smtClean="0">
                <a:latin typeface="+mj-lt"/>
              </a:rPr>
              <a:t>Depends on:</a:t>
            </a:r>
          </a:p>
          <a:p>
            <a:pPr lvl="1"/>
            <a:r>
              <a:rPr lang="en-US" dirty="0" smtClean="0">
                <a:latin typeface="+mj-lt"/>
              </a:rPr>
              <a:t>Time:  how long to develop and run </a:t>
            </a:r>
            <a:r>
              <a:rPr lang="en-US" dirty="0" err="1" smtClean="0">
                <a:latin typeface="+mj-lt"/>
              </a:rPr>
              <a:t>fuzzer</a:t>
            </a:r>
            <a:r>
              <a:rPr lang="en-US" dirty="0" smtClean="0">
                <a:latin typeface="+mj-lt"/>
              </a:rPr>
              <a:t> </a:t>
            </a:r>
          </a:p>
          <a:p>
            <a:pPr lvl="1"/>
            <a:r>
              <a:rPr lang="en-US" dirty="0" smtClean="0">
                <a:latin typeface="+mj-lt"/>
              </a:rPr>
              <a:t>[Security] Code quality of target </a:t>
            </a:r>
          </a:p>
          <a:p>
            <a:pPr lvl="1"/>
            <a:r>
              <a:rPr lang="en-US" dirty="0" smtClean="0">
                <a:latin typeface="+mj-lt"/>
              </a:rPr>
              <a:t>Amount of validation performed by </a:t>
            </a:r>
            <a:r>
              <a:rPr lang="en-US" dirty="0" smtClean="0">
                <a:latin typeface="+mj-lt"/>
              </a:rPr>
              <a:t>target</a:t>
            </a:r>
          </a:p>
          <a:p>
            <a:pPr lvl="2"/>
            <a:r>
              <a:rPr lang="en-US" dirty="0" smtClean="0">
                <a:latin typeface="+mj-lt"/>
              </a:rPr>
              <a:t>Can patch out CRC check to allow dumb </a:t>
            </a:r>
            <a:r>
              <a:rPr lang="en-US" dirty="0" err="1" smtClean="0">
                <a:latin typeface="+mj-lt"/>
              </a:rPr>
              <a:t>fuzzing</a:t>
            </a:r>
            <a:endParaRPr lang="en-US" dirty="0" smtClean="0">
              <a:latin typeface="+mj-lt"/>
            </a:endParaRPr>
          </a:p>
          <a:p>
            <a:pPr lvl="1"/>
            <a:r>
              <a:rPr lang="en-US" dirty="0" smtClean="0">
                <a:latin typeface="+mj-lt"/>
              </a:rPr>
              <a:t>Complexity of relations  between entities in data format</a:t>
            </a:r>
          </a:p>
          <a:p>
            <a:r>
              <a:rPr lang="en-US" dirty="0" smtClean="0">
                <a:latin typeface="+mj-lt"/>
              </a:rPr>
              <a:t>Don’t rule out either!</a:t>
            </a:r>
          </a:p>
          <a:p>
            <a:pPr lvl="1"/>
            <a:r>
              <a:rPr lang="en-US" dirty="0" smtClean="0">
                <a:latin typeface="+mj-lt"/>
              </a:rPr>
              <a:t>My personal approach:  get a dumb </a:t>
            </a:r>
            <a:r>
              <a:rPr lang="en-US" dirty="0" err="1" smtClean="0">
                <a:latin typeface="+mj-lt"/>
              </a:rPr>
              <a:t>fuzzer</a:t>
            </a:r>
            <a:r>
              <a:rPr lang="en-US" dirty="0" smtClean="0">
                <a:latin typeface="+mj-lt"/>
              </a:rPr>
              <a:t> working first</a:t>
            </a:r>
          </a:p>
          <a:p>
            <a:pPr lvl="1"/>
            <a:r>
              <a:rPr lang="en-US" dirty="0" smtClean="0">
                <a:latin typeface="+mj-lt"/>
              </a:rPr>
              <a:t>Run it while you work on a smart </a:t>
            </a:r>
            <a:r>
              <a:rPr lang="en-US" dirty="0" err="1" smtClean="0">
                <a:latin typeface="+mj-lt"/>
              </a:rPr>
              <a:t>fuzzer</a:t>
            </a:r>
            <a:endParaRPr lang="en-US"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a:stCxn id="13" idx="0"/>
            <a:endCxn id="12" idx="0"/>
          </p:cNvCxnSpPr>
          <p:nvPr/>
        </p:nvCxnSpPr>
        <p:spPr>
          <a:xfrm rot="16200000" flipH="1" flipV="1">
            <a:off x="1827452" y="4085222"/>
            <a:ext cx="4252087" cy="52042"/>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36530"/>
            <a:ext cx="8229600" cy="1143000"/>
          </a:xfrm>
        </p:spPr>
        <p:txBody>
          <a:bodyPr>
            <a:normAutofit fontScale="90000"/>
          </a:bodyPr>
          <a:lstStyle/>
          <a:p>
            <a:r>
              <a:rPr lang="en-US" dirty="0" err="1" smtClean="0"/>
              <a:t>Fuzzing</a:t>
            </a:r>
            <a:r>
              <a:rPr lang="en-US" dirty="0" smtClean="0"/>
              <a:t> in practice: the basic steps</a:t>
            </a:r>
            <a:endParaRPr lang="en-US" dirty="0"/>
          </a:p>
        </p:txBody>
      </p:sp>
      <p:sp>
        <p:nvSpPr>
          <p:cNvPr id="5" name="Flowchart: Process 4"/>
          <p:cNvSpPr/>
          <p:nvPr/>
        </p:nvSpPr>
        <p:spPr>
          <a:xfrm>
            <a:off x="3006725" y="2425700"/>
            <a:ext cx="1945585" cy="2857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j-lt"/>
              </a:rPr>
              <a:t>Monitor Target</a:t>
            </a:r>
            <a:endParaRPr lang="en-US" dirty="0">
              <a:solidFill>
                <a:schemeClr val="tx1"/>
              </a:solidFill>
              <a:latin typeface="+mj-lt"/>
            </a:endParaRPr>
          </a:p>
        </p:txBody>
      </p:sp>
      <p:sp>
        <p:nvSpPr>
          <p:cNvPr id="6" name="Flowchart: Process 5"/>
          <p:cNvSpPr/>
          <p:nvPr/>
        </p:nvSpPr>
        <p:spPr>
          <a:xfrm>
            <a:off x="3006725" y="2987675"/>
            <a:ext cx="1945585" cy="2857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mj-lt"/>
              </a:rPr>
              <a:t>Generate next test case</a:t>
            </a:r>
            <a:endParaRPr lang="en-US" sz="1200" dirty="0">
              <a:solidFill>
                <a:schemeClr val="tx1"/>
              </a:solidFill>
              <a:latin typeface="+mj-lt"/>
            </a:endParaRPr>
          </a:p>
        </p:txBody>
      </p:sp>
      <p:sp>
        <p:nvSpPr>
          <p:cNvPr id="7" name="Flowchart: Process 6"/>
          <p:cNvSpPr/>
          <p:nvPr/>
        </p:nvSpPr>
        <p:spPr>
          <a:xfrm>
            <a:off x="3006725" y="3549650"/>
            <a:ext cx="1945585" cy="2857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j-lt"/>
              </a:rPr>
              <a:t>Deliver test case</a:t>
            </a:r>
            <a:endParaRPr lang="en-US" dirty="0">
              <a:solidFill>
                <a:schemeClr val="tx1"/>
              </a:solidFill>
              <a:latin typeface="+mj-lt"/>
            </a:endParaRPr>
          </a:p>
        </p:txBody>
      </p:sp>
      <p:sp>
        <p:nvSpPr>
          <p:cNvPr id="8" name="Flowchart: Decision 7"/>
          <p:cNvSpPr/>
          <p:nvPr/>
        </p:nvSpPr>
        <p:spPr>
          <a:xfrm>
            <a:off x="2978494" y="4106864"/>
            <a:ext cx="1945585" cy="794543"/>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mj-lt"/>
              </a:rPr>
              <a:t>Target crashed?</a:t>
            </a:r>
            <a:endParaRPr lang="en-US" sz="1200" dirty="0">
              <a:solidFill>
                <a:schemeClr val="tx1"/>
              </a:solidFill>
              <a:latin typeface="+mj-lt"/>
            </a:endParaRPr>
          </a:p>
        </p:txBody>
      </p:sp>
      <p:sp>
        <p:nvSpPr>
          <p:cNvPr id="9" name="Flowchart: Process 8"/>
          <p:cNvSpPr/>
          <p:nvPr/>
        </p:nvSpPr>
        <p:spPr>
          <a:xfrm>
            <a:off x="5953125" y="4362054"/>
            <a:ext cx="1945585" cy="2857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j-lt"/>
              </a:rPr>
              <a:t>Save crash dump</a:t>
            </a:r>
            <a:endParaRPr lang="en-US" dirty="0">
              <a:solidFill>
                <a:schemeClr val="tx1"/>
              </a:solidFill>
              <a:latin typeface="+mj-lt"/>
            </a:endParaRPr>
          </a:p>
        </p:txBody>
      </p:sp>
      <p:sp>
        <p:nvSpPr>
          <p:cNvPr id="11" name="Flowchart: Decision 10"/>
          <p:cNvSpPr/>
          <p:nvPr/>
        </p:nvSpPr>
        <p:spPr>
          <a:xfrm>
            <a:off x="2961482" y="5190331"/>
            <a:ext cx="1945583" cy="92075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mj-lt"/>
              </a:rPr>
              <a:t>Any more test cases?</a:t>
            </a:r>
            <a:endParaRPr lang="en-US" sz="1200" dirty="0">
              <a:solidFill>
                <a:schemeClr val="tx1"/>
              </a:solidFill>
              <a:latin typeface="+mj-lt"/>
            </a:endParaRPr>
          </a:p>
        </p:txBody>
      </p:sp>
      <p:sp>
        <p:nvSpPr>
          <p:cNvPr id="12" name="Flowchart: Terminator 11"/>
          <p:cNvSpPr/>
          <p:nvPr/>
        </p:nvSpPr>
        <p:spPr>
          <a:xfrm>
            <a:off x="3006724" y="6237287"/>
            <a:ext cx="1841501" cy="276225"/>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j-lt"/>
              </a:rPr>
              <a:t>Finish</a:t>
            </a:r>
            <a:endParaRPr lang="en-US" dirty="0">
              <a:solidFill>
                <a:schemeClr val="tx1"/>
              </a:solidFill>
              <a:latin typeface="+mj-lt"/>
            </a:endParaRPr>
          </a:p>
        </p:txBody>
      </p:sp>
      <p:sp>
        <p:nvSpPr>
          <p:cNvPr id="13" name="Flowchart: Terminator 12"/>
          <p:cNvSpPr/>
          <p:nvPr/>
        </p:nvSpPr>
        <p:spPr>
          <a:xfrm>
            <a:off x="3006724" y="1985200"/>
            <a:ext cx="1945585" cy="276225"/>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j-lt"/>
              </a:rPr>
              <a:t>Start</a:t>
            </a:r>
            <a:endParaRPr lang="en-US" dirty="0">
              <a:solidFill>
                <a:schemeClr val="tx1"/>
              </a:solidFill>
              <a:latin typeface="+mj-lt"/>
            </a:endParaRPr>
          </a:p>
        </p:txBody>
      </p:sp>
      <p:cxnSp>
        <p:nvCxnSpPr>
          <p:cNvPr id="17" name="Straight Connector 16"/>
          <p:cNvCxnSpPr>
            <a:stCxn id="8" idx="3"/>
            <a:endCxn id="9" idx="1"/>
          </p:cNvCxnSpPr>
          <p:nvPr/>
        </p:nvCxnSpPr>
        <p:spPr>
          <a:xfrm>
            <a:off x="4924079" y="4504136"/>
            <a:ext cx="1029046" cy="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hape 20"/>
          <p:cNvCxnSpPr>
            <a:stCxn id="9" idx="2"/>
          </p:cNvCxnSpPr>
          <p:nvPr/>
        </p:nvCxnSpPr>
        <p:spPr>
          <a:xfrm rot="5400000">
            <a:off x="5299498" y="3275780"/>
            <a:ext cx="254396" cy="299844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6" name="Shape 35"/>
          <p:cNvCxnSpPr>
            <a:stCxn id="11" idx="1"/>
          </p:cNvCxnSpPr>
          <p:nvPr/>
        </p:nvCxnSpPr>
        <p:spPr>
          <a:xfrm rot="10800000">
            <a:off x="2362200" y="2568576"/>
            <a:ext cx="599283" cy="308213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5" idx="1"/>
          </p:cNvCxnSpPr>
          <p:nvPr/>
        </p:nvCxnSpPr>
        <p:spPr>
          <a:xfrm>
            <a:off x="2362199" y="2568575"/>
            <a:ext cx="64452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21" y="444500"/>
            <a:ext cx="8229600" cy="1143000"/>
          </a:xfrm>
        </p:spPr>
        <p:txBody>
          <a:bodyPr>
            <a:normAutofit/>
          </a:bodyPr>
          <a:lstStyle/>
          <a:p>
            <a:r>
              <a:rPr lang="en-US" dirty="0" smtClean="0"/>
              <a:t>Monitoring the target</a:t>
            </a:r>
            <a:endParaRPr lang="en-US" dirty="0"/>
          </a:p>
        </p:txBody>
      </p:sp>
      <p:grpSp>
        <p:nvGrpSpPr>
          <p:cNvPr id="11" name="Group 10"/>
          <p:cNvGrpSpPr/>
          <p:nvPr/>
        </p:nvGrpSpPr>
        <p:grpSpPr>
          <a:xfrm>
            <a:off x="457200" y="3429000"/>
            <a:ext cx="7744361" cy="3116261"/>
            <a:chOff x="457200" y="3429000"/>
            <a:chExt cx="7744361" cy="3116261"/>
          </a:xfrm>
        </p:grpSpPr>
        <p:pic>
          <p:nvPicPr>
            <p:cNvPr id="7" name="Picture 6" descr="windbg.jpg"/>
            <p:cNvPicPr>
              <a:picLocks noChangeAspect="1"/>
            </p:cNvPicPr>
            <p:nvPr/>
          </p:nvPicPr>
          <p:blipFill>
            <a:blip r:embed="rId2"/>
            <a:stretch>
              <a:fillRect/>
            </a:stretch>
          </p:blipFill>
          <p:spPr>
            <a:xfrm>
              <a:off x="457200" y="3429000"/>
              <a:ext cx="4112821" cy="2474119"/>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3074" name="Picture 2"/>
            <p:cNvPicPr>
              <a:picLocks noChangeAspect="1" noChangeArrowheads="1"/>
            </p:cNvPicPr>
            <p:nvPr/>
          </p:nvPicPr>
          <p:blipFill>
            <a:blip r:embed="rId3"/>
            <a:srcRect/>
            <a:stretch>
              <a:fillRect/>
            </a:stretch>
          </p:blipFill>
          <p:spPr bwMode="auto">
            <a:xfrm>
              <a:off x="3651250" y="3797300"/>
              <a:ext cx="4550311" cy="2747961"/>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grpSp>
      <p:sp>
        <p:nvSpPr>
          <p:cNvPr id="8" name="Content Placeholder 2"/>
          <p:cNvSpPr txBox="1">
            <a:spLocks/>
          </p:cNvSpPr>
          <p:nvPr/>
        </p:nvSpPr>
        <p:spPr>
          <a:xfrm>
            <a:off x="914400" y="1587500"/>
            <a:ext cx="8229600" cy="1618456"/>
          </a:xfrm>
          <a:prstGeom prst="rect">
            <a:avLst/>
          </a:prstGeom>
        </p:spPr>
        <p:txBody>
          <a:bodyPr vert="horz" lIns="91440" tIns="45720" rIns="91440" bIns="45720" rtlCol="0">
            <a:normAutofit lnSpcReduction="10000"/>
          </a:bodyPr>
          <a:lstStyle/>
          <a:p>
            <a:pPr marL="514350" indent="-514350">
              <a:spcBef>
                <a:spcPct val="20000"/>
              </a:spcBef>
            </a:pPr>
            <a:r>
              <a:rPr kumimoji="0" lang="en-US" sz="4000" b="0" i="0" u="none" strike="noStrike" kern="1200" cap="none" spc="0" normalizeH="0" baseline="0" noProof="0" dirty="0" smtClean="0">
                <a:ln>
                  <a:noFill/>
                </a:ln>
                <a:solidFill>
                  <a:schemeClr val="tx1"/>
                </a:solidFill>
                <a:effectLst/>
                <a:uLnTx/>
                <a:uFillTx/>
                <a:latin typeface="+mj-lt"/>
                <a:ea typeface="+mn-ea"/>
                <a:cs typeface="+mn-cs"/>
              </a:rPr>
              <a:t>1.  </a:t>
            </a:r>
            <a:r>
              <a:rPr kumimoji="0" lang="en-US" sz="3200" b="0" i="0" u="none" strike="noStrike" kern="1200" cap="none" spc="0" normalizeH="0" baseline="0" noProof="0" dirty="0" smtClean="0">
                <a:ln>
                  <a:noFill/>
                </a:ln>
                <a:solidFill>
                  <a:schemeClr val="tx1"/>
                </a:solidFill>
                <a:effectLst/>
                <a:uLnTx/>
                <a:uFillTx/>
                <a:latin typeface="+mj-lt"/>
                <a:ea typeface="+mn-ea"/>
                <a:cs typeface="+mn-cs"/>
              </a:rPr>
              <a:t>Attach a debugger</a:t>
            </a:r>
          </a:p>
          <a:p>
            <a:pPr marL="971550" lvl="1" indent="-514350">
              <a:spcBef>
                <a:spcPct val="20000"/>
              </a:spcBef>
              <a:buFont typeface="Arial" pitchFamily="34" charset="0"/>
              <a:buChar char="•"/>
            </a:pPr>
            <a:r>
              <a:rPr kumimoji="0" lang="en-US" sz="2800" b="0" i="0" u="none" strike="noStrike" kern="1200" cap="none" spc="0" normalizeH="0" baseline="0" noProof="0" dirty="0" smtClean="0">
                <a:ln>
                  <a:noFill/>
                </a:ln>
                <a:solidFill>
                  <a:schemeClr val="tx1"/>
                </a:solidFill>
                <a:effectLst/>
                <a:uLnTx/>
                <a:uFillTx/>
                <a:latin typeface="+mj-lt"/>
                <a:ea typeface="+mn-ea"/>
                <a:cs typeface="+mn-cs"/>
              </a:rPr>
              <a:t>Leverage existing functionality</a:t>
            </a:r>
            <a:endParaRPr lang="en-US" sz="2800" dirty="0">
              <a:latin typeface="+mj-lt"/>
            </a:endParaRPr>
          </a:p>
          <a:p>
            <a:pPr marL="971550" lvl="1" indent="-514350">
              <a:spcBef>
                <a:spcPct val="20000"/>
              </a:spcBef>
              <a:buFont typeface="Arial" pitchFamily="34" charset="0"/>
              <a:buChar char="•"/>
            </a:pPr>
            <a:r>
              <a:rPr kumimoji="0" lang="en-US" sz="2800" b="0" i="0" u="none" strike="noStrike" kern="1200" cap="none" spc="0" normalizeH="0" baseline="0" noProof="0" dirty="0" smtClean="0">
                <a:ln>
                  <a:noFill/>
                </a:ln>
                <a:solidFill>
                  <a:schemeClr val="tx1"/>
                </a:solidFill>
                <a:effectLst/>
                <a:uLnTx/>
                <a:uFillTx/>
                <a:latin typeface="+mj-lt"/>
                <a:ea typeface="+mn-ea"/>
                <a:cs typeface="+mn-cs"/>
              </a:rPr>
              <a:t>Scripting, logging, crash dumps etc.</a:t>
            </a:r>
            <a:endParaRPr kumimoji="0" lang="en-US" sz="3200" b="0" i="0" u="none" strike="noStrike" kern="120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00"/>
            <a:ext cx="8229600" cy="1143000"/>
          </a:xfrm>
        </p:spPr>
        <p:txBody>
          <a:bodyPr>
            <a:normAutofit/>
          </a:bodyPr>
          <a:lstStyle/>
          <a:p>
            <a:r>
              <a:rPr lang="en-US" dirty="0" smtClean="0"/>
              <a:t>Monitoring the target</a:t>
            </a:r>
            <a:endParaRPr lang="en-US" dirty="0"/>
          </a:p>
        </p:txBody>
      </p:sp>
      <p:sp>
        <p:nvSpPr>
          <p:cNvPr id="3" name="Content Placeholder 2"/>
          <p:cNvSpPr>
            <a:spLocks noGrp="1"/>
          </p:cNvSpPr>
          <p:nvPr>
            <p:ph idx="1"/>
          </p:nvPr>
        </p:nvSpPr>
        <p:spPr>
          <a:xfrm>
            <a:off x="914400" y="1587500"/>
            <a:ext cx="8229600" cy="1732230"/>
          </a:xfrm>
        </p:spPr>
        <p:txBody>
          <a:bodyPr>
            <a:normAutofit/>
          </a:bodyPr>
          <a:lstStyle/>
          <a:p>
            <a:pPr marL="514350" indent="-514350">
              <a:buNone/>
            </a:pPr>
            <a:r>
              <a:rPr lang="en-US" sz="4000" dirty="0" smtClean="0">
                <a:latin typeface="+mj-lt"/>
              </a:rPr>
              <a:t>2.  </a:t>
            </a:r>
            <a:r>
              <a:rPr lang="en-US" sz="3200" dirty="0" smtClean="0">
                <a:latin typeface="+mj-lt"/>
              </a:rPr>
              <a:t>Write your own debugger</a:t>
            </a:r>
          </a:p>
          <a:p>
            <a:pPr marL="914400" lvl="1" indent="-514350">
              <a:buFont typeface="Arial" pitchFamily="34" charset="0"/>
              <a:buChar char="•"/>
            </a:pPr>
            <a:r>
              <a:rPr lang="en-US" sz="2800" dirty="0" smtClean="0">
                <a:latin typeface="+mj-lt"/>
              </a:rPr>
              <a:t>Actually easy to do</a:t>
            </a:r>
          </a:p>
          <a:p>
            <a:pPr marL="914400" lvl="1" indent="-514350">
              <a:buFont typeface="Arial" pitchFamily="34" charset="0"/>
              <a:buChar char="•"/>
            </a:pPr>
            <a:r>
              <a:rPr lang="en-US" sz="2800" dirty="0" smtClean="0">
                <a:latin typeface="+mj-lt"/>
              </a:rPr>
              <a:t>Lightweight, fast, full control</a:t>
            </a:r>
          </a:p>
          <a:p>
            <a:pPr marL="514350" indent="-514350"/>
            <a:endParaRPr lang="en-US" dirty="0" smtClean="0">
              <a:latin typeface="+mj-lt"/>
            </a:endParaRPr>
          </a:p>
          <a:p>
            <a:pPr marL="514350" indent="-514350"/>
            <a:endParaRPr lang="en-US" dirty="0">
              <a:latin typeface="+mj-lt"/>
            </a:endParaRPr>
          </a:p>
        </p:txBody>
      </p:sp>
      <p:grpSp>
        <p:nvGrpSpPr>
          <p:cNvPr id="12" name="Group 11"/>
          <p:cNvGrpSpPr/>
          <p:nvPr/>
        </p:nvGrpSpPr>
        <p:grpSpPr>
          <a:xfrm>
            <a:off x="336550" y="3521075"/>
            <a:ext cx="5064126" cy="1323439"/>
            <a:chOff x="1165224" y="3981450"/>
            <a:chExt cx="5064126" cy="1323439"/>
          </a:xfrm>
        </p:grpSpPr>
        <p:sp>
          <p:nvSpPr>
            <p:cNvPr id="11" name="Rounded Rectangle 10"/>
            <p:cNvSpPr/>
            <p:nvPr/>
          </p:nvSpPr>
          <p:spPr>
            <a:xfrm>
              <a:off x="1165224" y="3981450"/>
              <a:ext cx="4879975" cy="1323439"/>
            </a:xfrm>
            <a:prstGeom prst="roundRect">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TextBox 8"/>
            <p:cNvSpPr txBox="1"/>
            <p:nvPr/>
          </p:nvSpPr>
          <p:spPr>
            <a:xfrm>
              <a:off x="1349374" y="3981450"/>
              <a:ext cx="4879976" cy="1323439"/>
            </a:xfrm>
            <a:prstGeom prst="rect">
              <a:avLst/>
            </a:prstGeom>
            <a:noFill/>
          </p:spPr>
          <p:txBody>
            <a:bodyPr wrap="square" rtlCol="0">
              <a:spAutoFit/>
            </a:bodyPr>
            <a:lstStyle/>
            <a:p>
              <a:r>
                <a:rPr lang="en-US" sz="1600" dirty="0" smtClean="0">
                  <a:latin typeface="Courier New" pitchFamily="49" charset="0"/>
                  <a:cs typeface="Courier New" pitchFamily="49" charset="0"/>
                </a:rPr>
                <a:t>C++</a:t>
              </a:r>
            </a:p>
            <a:p>
              <a:r>
                <a:rPr lang="en-US" sz="1600" dirty="0" smtClean="0">
                  <a:latin typeface="Courier New" pitchFamily="49" charset="0"/>
                  <a:cs typeface="Courier New" pitchFamily="49" charset="0"/>
                </a:rPr>
                <a:t>BOOL WINAPI </a:t>
              </a:r>
              <a:r>
                <a:rPr lang="en-US" sz="1600" dirty="0" err="1" smtClean="0">
                  <a:latin typeface="Courier New" pitchFamily="49" charset="0"/>
                  <a:cs typeface="Courier New" pitchFamily="49" charset="0"/>
                </a:rPr>
                <a:t>WaitForDebugEvent</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  __out  LPDEBUG_EVENT </a:t>
              </a:r>
              <a:r>
                <a:rPr lang="en-US" sz="1600" dirty="0" err="1" smtClean="0">
                  <a:latin typeface="Courier New" pitchFamily="49" charset="0"/>
                  <a:cs typeface="Courier New" pitchFamily="49" charset="0"/>
                </a:rPr>
                <a:t>lpDebugEvent</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  __in   DWORD </a:t>
              </a:r>
              <a:r>
                <a:rPr lang="en-US" sz="1600" dirty="0" err="1" smtClean="0">
                  <a:latin typeface="Courier New" pitchFamily="49" charset="0"/>
                  <a:cs typeface="Courier New" pitchFamily="49" charset="0"/>
                </a:rPr>
                <a:t>dwMilliseconds</a:t>
              </a:r>
              <a:endParaRPr lang="en-US" sz="1600" dirty="0" smtClean="0">
                <a:latin typeface="Courier New" pitchFamily="49" charset="0"/>
                <a:cs typeface="Courier New" pitchFamily="49" charset="0"/>
              </a:endParaRPr>
            </a:p>
            <a:p>
              <a:r>
                <a:rPr lang="en-US" sz="1600" dirty="0" smtClean="0">
                  <a:latin typeface="Courier New" pitchFamily="49" charset="0"/>
                  <a:cs typeface="Courier New" pitchFamily="49" charset="0"/>
                </a:rPr>
                <a:t>);</a:t>
              </a:r>
            </a:p>
          </p:txBody>
        </p:sp>
      </p:grpSp>
      <p:grpSp>
        <p:nvGrpSpPr>
          <p:cNvPr id="19" name="Group 18"/>
          <p:cNvGrpSpPr/>
          <p:nvPr/>
        </p:nvGrpSpPr>
        <p:grpSpPr>
          <a:xfrm>
            <a:off x="3806824" y="3797300"/>
            <a:ext cx="5064126" cy="2893100"/>
            <a:chOff x="5216525" y="3444130"/>
            <a:chExt cx="5064126" cy="2893100"/>
          </a:xfrm>
        </p:grpSpPr>
        <p:sp>
          <p:nvSpPr>
            <p:cNvPr id="14" name="Rounded Rectangle 13"/>
            <p:cNvSpPr/>
            <p:nvPr/>
          </p:nvSpPr>
          <p:spPr>
            <a:xfrm>
              <a:off x="5216525" y="3444130"/>
              <a:ext cx="4879975" cy="2893100"/>
            </a:xfrm>
            <a:prstGeom prst="round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TextBox 14"/>
            <p:cNvSpPr txBox="1"/>
            <p:nvPr/>
          </p:nvSpPr>
          <p:spPr>
            <a:xfrm>
              <a:off x="5400675" y="3444130"/>
              <a:ext cx="4879976" cy="2893100"/>
            </a:xfrm>
            <a:prstGeom prst="rect">
              <a:avLst/>
            </a:prstGeom>
            <a:noFill/>
          </p:spPr>
          <p:txBody>
            <a:bodyPr wrap="square" rtlCol="0">
              <a:spAutoFit/>
            </a:bodyPr>
            <a:lstStyle/>
            <a:p>
              <a:r>
                <a:rPr lang="en-US" sz="1400" dirty="0" err="1" smtClean="0">
                  <a:latin typeface="Courier New" pitchFamily="49" charset="0"/>
                  <a:cs typeface="Courier New" pitchFamily="49" charset="0"/>
                </a:rPr>
                <a:t>typedef</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struct</a:t>
              </a:r>
              <a:r>
                <a:rPr lang="en-US" sz="1400" dirty="0" smtClean="0">
                  <a:latin typeface="Courier New" pitchFamily="49" charset="0"/>
                  <a:cs typeface="Courier New" pitchFamily="49" charset="0"/>
                </a:rPr>
                <a:t> _DEBUG_EVENT { /* de */ </a:t>
              </a:r>
            </a:p>
            <a:p>
              <a:r>
                <a:rPr lang="en-US" sz="1400" dirty="0" smtClean="0">
                  <a:latin typeface="Courier New" pitchFamily="49" charset="0"/>
                  <a:cs typeface="Courier New" pitchFamily="49" charset="0"/>
                </a:rPr>
                <a:t>DWORD </a:t>
              </a:r>
              <a:r>
                <a:rPr lang="en-US" sz="1400" dirty="0" err="1" smtClean="0">
                  <a:latin typeface="Courier New" pitchFamily="49" charset="0"/>
                  <a:cs typeface="Courier New" pitchFamily="49" charset="0"/>
                </a:rPr>
                <a:t>dwDebugEventCode</a:t>
              </a:r>
              <a:r>
                <a:rPr lang="en-US" sz="1400" dirty="0" smtClean="0">
                  <a:latin typeface="Courier New" pitchFamily="49" charset="0"/>
                  <a:cs typeface="Courier New" pitchFamily="49" charset="0"/>
                </a:rPr>
                <a:t>; </a:t>
              </a:r>
            </a:p>
            <a:p>
              <a:r>
                <a:rPr lang="en-US" sz="1400" dirty="0" smtClean="0">
                  <a:latin typeface="Courier New" pitchFamily="49" charset="0"/>
                  <a:cs typeface="Courier New" pitchFamily="49" charset="0"/>
                </a:rPr>
                <a:t>DWORD </a:t>
              </a:r>
              <a:r>
                <a:rPr lang="en-US" sz="1400" dirty="0" err="1" smtClean="0">
                  <a:latin typeface="Courier New" pitchFamily="49" charset="0"/>
                  <a:cs typeface="Courier New" pitchFamily="49" charset="0"/>
                </a:rPr>
                <a:t>dwProcessId</a:t>
              </a:r>
              <a:r>
                <a:rPr lang="en-US" sz="1400" dirty="0" smtClean="0">
                  <a:latin typeface="Courier New" pitchFamily="49" charset="0"/>
                  <a:cs typeface="Courier New" pitchFamily="49" charset="0"/>
                </a:rPr>
                <a:t>; </a:t>
              </a:r>
            </a:p>
            <a:p>
              <a:r>
                <a:rPr lang="en-US" sz="1400" dirty="0" smtClean="0">
                  <a:latin typeface="Courier New" pitchFamily="49" charset="0"/>
                  <a:cs typeface="Courier New" pitchFamily="49" charset="0"/>
                </a:rPr>
                <a:t>DWORD </a:t>
              </a:r>
              <a:r>
                <a:rPr lang="en-US" sz="1400" dirty="0" err="1" smtClean="0">
                  <a:latin typeface="Courier New" pitchFamily="49" charset="0"/>
                  <a:cs typeface="Courier New" pitchFamily="49" charset="0"/>
                </a:rPr>
                <a:t>dwThreadId</a:t>
              </a:r>
              <a:r>
                <a:rPr lang="en-US" sz="1400" dirty="0" smtClean="0">
                  <a:latin typeface="Courier New" pitchFamily="49" charset="0"/>
                  <a:cs typeface="Courier New" pitchFamily="49" charset="0"/>
                </a:rPr>
                <a:t>; </a:t>
              </a:r>
            </a:p>
            <a:p>
              <a:r>
                <a:rPr lang="en-US" sz="1400" dirty="0" smtClean="0">
                  <a:latin typeface="Courier New" pitchFamily="49" charset="0"/>
                  <a:cs typeface="Courier New" pitchFamily="49" charset="0"/>
                </a:rPr>
                <a:t>union { EXCEPTION_DEBUG_INFO Exception;      CREATE_THREAD_DEBUG_INFO </a:t>
              </a:r>
              <a:r>
                <a:rPr lang="en-US" sz="1400" dirty="0" err="1" smtClean="0">
                  <a:latin typeface="Courier New" pitchFamily="49" charset="0"/>
                  <a:cs typeface="Courier New" pitchFamily="49" charset="0"/>
                </a:rPr>
                <a:t>CreateThread</a:t>
              </a:r>
              <a:r>
                <a:rPr lang="en-US" sz="1400" dirty="0" smtClean="0">
                  <a:latin typeface="Courier New" pitchFamily="49" charset="0"/>
                  <a:cs typeface="Courier New" pitchFamily="49" charset="0"/>
                </a:rPr>
                <a:t>; CREATE_PROCESS_DEBUG_INFO </a:t>
              </a:r>
              <a:r>
                <a:rPr lang="en-US" sz="1400" dirty="0" err="1" smtClean="0">
                  <a:latin typeface="Courier New" pitchFamily="49" charset="0"/>
                  <a:cs typeface="Courier New" pitchFamily="49" charset="0"/>
                </a:rPr>
                <a:t>CreateProcess</a:t>
              </a:r>
              <a:r>
                <a:rPr lang="en-US" sz="1400" dirty="0" smtClean="0">
                  <a:latin typeface="Courier New" pitchFamily="49" charset="0"/>
                  <a:cs typeface="Courier New" pitchFamily="49" charset="0"/>
                </a:rPr>
                <a:t>; EXIT_THREAD_DEBUG_INFO </a:t>
              </a:r>
              <a:r>
                <a:rPr lang="en-US" sz="1400" dirty="0" err="1" smtClean="0">
                  <a:latin typeface="Courier New" pitchFamily="49" charset="0"/>
                  <a:cs typeface="Courier New" pitchFamily="49" charset="0"/>
                </a:rPr>
                <a:t>ExitThread</a:t>
              </a:r>
              <a:r>
                <a:rPr lang="en-US" sz="1400" dirty="0" smtClean="0">
                  <a:latin typeface="Courier New" pitchFamily="49" charset="0"/>
                  <a:cs typeface="Courier New" pitchFamily="49" charset="0"/>
                </a:rPr>
                <a:t>; EXIT_PROCESS_DEBUG_INFO </a:t>
              </a:r>
              <a:r>
                <a:rPr lang="en-US" sz="1400" dirty="0" err="1" smtClean="0">
                  <a:latin typeface="Courier New" pitchFamily="49" charset="0"/>
                  <a:cs typeface="Courier New" pitchFamily="49" charset="0"/>
                </a:rPr>
                <a:t>ExitProcess</a:t>
              </a:r>
              <a:r>
                <a:rPr lang="en-US" sz="1400" dirty="0" smtClean="0">
                  <a:latin typeface="Courier New" pitchFamily="49" charset="0"/>
                  <a:cs typeface="Courier New" pitchFamily="49" charset="0"/>
                </a:rPr>
                <a:t>; LOAD_DLL_DEBUG_INFO </a:t>
              </a:r>
              <a:r>
                <a:rPr lang="en-US" sz="1400" dirty="0" err="1" smtClean="0">
                  <a:latin typeface="Courier New" pitchFamily="49" charset="0"/>
                  <a:cs typeface="Courier New" pitchFamily="49" charset="0"/>
                </a:rPr>
                <a:t>LoadDll</a:t>
              </a:r>
              <a:r>
                <a:rPr lang="en-US" sz="1400" dirty="0" smtClean="0">
                  <a:latin typeface="Courier New" pitchFamily="49" charset="0"/>
                  <a:cs typeface="Courier New" pitchFamily="49" charset="0"/>
                </a:rPr>
                <a:t>; UNLOAD_DLL_DEBUG_INFO </a:t>
              </a:r>
              <a:r>
                <a:rPr lang="en-US" sz="1400" dirty="0" err="1" smtClean="0">
                  <a:latin typeface="Courier New" pitchFamily="49" charset="0"/>
                  <a:cs typeface="Courier New" pitchFamily="49" charset="0"/>
                </a:rPr>
                <a:t>UnloadDll</a:t>
              </a:r>
              <a:r>
                <a:rPr lang="en-US" sz="1400" dirty="0" smtClean="0">
                  <a:latin typeface="Courier New" pitchFamily="49" charset="0"/>
                  <a:cs typeface="Courier New" pitchFamily="49" charset="0"/>
                </a:rPr>
                <a:t>; OUTPUT_DEBUG_STRING_INFO </a:t>
              </a:r>
              <a:r>
                <a:rPr lang="en-US" sz="1400" dirty="0" err="1" smtClean="0">
                  <a:latin typeface="Courier New" pitchFamily="49" charset="0"/>
                  <a:cs typeface="Courier New" pitchFamily="49" charset="0"/>
                </a:rPr>
                <a:t>DebugString</a:t>
              </a:r>
              <a:r>
                <a:rPr lang="en-US" sz="1400" dirty="0" smtClean="0">
                  <a:latin typeface="Courier New" pitchFamily="49" charset="0"/>
                  <a:cs typeface="Courier New" pitchFamily="49" charset="0"/>
                </a:rPr>
                <a:t>; } </a:t>
              </a:r>
            </a:p>
            <a:p>
              <a:r>
                <a:rPr lang="en-US" sz="1400" dirty="0" smtClean="0">
                  <a:latin typeface="Courier New" pitchFamily="49" charset="0"/>
                  <a:cs typeface="Courier New" pitchFamily="49" charset="0"/>
                </a:rPr>
                <a:t>u; } DEBUG_EVENT, *LPDEBUG_EVENT; </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935479"/>
            <a:ext cx="8229600" cy="4255771"/>
          </a:xfrm>
        </p:spPr>
        <p:txBody>
          <a:bodyPr>
            <a:normAutofit/>
          </a:bodyPr>
          <a:lstStyle/>
          <a:p>
            <a:r>
              <a:rPr lang="en-US" dirty="0" smtClean="0">
                <a:latin typeface="+mj-lt"/>
              </a:rPr>
              <a:t>Introductions</a:t>
            </a:r>
          </a:p>
          <a:p>
            <a:r>
              <a:rPr lang="en-US" dirty="0" smtClean="0">
                <a:latin typeface="+mj-lt"/>
              </a:rPr>
              <a:t>What is </a:t>
            </a:r>
            <a:r>
              <a:rPr lang="en-US" dirty="0" err="1" smtClean="0">
                <a:latin typeface="+mj-lt"/>
              </a:rPr>
              <a:t>fuzzing</a:t>
            </a:r>
            <a:r>
              <a:rPr lang="en-US" dirty="0" smtClean="0">
                <a:latin typeface="+mj-lt"/>
              </a:rPr>
              <a:t>?</a:t>
            </a:r>
          </a:p>
          <a:p>
            <a:r>
              <a:rPr lang="en-US" dirty="0" smtClean="0">
                <a:latin typeface="+mj-lt"/>
              </a:rPr>
              <a:t>What data can be fuzzed?</a:t>
            </a:r>
          </a:p>
          <a:p>
            <a:r>
              <a:rPr lang="en-US" dirty="0" smtClean="0">
                <a:latin typeface="+mj-lt"/>
              </a:rPr>
              <a:t>What does fuzzed data look like?</a:t>
            </a:r>
          </a:p>
          <a:p>
            <a:r>
              <a:rPr lang="en-US" dirty="0" smtClean="0">
                <a:latin typeface="+mj-lt"/>
              </a:rPr>
              <a:t>When (not) to fuzz?</a:t>
            </a:r>
          </a:p>
          <a:p>
            <a:r>
              <a:rPr lang="en-US" dirty="0" smtClean="0">
                <a:latin typeface="+mj-lt"/>
              </a:rPr>
              <a:t>Two approaches and a basic methodology</a:t>
            </a:r>
          </a:p>
          <a:p>
            <a:r>
              <a:rPr lang="en-US" dirty="0" smtClean="0">
                <a:latin typeface="+mj-lt"/>
              </a:rPr>
              <a:t>Advanced techniques</a:t>
            </a:r>
          </a:p>
          <a:p>
            <a:r>
              <a:rPr lang="en-US" dirty="0" smtClean="0">
                <a:latin typeface="+mj-lt"/>
              </a:rPr>
              <a:t>Unsolved challenges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00"/>
            <a:ext cx="8229600" cy="1143000"/>
          </a:xfrm>
        </p:spPr>
        <p:txBody>
          <a:bodyPr>
            <a:normAutofit/>
          </a:bodyPr>
          <a:lstStyle/>
          <a:p>
            <a:r>
              <a:rPr lang="en-US" dirty="0" smtClean="0"/>
              <a:t>Monitoring the target</a:t>
            </a:r>
            <a:endParaRPr lang="en-US" dirty="0"/>
          </a:p>
        </p:txBody>
      </p:sp>
      <p:sp>
        <p:nvSpPr>
          <p:cNvPr id="10" name="Content Placeholder 2"/>
          <p:cNvSpPr txBox="1">
            <a:spLocks/>
          </p:cNvSpPr>
          <p:nvPr/>
        </p:nvSpPr>
        <p:spPr>
          <a:xfrm>
            <a:off x="914400" y="1587500"/>
            <a:ext cx="8229600" cy="1200944"/>
          </a:xfrm>
          <a:prstGeom prst="rect">
            <a:avLst/>
          </a:prstGeom>
        </p:spPr>
        <p:txBody>
          <a:bodyPr vert="horz" lIns="91440" tIns="45720" rIns="91440" bIns="45720" rtlCol="0">
            <a:normAutofit lnSpcReduction="10000"/>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4000" dirty="0" smtClean="0">
                <a:latin typeface="+mj-lt"/>
              </a:rPr>
              <a:t>3</a:t>
            </a:r>
            <a:r>
              <a:rPr kumimoji="0" lang="en-US" sz="4000" b="0" i="0" u="none" strike="noStrike" kern="1200" cap="none" spc="0" normalizeH="0" baseline="0" noProof="0" dirty="0" smtClean="0">
                <a:ln>
                  <a:noFill/>
                </a:ln>
                <a:solidFill>
                  <a:schemeClr val="tx1"/>
                </a:solidFill>
                <a:effectLst/>
                <a:uLnTx/>
                <a:uFillTx/>
                <a:latin typeface="+mj-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j-lt"/>
                <a:ea typeface="+mn-ea"/>
                <a:cs typeface="+mn-cs"/>
              </a:rPr>
              <a:t>Monitor resources: </a:t>
            </a:r>
          </a:p>
          <a:p>
            <a:pPr marL="91440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j-lt"/>
                <a:ea typeface="+mn-ea"/>
                <a:cs typeface="+mn-cs"/>
              </a:rPr>
              <a:t>File, registry, memory, </a:t>
            </a:r>
            <a:r>
              <a:rPr kumimoji="0" lang="en-US" sz="2800" b="0" i="0" u="none" strike="noStrike" kern="1200" cap="none" spc="0" normalizeH="0" baseline="0" noProof="0" dirty="0" smtClean="0">
                <a:ln>
                  <a:noFill/>
                </a:ln>
                <a:solidFill>
                  <a:schemeClr val="tx1"/>
                </a:solidFill>
                <a:effectLst/>
                <a:uLnTx/>
                <a:uFillTx/>
                <a:latin typeface="+mj-lt"/>
                <a:ea typeface="+mn-ea"/>
                <a:cs typeface="+mn-cs"/>
              </a:rPr>
              <a:t>CPU, logs</a:t>
            </a:r>
            <a:endParaRPr kumimoji="0" lang="en-US" sz="2800" b="0" i="0" u="none" strike="noStrike" kern="1200" cap="none" spc="0" normalizeH="0" baseline="0" noProof="0" dirty="0" smtClean="0">
              <a:ln>
                <a:noFill/>
              </a:ln>
              <a:solidFill>
                <a:schemeClr val="tx1"/>
              </a:solidFill>
              <a:effectLst/>
              <a:uLnTx/>
              <a:uFillTx/>
              <a:latin typeface="+mj-lt"/>
              <a:ea typeface="+mn-ea"/>
              <a:cs typeface="+mn-cs"/>
            </a:endParaRPr>
          </a:p>
        </p:txBody>
      </p:sp>
      <p:grpSp>
        <p:nvGrpSpPr>
          <p:cNvPr id="8" name="Group 7"/>
          <p:cNvGrpSpPr/>
          <p:nvPr/>
        </p:nvGrpSpPr>
        <p:grpSpPr>
          <a:xfrm>
            <a:off x="1441450" y="3060700"/>
            <a:ext cx="6482407" cy="3402806"/>
            <a:chOff x="914400" y="3331369"/>
            <a:chExt cx="6482407" cy="3402806"/>
          </a:xfrm>
        </p:grpSpPr>
        <p:pic>
          <p:nvPicPr>
            <p:cNvPr id="7" name="Picture 6" descr="procmon.jpg"/>
            <p:cNvPicPr>
              <a:picLocks noChangeAspect="1"/>
            </p:cNvPicPr>
            <p:nvPr/>
          </p:nvPicPr>
          <p:blipFill>
            <a:blip r:embed="rId2"/>
            <a:stretch>
              <a:fillRect/>
            </a:stretch>
          </p:blipFill>
          <p:spPr>
            <a:xfrm>
              <a:off x="914400" y="3331369"/>
              <a:ext cx="6482407" cy="2486025"/>
            </a:xfrm>
            <a:prstGeom prst="rect">
              <a:avLst/>
            </a:prstGeom>
            <a:ln>
              <a:solidFill>
                <a:schemeClr val="tx1"/>
              </a:solidFill>
            </a:ln>
          </p:spPr>
        </p:pic>
        <p:pic>
          <p:nvPicPr>
            <p:cNvPr id="4098" name="Picture 2"/>
            <p:cNvPicPr>
              <a:picLocks noChangeAspect="1" noChangeArrowheads="1"/>
            </p:cNvPicPr>
            <p:nvPr/>
          </p:nvPicPr>
          <p:blipFill>
            <a:blip r:embed="rId3"/>
            <a:srcRect/>
            <a:stretch>
              <a:fillRect/>
            </a:stretch>
          </p:blipFill>
          <p:spPr bwMode="auto">
            <a:xfrm>
              <a:off x="6137275" y="3705225"/>
              <a:ext cx="933450" cy="3028950"/>
            </a:xfrm>
            <a:prstGeom prst="rect">
              <a:avLst/>
            </a:prstGeom>
            <a:noFill/>
            <a:ln w="9525">
              <a:solidFill>
                <a:schemeClr val="tx1"/>
              </a:solidFill>
              <a:miter lim="800000"/>
              <a:headEnd/>
              <a:tailEnd/>
            </a:ln>
            <a:effec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Deliver the test case</a:t>
            </a:r>
            <a:endParaRPr lang="en-US" dirty="0"/>
          </a:p>
        </p:txBody>
      </p:sp>
      <p:sp>
        <p:nvSpPr>
          <p:cNvPr id="3" name="Content Placeholder 2"/>
          <p:cNvSpPr>
            <a:spLocks noGrp="1"/>
          </p:cNvSpPr>
          <p:nvPr>
            <p:ph idx="1"/>
          </p:nvPr>
        </p:nvSpPr>
        <p:spPr/>
        <p:txBody>
          <a:bodyPr>
            <a:normAutofit lnSpcReduction="10000"/>
          </a:bodyPr>
          <a:lstStyle/>
          <a:p>
            <a:pPr marL="514350" indent="-514350">
              <a:buNone/>
            </a:pPr>
            <a:r>
              <a:rPr lang="en-US" sz="4000" dirty="0" smtClean="0">
                <a:latin typeface="+mj-lt"/>
              </a:rPr>
              <a:t>1.  </a:t>
            </a:r>
            <a:r>
              <a:rPr lang="en-US" dirty="0" smtClean="0">
                <a:latin typeface="+mj-lt"/>
              </a:rPr>
              <a:t>Standalone test harness</a:t>
            </a:r>
          </a:p>
          <a:p>
            <a:pPr marL="880110" lvl="1" indent="-514350"/>
            <a:r>
              <a:rPr lang="en-US" dirty="0" smtClean="0">
                <a:latin typeface="+mj-lt"/>
              </a:rPr>
              <a:t>E.g. to launch to client application and have it load fuzzed file format</a:t>
            </a:r>
          </a:p>
          <a:p>
            <a:pPr marL="514350" indent="-514350">
              <a:buNone/>
            </a:pPr>
            <a:r>
              <a:rPr lang="en-US" sz="4000" dirty="0" smtClean="0">
                <a:latin typeface="+mj-lt"/>
              </a:rPr>
              <a:t>2.  </a:t>
            </a:r>
            <a:r>
              <a:rPr lang="en-US" dirty="0" smtClean="0">
                <a:latin typeface="+mj-lt"/>
              </a:rPr>
              <a:t>Instrumented client</a:t>
            </a:r>
          </a:p>
          <a:p>
            <a:pPr marL="914400" lvl="1" indent="-514350"/>
            <a:r>
              <a:rPr lang="en-US" dirty="0" smtClean="0">
                <a:latin typeface="+mj-lt"/>
              </a:rPr>
              <a:t>Inject function hooking code into target client  </a:t>
            </a:r>
          </a:p>
          <a:p>
            <a:pPr marL="914400" lvl="1" indent="-514350"/>
            <a:r>
              <a:rPr lang="en-US" dirty="0" smtClean="0">
                <a:latin typeface="+mj-lt"/>
              </a:rPr>
              <a:t>Intercept data and substitute with fuzzed data</a:t>
            </a:r>
          </a:p>
          <a:p>
            <a:pPr marL="914400" lvl="1" indent="-514350"/>
            <a:r>
              <a:rPr lang="en-US" dirty="0" smtClean="0">
                <a:latin typeface="+mj-lt"/>
              </a:rPr>
              <a:t>Useful if:</a:t>
            </a:r>
          </a:p>
          <a:p>
            <a:pPr marL="1188720" lvl="2" indent="-514350"/>
            <a:r>
              <a:rPr lang="en-US" dirty="0" smtClean="0">
                <a:latin typeface="+mj-lt"/>
              </a:rPr>
              <a:t>State machine is complex</a:t>
            </a:r>
          </a:p>
          <a:p>
            <a:pPr marL="1188720" lvl="2" indent="-514350"/>
            <a:r>
              <a:rPr lang="en-US" dirty="0" smtClean="0">
                <a:latin typeface="+mj-lt"/>
              </a:rPr>
              <a:t>Data is encoded in a non-standard format</a:t>
            </a:r>
          </a:p>
          <a:p>
            <a:pPr marL="1188720" lvl="2" indent="-514350"/>
            <a:r>
              <a:rPr lang="en-US" dirty="0" smtClean="0">
                <a:latin typeface="+mj-lt"/>
              </a:rPr>
              <a:t>Data is signed or encrypted</a:t>
            </a:r>
          </a:p>
          <a:p>
            <a:pPr marL="514350" indent="-514350"/>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exploitability</a:t>
            </a:r>
            <a:endParaRPr lang="en-US" dirty="0"/>
          </a:p>
        </p:txBody>
      </p:sp>
      <p:pic>
        <p:nvPicPr>
          <p:cNvPr id="50" name="Content Placeholder 49" descr="bugfuzz.bmp"/>
          <p:cNvPicPr>
            <a:picLocks noGrp="1" noChangeAspect="1"/>
          </p:cNvPicPr>
          <p:nvPr>
            <p:ph idx="1"/>
          </p:nvPr>
        </p:nvPicPr>
        <p:blipFill>
          <a:blip r:embed="rId2"/>
          <a:stretch>
            <a:fillRect/>
          </a:stretch>
        </p:blipFill>
        <p:spPr>
          <a:xfrm>
            <a:off x="2178050" y="2416175"/>
            <a:ext cx="4761448" cy="3590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exploitability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latin typeface="+mj-lt"/>
              </a:rPr>
              <a:t>This process requires experience of debugging security issues, but some steps can be taken to gain a good idea of how exploitable an issue is…</a:t>
            </a:r>
          </a:p>
          <a:p>
            <a:endParaRPr lang="en-US" dirty="0" smtClean="0">
              <a:latin typeface="+mj-lt"/>
            </a:endParaRPr>
          </a:p>
          <a:p>
            <a:r>
              <a:rPr lang="en-US" dirty="0" smtClean="0">
                <a:latin typeface="+mj-lt"/>
              </a:rPr>
              <a:t>Look for any cases where data is written to a controllable address – this is key to controlling code execution and the majority of such conditions will be exploitable</a:t>
            </a:r>
          </a:p>
          <a:p>
            <a:endParaRPr lang="en-US" dirty="0" smtClean="0">
              <a:latin typeface="+mj-lt"/>
            </a:endParaRPr>
          </a:p>
          <a:p>
            <a:r>
              <a:rPr lang="en-US" dirty="0" smtClean="0">
                <a:latin typeface="+mj-lt"/>
              </a:rPr>
              <a:t>Verify whether any registers have been overwritten, if they do not contain part data sent from the </a:t>
            </a:r>
            <a:r>
              <a:rPr lang="en-US" dirty="0" err="1" smtClean="0">
                <a:latin typeface="+mj-lt"/>
              </a:rPr>
              <a:t>fuzzer</a:t>
            </a:r>
            <a:r>
              <a:rPr lang="en-US" dirty="0" smtClean="0">
                <a:latin typeface="+mj-lt"/>
              </a:rPr>
              <a:t>, step back in the disassembly to try and find where the data came from.</a:t>
            </a:r>
          </a:p>
          <a:p>
            <a:endParaRPr lang="en-US" dirty="0" smtClean="0">
              <a:latin typeface="+mj-lt"/>
            </a:endParaRPr>
          </a:p>
          <a:p>
            <a:r>
              <a:rPr lang="en-US" dirty="0" smtClean="0">
                <a:latin typeface="+mj-lt"/>
              </a:rPr>
              <a:t>If the register data is controllable, point the register which caused the crash to a page of memory which is empty, fill that page with data (e.g., ‘</a:t>
            </a:r>
            <a:r>
              <a:rPr lang="en-US" dirty="0" err="1" smtClean="0">
                <a:latin typeface="+mj-lt"/>
              </a:rPr>
              <a:t>aaaaa</a:t>
            </a:r>
            <a:r>
              <a:rPr lang="en-US" dirty="0" smtClean="0">
                <a:latin typeface="+mj-lt"/>
              </a:rPr>
              <a:t>…’)</a:t>
            </a:r>
          </a:p>
          <a:p>
            <a:endParaRPr lang="en-US" dirty="0" smtClean="0">
              <a:latin typeface="+mj-lt"/>
            </a:endParaRPr>
          </a:p>
          <a:p>
            <a:r>
              <a:rPr lang="en-US" dirty="0" smtClean="0">
                <a:latin typeface="+mj-lt"/>
              </a:rPr>
              <a:t>Repeat and step through each operation, until another crash occurs, reviewing all branch conditions which are controlled by data at the location of the (modified) register to ensure that they are executed</a:t>
            </a:r>
          </a:p>
          <a:p>
            <a:endParaRPr lang="en-US" dirty="0" smtClean="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exploitability</a:t>
            </a:r>
            <a:endParaRPr lang="en-US" dirty="0"/>
          </a:p>
        </p:txBody>
      </p:sp>
      <p:sp>
        <p:nvSpPr>
          <p:cNvPr id="3" name="Content Placeholder 2"/>
          <p:cNvSpPr>
            <a:spLocks noGrp="1"/>
          </p:cNvSpPr>
          <p:nvPr>
            <p:ph idx="1"/>
          </p:nvPr>
        </p:nvSpPr>
        <p:spPr/>
        <p:txBody>
          <a:bodyPr>
            <a:normAutofit/>
          </a:bodyPr>
          <a:lstStyle/>
          <a:p>
            <a:r>
              <a:rPr lang="en-US" dirty="0">
                <a:latin typeface="+mj-lt"/>
              </a:rPr>
              <a:t>A</a:t>
            </a:r>
            <a:r>
              <a:rPr lang="en-US" dirty="0" smtClean="0">
                <a:latin typeface="+mj-lt"/>
              </a:rPr>
              <a:t>re saved return address/stack variables overwritten?</a:t>
            </a:r>
          </a:p>
          <a:p>
            <a:r>
              <a:rPr lang="en-US" dirty="0" smtClean="0">
                <a:latin typeface="+mj-lt"/>
              </a:rPr>
              <a:t>Is the crash in a heap management function?</a:t>
            </a:r>
          </a:p>
          <a:p>
            <a:r>
              <a:rPr lang="en-US" dirty="0" smtClean="0">
                <a:latin typeface="+mj-lt"/>
              </a:rPr>
              <a:t>Are the processor registers derived from data sent by the </a:t>
            </a:r>
            <a:r>
              <a:rPr lang="en-US" dirty="0" err="1" smtClean="0">
                <a:latin typeface="+mj-lt"/>
              </a:rPr>
              <a:t>fuzzer</a:t>
            </a:r>
            <a:r>
              <a:rPr lang="en-US" dirty="0" smtClean="0">
                <a:latin typeface="+mj-lt"/>
              </a:rPr>
              <a:t> (e.g. 0x61616161)?</a:t>
            </a:r>
          </a:p>
          <a:p>
            <a:r>
              <a:rPr lang="en-US" dirty="0" smtClean="0">
                <a:latin typeface="+mj-lt"/>
              </a:rPr>
              <a:t>Is the crash triggered by a read operation?</a:t>
            </a:r>
          </a:p>
          <a:p>
            <a:r>
              <a:rPr lang="en-US" dirty="0" smtClean="0">
                <a:latin typeface="+mj-lt"/>
              </a:rPr>
              <a:t>Can we craft a test case to avoid this?</a:t>
            </a:r>
          </a:p>
          <a:p>
            <a:r>
              <a:rPr lang="en-US" dirty="0" smtClean="0">
                <a:latin typeface="+mj-lt"/>
              </a:rPr>
              <a:t>Is the crash triggered by a write operation?</a:t>
            </a:r>
          </a:p>
          <a:p>
            <a:r>
              <a:rPr lang="en-US" dirty="0" smtClean="0">
                <a:latin typeface="+mj-lt"/>
              </a:rPr>
              <a:t>Do we have full or partial control of the faulting address?</a:t>
            </a:r>
          </a:p>
          <a:p>
            <a:r>
              <a:rPr lang="en-US" dirty="0" smtClean="0">
                <a:latin typeface="+mj-lt"/>
              </a:rPr>
              <a:t>Do we have full or partial control of the written value?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exploitability</a:t>
            </a:r>
            <a:endParaRPr lang="en-US" dirty="0"/>
          </a:p>
        </p:txBody>
      </p:sp>
      <p:sp>
        <p:nvSpPr>
          <p:cNvPr id="3" name="Content Placeholder 2"/>
          <p:cNvSpPr>
            <a:spLocks noGrp="1"/>
          </p:cNvSpPr>
          <p:nvPr>
            <p:ph idx="1"/>
          </p:nvPr>
        </p:nvSpPr>
        <p:spPr/>
        <p:txBody>
          <a:bodyPr>
            <a:normAutofit/>
          </a:bodyPr>
          <a:lstStyle/>
          <a:p>
            <a:r>
              <a:rPr lang="en-US" dirty="0" smtClean="0">
                <a:latin typeface="+mj-lt"/>
              </a:rPr>
              <a:t>Recent advances – Microsoft !Exploitable</a:t>
            </a:r>
          </a:p>
          <a:p>
            <a:pPr lvl="1"/>
            <a:r>
              <a:rPr lang="en-US" dirty="0" err="1" smtClean="0">
                <a:latin typeface="+mj-lt"/>
              </a:rPr>
              <a:t>WinDbg</a:t>
            </a:r>
            <a:r>
              <a:rPr lang="en-US" dirty="0" smtClean="0">
                <a:latin typeface="+mj-lt"/>
              </a:rPr>
              <a:t> extension to determine exploitability</a:t>
            </a:r>
          </a:p>
          <a:p>
            <a:pPr lvl="1"/>
            <a:r>
              <a:rPr lang="en-US" dirty="0" smtClean="0">
                <a:latin typeface="+mj-lt"/>
              </a:rPr>
              <a:t>Does lightweight taint analysis</a:t>
            </a:r>
          </a:p>
          <a:p>
            <a:pPr lvl="1"/>
            <a:r>
              <a:rPr lang="en-US" dirty="0" smtClean="0">
                <a:latin typeface="+mj-lt"/>
              </a:rPr>
              <a:t>Uses meta-instructions (STACK_PUSH, DATA_MOVE etc.)</a:t>
            </a:r>
          </a:p>
          <a:p>
            <a:pPr lvl="1"/>
            <a:r>
              <a:rPr lang="en-US" dirty="0" smtClean="0">
                <a:latin typeface="+mj-lt"/>
              </a:rPr>
              <a:t>Demoed at </a:t>
            </a:r>
            <a:r>
              <a:rPr lang="en-US" dirty="0" err="1" smtClean="0">
                <a:latin typeface="+mj-lt"/>
              </a:rPr>
              <a:t>CanSec</a:t>
            </a:r>
            <a:r>
              <a:rPr lang="en-US" dirty="0" smtClean="0">
                <a:latin typeface="+mj-lt"/>
              </a:rPr>
              <a:t> West conference, March 2009</a:t>
            </a:r>
          </a:p>
          <a:p>
            <a:pPr lvl="1"/>
            <a:r>
              <a:rPr lang="en-US" dirty="0" smtClean="0">
                <a:latin typeface="+mj-lt"/>
                <a:hlinkClick r:id="rId2"/>
              </a:rPr>
              <a:t>http://www.microsoft.com/security/msec/default.mspx</a:t>
            </a:r>
            <a:endParaRPr lang="en-US" dirty="0" smtClean="0">
              <a:latin typeface="+mj-lt"/>
            </a:endParaRPr>
          </a:p>
          <a:p>
            <a:pPr lvl="1">
              <a:buNone/>
            </a:pPr>
            <a:endParaRPr lang="en-US" dirty="0" smtClean="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diversion</a:t>
            </a:r>
            <a:endParaRPr lang="en-US" dirty="0"/>
          </a:p>
        </p:txBody>
      </p:sp>
      <p:sp>
        <p:nvSpPr>
          <p:cNvPr id="3" name="Content Placeholder 2"/>
          <p:cNvSpPr>
            <a:spLocks noGrp="1"/>
          </p:cNvSpPr>
          <p:nvPr>
            <p:ph idx="1"/>
          </p:nvPr>
        </p:nvSpPr>
        <p:spPr/>
        <p:txBody>
          <a:bodyPr>
            <a:normAutofit/>
          </a:bodyPr>
          <a:lstStyle/>
          <a:p>
            <a:r>
              <a:rPr lang="en-US" dirty="0" smtClean="0">
                <a:latin typeface="+mj-lt"/>
              </a:rPr>
              <a:t>These days you can get paid for finding vulnerabilities:</a:t>
            </a:r>
          </a:p>
          <a:p>
            <a:pPr lvl="1"/>
            <a:r>
              <a:rPr lang="en-US" dirty="0" err="1" smtClean="0">
                <a:latin typeface="+mj-lt"/>
              </a:rPr>
              <a:t>iDefense</a:t>
            </a:r>
            <a:r>
              <a:rPr lang="en-US" dirty="0" smtClean="0">
                <a:latin typeface="+mj-lt"/>
              </a:rPr>
              <a:t>, Tipping Point, Pwn2Own</a:t>
            </a:r>
          </a:p>
          <a:p>
            <a:r>
              <a:rPr lang="en-US" dirty="0" smtClean="0">
                <a:latin typeface="+mj-lt"/>
              </a:rPr>
              <a:t>Write a </a:t>
            </a:r>
            <a:r>
              <a:rPr lang="en-US" dirty="0" err="1" smtClean="0">
                <a:latin typeface="+mj-lt"/>
              </a:rPr>
              <a:t>fuzzer</a:t>
            </a:r>
            <a:r>
              <a:rPr lang="en-US" dirty="0" smtClean="0">
                <a:latin typeface="+mj-lt"/>
              </a:rPr>
              <a:t>, find bugs, $$$!!</a:t>
            </a:r>
            <a:endParaRPr lang="en-US" dirty="0">
              <a:latin typeface="+mj-lt"/>
            </a:endParaRPr>
          </a:p>
          <a:p>
            <a:r>
              <a:rPr lang="en-US" dirty="0" smtClean="0">
                <a:latin typeface="+mj-lt"/>
              </a:rPr>
              <a:t>Here’s how to get started:</a:t>
            </a:r>
          </a:p>
          <a:p>
            <a:pPr lvl="1"/>
            <a:r>
              <a:rPr lang="en-US" dirty="0" smtClean="0">
                <a:latin typeface="+mj-lt"/>
              </a:rPr>
              <a:t>Download </a:t>
            </a:r>
            <a:r>
              <a:rPr lang="en-US" dirty="0" err="1" smtClean="0">
                <a:latin typeface="+mj-lt"/>
              </a:rPr>
              <a:t>FileFuzz</a:t>
            </a:r>
            <a:r>
              <a:rPr lang="en-US" dirty="0" smtClean="0">
                <a:latin typeface="+mj-lt"/>
              </a:rPr>
              <a:t> (</a:t>
            </a:r>
            <a:r>
              <a:rPr lang="en-US" dirty="0" err="1" smtClean="0">
                <a:latin typeface="+mj-lt"/>
              </a:rPr>
              <a:t>iDefense</a:t>
            </a:r>
            <a:r>
              <a:rPr lang="en-US" dirty="0" smtClean="0">
                <a:latin typeface="+mj-lt"/>
              </a:rPr>
              <a:t>)</a:t>
            </a:r>
          </a:p>
          <a:p>
            <a:pPr lvl="1"/>
            <a:r>
              <a:rPr lang="en-US" dirty="0" smtClean="0">
                <a:latin typeface="+mj-lt"/>
              </a:rPr>
              <a:t>Pick a media application and find some samples</a:t>
            </a:r>
          </a:p>
          <a:p>
            <a:pPr lvl="1"/>
            <a:r>
              <a:rPr lang="en-US" dirty="0" smtClean="0">
                <a:latin typeface="+mj-lt"/>
              </a:rPr>
              <a:t>Fuzz!  You </a:t>
            </a:r>
            <a:r>
              <a:rPr lang="en-US" u="sng" dirty="0" smtClean="0">
                <a:latin typeface="+mj-lt"/>
              </a:rPr>
              <a:t>will</a:t>
            </a:r>
            <a:r>
              <a:rPr lang="en-US" dirty="0" smtClean="0">
                <a:latin typeface="+mj-lt"/>
              </a:rPr>
              <a:t> find bugs…</a:t>
            </a:r>
          </a:p>
          <a:p>
            <a:endParaRPr lang="en-US" dirty="0">
              <a:latin typeface="+mj-lt"/>
            </a:endParaRPr>
          </a:p>
          <a:p>
            <a:endParaRPr lang="en-US" dirty="0" smtClean="0">
              <a:latin typeface="+mj-lt"/>
            </a:endParaRPr>
          </a:p>
        </p:txBody>
      </p:sp>
      <p:pic>
        <p:nvPicPr>
          <p:cNvPr id="4" name="Picture 2"/>
          <p:cNvPicPr>
            <a:picLocks noChangeAspect="1" noChangeArrowheads="1"/>
          </p:cNvPicPr>
          <p:nvPr/>
        </p:nvPicPr>
        <p:blipFill>
          <a:blip r:embed="rId2"/>
          <a:srcRect/>
          <a:stretch>
            <a:fillRect/>
          </a:stretch>
        </p:blipFill>
        <p:spPr bwMode="auto">
          <a:xfrm>
            <a:off x="7333484" y="4471411"/>
            <a:ext cx="1810516" cy="23865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NGS </a:t>
            </a:r>
            <a:r>
              <a:rPr lang="en-US" dirty="0" smtClean="0"/>
              <a:t>fuzzed</a:t>
            </a:r>
            <a:r>
              <a:rPr lang="en-US" dirty="0" smtClean="0"/>
              <a:t> </a:t>
            </a:r>
            <a:r>
              <a:rPr lang="en-US" dirty="0" smtClean="0"/>
              <a:t>RealPlayer</a:t>
            </a:r>
            <a:endParaRPr lang="en-US" dirty="0"/>
          </a:p>
        </p:txBody>
      </p:sp>
      <p:sp>
        <p:nvSpPr>
          <p:cNvPr id="3" name="Content Placeholder 2"/>
          <p:cNvSpPr>
            <a:spLocks noGrp="1"/>
          </p:cNvSpPr>
          <p:nvPr>
            <p:ph idx="1"/>
          </p:nvPr>
        </p:nvSpPr>
        <p:spPr/>
        <p:txBody>
          <a:bodyPr>
            <a:normAutofit/>
          </a:bodyPr>
          <a:lstStyle/>
          <a:p>
            <a:pPr>
              <a:buNone/>
            </a:pPr>
            <a:endParaRPr lang="en-US" dirty="0" smtClean="0">
              <a:latin typeface="+mj-lt"/>
            </a:endParaRPr>
          </a:p>
        </p:txBody>
      </p:sp>
      <p:graphicFrame>
        <p:nvGraphicFramePr>
          <p:cNvPr id="6" name="Table 5"/>
          <p:cNvGraphicFramePr>
            <a:graphicFrameLocks noGrp="1"/>
          </p:cNvGraphicFramePr>
          <p:nvPr/>
        </p:nvGraphicFramePr>
        <p:xfrm>
          <a:off x="1531620" y="2139950"/>
          <a:ext cx="6080760" cy="3855720"/>
        </p:xfrm>
        <a:graphic>
          <a:graphicData uri="http://schemas.openxmlformats.org/drawingml/2006/table">
            <a:tbl>
              <a:tblPr/>
              <a:tblGrid>
                <a:gridCol w="6080760"/>
              </a:tblGrid>
              <a:tr h="69977">
                <a:tc>
                  <a:txBody>
                    <a:bodyPr/>
                    <a:lstStyle/>
                    <a:p>
                      <a:pPr marL="0" marR="0">
                        <a:lnSpc>
                          <a:spcPct val="115000"/>
                        </a:lnSpc>
                        <a:spcBef>
                          <a:spcPts val="0"/>
                        </a:spcBef>
                        <a:spcAft>
                          <a:spcPts val="0"/>
                        </a:spcAft>
                      </a:pPr>
                      <a:r>
                        <a:rPr lang="en-US" sz="1100">
                          <a:latin typeface="Calibri"/>
                          <a:ea typeface="Calibri"/>
                          <a:cs typeface="Times New Roman"/>
                        </a:rPr>
                        <a:t>Heap overflow triggered via malformed ID3v2 Tag in MP3 (reported by John Heasman)</a:t>
                      </a:r>
                    </a:p>
                    <a:p>
                      <a:pPr marL="0" marR="0">
                        <a:lnSpc>
                          <a:spcPct val="115000"/>
                        </a:lnSpc>
                        <a:spcBef>
                          <a:spcPts val="0"/>
                        </a:spcBef>
                        <a:spcAft>
                          <a:spcPts val="0"/>
                        </a:spcAft>
                      </a:pPr>
                      <a:r>
                        <a:rPr lang="en-US" sz="1100" u="sng">
                          <a:solidFill>
                            <a:srgbClr val="0000FF"/>
                          </a:solidFill>
                          <a:latin typeface="Calibri"/>
                          <a:ea typeface="Calibri"/>
                          <a:cs typeface="Times New Roman"/>
                          <a:hlinkClick r:id="rId2"/>
                        </a:rPr>
                        <a:t>http://service.real.com/realplayer/security/10252007_player/en/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latin typeface="Calibri"/>
                          <a:ea typeface="Calibri"/>
                          <a:cs typeface="Times New Roman"/>
                        </a:rPr>
                        <a:t>Buffer overflow triggered via malformed Mimio boardcast file (reported by John Heasman)</a:t>
                      </a:r>
                    </a:p>
                    <a:p>
                      <a:pPr marL="0" marR="0">
                        <a:lnSpc>
                          <a:spcPct val="115000"/>
                        </a:lnSpc>
                        <a:spcBef>
                          <a:spcPts val="0"/>
                        </a:spcBef>
                        <a:spcAft>
                          <a:spcPts val="0"/>
                        </a:spcAft>
                      </a:pPr>
                      <a:r>
                        <a:rPr lang="en-US" sz="1100" u="sng">
                          <a:solidFill>
                            <a:srgbClr val="0000FF"/>
                          </a:solidFill>
                          <a:latin typeface="Calibri"/>
                          <a:ea typeface="Calibri"/>
                          <a:cs typeface="Times New Roman"/>
                          <a:hlinkClick r:id="rId3"/>
                        </a:rPr>
                        <a:t>http://service.real.com/realplayer/security/03162006_player/en/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latin typeface="Calibri"/>
                          <a:ea typeface="Calibri"/>
                          <a:cs typeface="Times New Roman"/>
                        </a:rPr>
                        <a:t>Buffer overflow triggered via malformed RJS skin (reported by John Heasman)</a:t>
                      </a:r>
                    </a:p>
                    <a:p>
                      <a:pPr marL="0" marR="0">
                        <a:lnSpc>
                          <a:spcPct val="115000"/>
                        </a:lnSpc>
                        <a:spcBef>
                          <a:spcPts val="0"/>
                        </a:spcBef>
                        <a:spcAft>
                          <a:spcPts val="0"/>
                        </a:spcAft>
                      </a:pPr>
                      <a:r>
                        <a:rPr lang="en-US" sz="1100" u="sng">
                          <a:solidFill>
                            <a:srgbClr val="0000FF"/>
                          </a:solidFill>
                          <a:latin typeface="Calibri"/>
                          <a:ea typeface="Calibri"/>
                          <a:cs typeface="Times New Roman"/>
                          <a:hlinkClick r:id="rId4"/>
                        </a:rPr>
                        <a:t>http://service.real.com/help/faq/security/security111005.html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latin typeface="Calibri"/>
                          <a:ea typeface="Calibri"/>
                          <a:cs typeface="Times New Roman"/>
                        </a:rPr>
                        <a:t>HTML content within MP3 allows execution from local zone (reported by John Heasman)</a:t>
                      </a:r>
                    </a:p>
                    <a:p>
                      <a:pPr marL="0" marR="0">
                        <a:lnSpc>
                          <a:spcPct val="115000"/>
                        </a:lnSpc>
                        <a:spcBef>
                          <a:spcPts val="0"/>
                        </a:spcBef>
                        <a:spcAft>
                          <a:spcPts val="0"/>
                        </a:spcAft>
                      </a:pPr>
                      <a:r>
                        <a:rPr lang="en-US" sz="1100" u="sng">
                          <a:solidFill>
                            <a:srgbClr val="0000FF"/>
                          </a:solidFill>
                          <a:latin typeface="Calibri"/>
                          <a:ea typeface="Calibri"/>
                          <a:cs typeface="Times New Roman"/>
                          <a:hlinkClick r:id="rId5"/>
                        </a:rPr>
                        <a:t>http://www.service.real.com/help/faq/security/security062305.html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latin typeface="Calibri"/>
                          <a:ea typeface="Calibri"/>
                          <a:cs typeface="Times New Roman"/>
                        </a:rPr>
                        <a:t>Buffer overflow within DUNZIP32.dll, exploitable via malformed RJS skin (reported by John Heasman)</a:t>
                      </a:r>
                    </a:p>
                    <a:p>
                      <a:pPr marL="0" marR="0">
                        <a:lnSpc>
                          <a:spcPct val="115000"/>
                        </a:lnSpc>
                        <a:spcBef>
                          <a:spcPts val="0"/>
                        </a:spcBef>
                        <a:spcAft>
                          <a:spcPts val="0"/>
                        </a:spcAft>
                      </a:pPr>
                      <a:r>
                        <a:rPr lang="en-US" sz="1100" u="sng">
                          <a:solidFill>
                            <a:srgbClr val="0000FF"/>
                          </a:solidFill>
                          <a:latin typeface="Calibri"/>
                          <a:ea typeface="Calibri"/>
                          <a:cs typeface="Times New Roman"/>
                          <a:hlinkClick r:id="rId6"/>
                        </a:rPr>
                        <a:t>http://www.service.real.com/help/faq/security/041026_player/EN/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latin typeface="Calibri"/>
                          <a:ea typeface="Calibri"/>
                          <a:cs typeface="Times New Roman"/>
                        </a:rPr>
                        <a:t>Buffer overflow within the RealPlayer ActiveX control (reported by John Heasman)</a:t>
                      </a:r>
                    </a:p>
                    <a:p>
                      <a:pPr marL="0" marR="0">
                        <a:lnSpc>
                          <a:spcPct val="115000"/>
                        </a:lnSpc>
                        <a:spcBef>
                          <a:spcPts val="0"/>
                        </a:spcBef>
                        <a:spcAft>
                          <a:spcPts val="0"/>
                        </a:spcAft>
                      </a:pPr>
                      <a:r>
                        <a:rPr lang="en-US" sz="1100" u="sng">
                          <a:solidFill>
                            <a:srgbClr val="0000FF"/>
                          </a:solidFill>
                          <a:latin typeface="Calibri"/>
                          <a:ea typeface="Calibri"/>
                          <a:cs typeface="Times New Roman"/>
                          <a:hlinkClick r:id="rId7"/>
                        </a:rPr>
                        <a:t>http://www.service.real.com/help/faq/security/040928_player/EN/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latin typeface="Calibri"/>
                          <a:ea typeface="Calibri"/>
                          <a:cs typeface="Times New Roman"/>
                        </a:rPr>
                        <a:t>Exploitable boundary condition error when handling malformed RM files (reported by John Heasman)</a:t>
                      </a:r>
                    </a:p>
                    <a:p>
                      <a:pPr marL="0" marR="0">
                        <a:lnSpc>
                          <a:spcPct val="115000"/>
                        </a:lnSpc>
                        <a:spcBef>
                          <a:spcPts val="0"/>
                        </a:spcBef>
                        <a:spcAft>
                          <a:spcPts val="0"/>
                        </a:spcAft>
                      </a:pPr>
                      <a:r>
                        <a:rPr lang="en-US" sz="1100" u="sng">
                          <a:solidFill>
                            <a:srgbClr val="0000FF"/>
                          </a:solidFill>
                          <a:latin typeface="Calibri"/>
                          <a:ea typeface="Calibri"/>
                          <a:cs typeface="Times New Roman"/>
                          <a:hlinkClick r:id="rId8"/>
                        </a:rPr>
                        <a:t>http://www.service.real.com/help/faq/security/040610_player/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latin typeface="Calibri"/>
                          <a:ea typeface="Calibri"/>
                          <a:cs typeface="Times New Roman"/>
                        </a:rPr>
                        <a:t>Buffer overflow handling overly long SMIL tags (reported by Mark Litchfield)</a:t>
                      </a:r>
                    </a:p>
                    <a:p>
                      <a:pPr marL="0" marR="0">
                        <a:lnSpc>
                          <a:spcPct val="115000"/>
                        </a:lnSpc>
                        <a:spcBef>
                          <a:spcPts val="0"/>
                        </a:spcBef>
                        <a:spcAft>
                          <a:spcPts val="0"/>
                        </a:spcAft>
                      </a:pPr>
                      <a:r>
                        <a:rPr lang="en-US" sz="1100" u="sng">
                          <a:solidFill>
                            <a:srgbClr val="0000FF"/>
                          </a:solidFill>
                          <a:latin typeface="Calibri"/>
                          <a:ea typeface="Calibri"/>
                          <a:cs typeface="Times New Roman"/>
                          <a:hlinkClick r:id="rId9"/>
                        </a:rPr>
                        <a:t>http://service.real.com/help/faq/security/security022405.html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latin typeface="Calibri"/>
                          <a:ea typeface="Calibri"/>
                          <a:cs typeface="Times New Roman"/>
                        </a:rPr>
                        <a:t>Buffer overflow handling malformed R3T files (reported by Mark Litchfield)</a:t>
                      </a:r>
                    </a:p>
                    <a:p>
                      <a:pPr marL="0" marR="0">
                        <a:lnSpc>
                          <a:spcPct val="115000"/>
                        </a:lnSpc>
                        <a:spcBef>
                          <a:spcPts val="0"/>
                        </a:spcBef>
                        <a:spcAft>
                          <a:spcPts val="0"/>
                        </a:spcAft>
                      </a:pPr>
                      <a:r>
                        <a:rPr lang="en-US" sz="1100" u="sng">
                          <a:solidFill>
                            <a:srgbClr val="0000FF"/>
                          </a:solidFill>
                          <a:latin typeface="Calibri"/>
                          <a:ea typeface="Calibri"/>
                          <a:cs typeface="Times New Roman"/>
                          <a:hlinkClick r:id="rId10"/>
                        </a:rPr>
                        <a:t>http://www.service.real.com/help/faq/security/040406_r3t/en/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dirty="0">
                          <a:latin typeface="Calibri"/>
                          <a:ea typeface="Calibri"/>
                          <a:cs typeface="Times New Roman"/>
                        </a:rPr>
                        <a:t>Buffer overflow handling malformed RM files (reported by Mark Litchfield)</a:t>
                      </a:r>
                    </a:p>
                    <a:p>
                      <a:pPr marL="0" marR="0">
                        <a:lnSpc>
                          <a:spcPct val="115000"/>
                        </a:lnSpc>
                        <a:spcBef>
                          <a:spcPts val="0"/>
                        </a:spcBef>
                        <a:spcAft>
                          <a:spcPts val="0"/>
                        </a:spcAft>
                      </a:pPr>
                      <a:r>
                        <a:rPr lang="en-US" sz="1100" u="sng" dirty="0">
                          <a:solidFill>
                            <a:srgbClr val="0000FF"/>
                          </a:solidFill>
                          <a:latin typeface="Calibri"/>
                          <a:ea typeface="Calibri"/>
                          <a:cs typeface="Times New Roman"/>
                          <a:hlinkClick r:id="rId11"/>
                        </a:rPr>
                        <a:t>http://www.service.real.com/help/faq/security/040123_player/</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diversion</a:t>
            </a:r>
            <a:endParaRPr lang="en-US" dirty="0"/>
          </a:p>
        </p:txBody>
      </p:sp>
      <p:sp>
        <p:nvSpPr>
          <p:cNvPr id="3" name="Content Placeholder 2"/>
          <p:cNvSpPr>
            <a:spLocks noGrp="1"/>
          </p:cNvSpPr>
          <p:nvPr>
            <p:ph idx="1"/>
          </p:nvPr>
        </p:nvSpPr>
        <p:spPr/>
        <p:txBody>
          <a:bodyPr>
            <a:normAutofit/>
          </a:bodyPr>
          <a:lstStyle/>
          <a:p>
            <a:r>
              <a:rPr lang="en-US" dirty="0" smtClean="0">
                <a:latin typeface="+mj-lt"/>
              </a:rPr>
              <a:t>Cross-site scripting in server software…</a:t>
            </a:r>
          </a:p>
          <a:p>
            <a:pPr>
              <a:buNone/>
            </a:pPr>
            <a:endParaRPr lang="en-US" dirty="0" smtClean="0">
              <a:latin typeface="+mj-lt"/>
            </a:endParaRPr>
          </a:p>
        </p:txBody>
      </p:sp>
      <p:pic>
        <p:nvPicPr>
          <p:cNvPr id="4" name="Picture 3" descr="bigmac.jpg"/>
          <p:cNvPicPr>
            <a:picLocks noChangeAspect="1"/>
          </p:cNvPicPr>
          <p:nvPr/>
        </p:nvPicPr>
        <p:blipFill>
          <a:blip r:embed="rId2"/>
          <a:stretch>
            <a:fillRect/>
          </a:stretch>
        </p:blipFill>
        <p:spPr>
          <a:xfrm>
            <a:off x="2914650" y="3523655"/>
            <a:ext cx="3429000" cy="2714625"/>
          </a:xfrm>
          <a:prstGeom prst="rect">
            <a:avLst/>
          </a:prstGeom>
        </p:spPr>
      </p:pic>
      <p:sp>
        <p:nvSpPr>
          <p:cNvPr id="5" name="Rectangle 4"/>
          <p:cNvSpPr/>
          <p:nvPr/>
        </p:nvSpPr>
        <p:spPr>
          <a:xfrm>
            <a:off x="0" y="2600325"/>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You Win!</a:t>
            </a:r>
            <a:endParaRPr lang="en-US" sz="5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8" presetClass="emph" presetSubtype="0" fill="hold" nodeType="withEffect">
                                  <p:stCondLst>
                                    <p:cond delay="0"/>
                                  </p:stCondLst>
                                  <p:childTnLst>
                                    <p:animRot by="21600000">
                                      <p:cBhvr>
                                        <p:cTn id="10" dur="2000" fill="hold"/>
                                        <p:tgtEl>
                                          <p:spTgt spid="4"/>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diversion</a:t>
            </a:r>
            <a:endParaRPr lang="en-US" dirty="0"/>
          </a:p>
        </p:txBody>
      </p:sp>
      <p:sp>
        <p:nvSpPr>
          <p:cNvPr id="3" name="Content Placeholder 2"/>
          <p:cNvSpPr>
            <a:spLocks noGrp="1"/>
          </p:cNvSpPr>
          <p:nvPr>
            <p:ph idx="1"/>
          </p:nvPr>
        </p:nvSpPr>
        <p:spPr/>
        <p:txBody>
          <a:bodyPr>
            <a:normAutofit/>
          </a:bodyPr>
          <a:lstStyle/>
          <a:p>
            <a:r>
              <a:rPr lang="en-US" dirty="0" smtClean="0">
                <a:latin typeface="+mj-lt"/>
              </a:rPr>
              <a:t>Code execution in Internet Explorer via 3</a:t>
            </a:r>
            <a:r>
              <a:rPr lang="en-US" baseline="30000" dirty="0" smtClean="0">
                <a:latin typeface="+mj-lt"/>
              </a:rPr>
              <a:t>rd</a:t>
            </a:r>
            <a:r>
              <a:rPr lang="en-US" dirty="0" smtClean="0">
                <a:latin typeface="+mj-lt"/>
              </a:rPr>
              <a:t> party ActiveX control</a:t>
            </a:r>
          </a:p>
          <a:p>
            <a:endParaRPr lang="en-US" dirty="0"/>
          </a:p>
          <a:p>
            <a:endParaRPr lang="en-US" dirty="0" smtClean="0"/>
          </a:p>
        </p:txBody>
      </p:sp>
      <p:pic>
        <p:nvPicPr>
          <p:cNvPr id="4" name="Picture 3" descr="thinnest-laptop-macbook-air.jpg"/>
          <p:cNvPicPr>
            <a:picLocks noChangeAspect="1"/>
          </p:cNvPicPr>
          <p:nvPr/>
        </p:nvPicPr>
        <p:blipFill>
          <a:blip r:embed="rId2"/>
          <a:stretch>
            <a:fillRect/>
          </a:stretch>
        </p:blipFill>
        <p:spPr>
          <a:xfrm>
            <a:off x="2178050" y="3152775"/>
            <a:ext cx="4734038" cy="2957512"/>
          </a:xfrm>
          <a:prstGeom prst="rect">
            <a:avLst/>
          </a:prstGeom>
          <a:ln>
            <a:noFill/>
          </a:ln>
          <a:effectLst>
            <a:softEdge rad="112500"/>
          </a:effectLst>
        </p:spPr>
      </p:pic>
      <p:sp>
        <p:nvSpPr>
          <p:cNvPr id="5" name="Rectangle 4"/>
          <p:cNvSpPr/>
          <p:nvPr/>
        </p:nvSpPr>
        <p:spPr>
          <a:xfrm>
            <a:off x="0" y="2691110"/>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You Win!</a:t>
            </a:r>
            <a:endParaRPr lang="en-US" sz="5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NGS</a:t>
            </a:r>
            <a:endParaRPr lang="en-US" dirty="0"/>
          </a:p>
        </p:txBody>
      </p:sp>
      <p:sp>
        <p:nvSpPr>
          <p:cNvPr id="3" name="Content Placeholder 2"/>
          <p:cNvSpPr>
            <a:spLocks noGrp="1"/>
          </p:cNvSpPr>
          <p:nvPr>
            <p:ph idx="1"/>
          </p:nvPr>
        </p:nvSpPr>
        <p:spPr/>
        <p:txBody>
          <a:bodyPr>
            <a:normAutofit/>
          </a:bodyPr>
          <a:lstStyle/>
          <a:p>
            <a:r>
              <a:rPr lang="en-US" dirty="0" smtClean="0">
                <a:latin typeface="Calibri" pitchFamily="34" charset="0"/>
              </a:rPr>
              <a:t>Established 2001, acquired 2008 by NCC Group</a:t>
            </a:r>
          </a:p>
          <a:p>
            <a:r>
              <a:rPr lang="en-US" dirty="0" smtClean="0">
                <a:latin typeface="Calibri" pitchFamily="34" charset="0"/>
              </a:rPr>
              <a:t>Core offerings: </a:t>
            </a:r>
          </a:p>
          <a:p>
            <a:pPr lvl="1"/>
            <a:r>
              <a:rPr lang="en-US" dirty="0" smtClean="0">
                <a:latin typeface="Calibri" pitchFamily="34" charset="0"/>
              </a:rPr>
              <a:t>Consultancy</a:t>
            </a:r>
            <a:endParaRPr lang="en-US" dirty="0" smtClean="0">
              <a:latin typeface="Calibri" pitchFamily="34" charset="0"/>
            </a:endParaRPr>
          </a:p>
          <a:p>
            <a:pPr lvl="1"/>
            <a:r>
              <a:rPr lang="en-US" dirty="0" smtClean="0">
                <a:latin typeface="Calibri" pitchFamily="34" charset="0"/>
              </a:rPr>
              <a:t>Training</a:t>
            </a:r>
            <a:endParaRPr lang="en-US" dirty="0" smtClean="0">
              <a:latin typeface="Calibri" pitchFamily="34" charset="0"/>
            </a:endParaRPr>
          </a:p>
          <a:p>
            <a:pPr lvl="1"/>
            <a:r>
              <a:rPr lang="en-US" dirty="0" smtClean="0">
                <a:latin typeface="Calibri" pitchFamily="34" charset="0"/>
              </a:rPr>
              <a:t>Research </a:t>
            </a:r>
            <a:endParaRPr lang="en-US" dirty="0" smtClean="0">
              <a:latin typeface="Calibri" pitchFamily="34" charset="0"/>
            </a:endParaRPr>
          </a:p>
          <a:p>
            <a:pPr lvl="1"/>
            <a:r>
              <a:rPr lang="en-US" dirty="0" smtClean="0">
                <a:latin typeface="Calibri" pitchFamily="34" charset="0"/>
              </a:rPr>
              <a:t>Software Products</a:t>
            </a:r>
          </a:p>
          <a:p>
            <a:r>
              <a:rPr lang="en-US" dirty="0" smtClean="0">
                <a:latin typeface="Calibri" pitchFamily="34" charset="0"/>
              </a:rPr>
              <a:t>World leaders in </a:t>
            </a:r>
            <a:r>
              <a:rPr lang="en-US" dirty="0" smtClean="0">
                <a:latin typeface="Calibri" pitchFamily="34" charset="0"/>
              </a:rPr>
              <a:t>application assessment</a:t>
            </a:r>
            <a:endParaRPr lang="en-US" dirty="0" smtClean="0">
              <a:latin typeface="Calibri" pitchFamily="34" charset="0"/>
            </a:endParaRPr>
          </a:p>
          <a:p>
            <a:pPr lvl="1"/>
            <a:r>
              <a:rPr lang="en-US" dirty="0" smtClean="0">
                <a:latin typeface="+mj-lt"/>
              </a:rPr>
              <a:t>Product assessment for vendor</a:t>
            </a:r>
          </a:p>
          <a:p>
            <a:pPr lvl="1"/>
            <a:r>
              <a:rPr lang="en-US" dirty="0" smtClean="0">
                <a:latin typeface="+mj-lt"/>
              </a:rPr>
              <a:t>Web application assessment for corporations</a:t>
            </a:r>
            <a:endParaRPr lang="en-US" dirty="0" smtClean="0">
              <a:latin typeface="+mj-lt"/>
            </a:endParaRPr>
          </a:p>
          <a:p>
            <a:pPr lvl="1"/>
            <a:endParaRPr lang="en-US" dirty="0" smtClean="0"/>
          </a:p>
          <a:p>
            <a:endParaRPr lang="en-US" dirty="0" smtClean="0"/>
          </a:p>
        </p:txBody>
      </p:sp>
      <p:pic>
        <p:nvPicPr>
          <p:cNvPr id="4" name="Picture 3" descr="nccsmall.jpg"/>
          <p:cNvPicPr>
            <a:picLocks noChangeAspect="1"/>
          </p:cNvPicPr>
          <p:nvPr/>
        </p:nvPicPr>
        <p:blipFill>
          <a:blip r:embed="rId2"/>
          <a:stretch>
            <a:fillRect/>
          </a:stretch>
        </p:blipFill>
        <p:spPr>
          <a:xfrm>
            <a:off x="7658100" y="5581650"/>
            <a:ext cx="1485900" cy="12763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diversion</a:t>
            </a:r>
            <a:endParaRPr lang="en-US" dirty="0"/>
          </a:p>
        </p:txBody>
      </p:sp>
      <p:sp>
        <p:nvSpPr>
          <p:cNvPr id="3" name="Content Placeholder 2"/>
          <p:cNvSpPr>
            <a:spLocks noGrp="1"/>
          </p:cNvSpPr>
          <p:nvPr>
            <p:ph idx="1"/>
          </p:nvPr>
        </p:nvSpPr>
        <p:spPr/>
        <p:txBody>
          <a:bodyPr>
            <a:normAutofit/>
          </a:bodyPr>
          <a:lstStyle/>
          <a:p>
            <a:r>
              <a:rPr lang="en-US" dirty="0" smtClean="0">
                <a:latin typeface="+mj-lt"/>
              </a:rPr>
              <a:t>Vulnerability in widely used enterprise-level software</a:t>
            </a:r>
          </a:p>
          <a:p>
            <a:endParaRPr lang="en-US" dirty="0">
              <a:latin typeface="+mj-lt"/>
            </a:endParaRPr>
          </a:p>
          <a:p>
            <a:endParaRPr lang="en-US" dirty="0" smtClean="0">
              <a:latin typeface="+mj-lt"/>
            </a:endParaRPr>
          </a:p>
        </p:txBody>
      </p:sp>
      <p:pic>
        <p:nvPicPr>
          <p:cNvPr id="5" name="Picture 4" descr="cash.jpg"/>
          <p:cNvPicPr>
            <a:picLocks noChangeAspect="1"/>
          </p:cNvPicPr>
          <p:nvPr/>
        </p:nvPicPr>
        <p:blipFill>
          <a:blip r:embed="rId2"/>
          <a:stretch>
            <a:fillRect/>
          </a:stretch>
        </p:blipFill>
        <p:spPr>
          <a:xfrm>
            <a:off x="3098800" y="2968625"/>
            <a:ext cx="3228975" cy="2943225"/>
          </a:xfrm>
          <a:prstGeom prst="rect">
            <a:avLst/>
          </a:prstGeom>
          <a:ln>
            <a:noFill/>
          </a:ln>
          <a:effectLst>
            <a:softEdge rad="112500"/>
          </a:effectLst>
        </p:spPr>
      </p:pic>
      <p:sp>
        <p:nvSpPr>
          <p:cNvPr id="6" name="Rectangle 5"/>
          <p:cNvSpPr/>
          <p:nvPr/>
        </p:nvSpPr>
        <p:spPr>
          <a:xfrm>
            <a:off x="0" y="2600325"/>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You Win!</a:t>
            </a:r>
            <a:endParaRPr lang="en-US" sz="5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diversion</a:t>
            </a:r>
            <a:endParaRPr lang="en-US" dirty="0"/>
          </a:p>
        </p:txBody>
      </p:sp>
      <p:sp>
        <p:nvSpPr>
          <p:cNvPr id="3" name="Content Placeholder 2"/>
          <p:cNvSpPr>
            <a:spLocks noGrp="1"/>
          </p:cNvSpPr>
          <p:nvPr>
            <p:ph idx="1"/>
          </p:nvPr>
        </p:nvSpPr>
        <p:spPr/>
        <p:txBody>
          <a:bodyPr>
            <a:normAutofit/>
          </a:bodyPr>
          <a:lstStyle/>
          <a:p>
            <a:r>
              <a:rPr lang="en-US" dirty="0" smtClean="0"/>
              <a:t>Remotely exploitability vulnerability in critical infrastructure/the core OS</a:t>
            </a:r>
            <a:endParaRPr lang="en-US" dirty="0"/>
          </a:p>
        </p:txBody>
      </p:sp>
      <p:pic>
        <p:nvPicPr>
          <p:cNvPr id="4" name="Picture 3" descr="ferrari.jpg"/>
          <p:cNvPicPr>
            <a:picLocks noChangeAspect="1"/>
          </p:cNvPicPr>
          <p:nvPr/>
        </p:nvPicPr>
        <p:blipFill>
          <a:blip r:embed="rId2"/>
          <a:stretch>
            <a:fillRect/>
          </a:stretch>
        </p:blipFill>
        <p:spPr>
          <a:xfrm>
            <a:off x="2178050" y="2960938"/>
            <a:ext cx="4922838" cy="3165225"/>
          </a:xfrm>
          <a:prstGeom prst="rect">
            <a:avLst/>
          </a:prstGeom>
          <a:ln>
            <a:noFill/>
          </a:ln>
          <a:effectLst>
            <a:softEdge rad="112500"/>
          </a:effectLst>
        </p:spPr>
      </p:pic>
      <p:sp>
        <p:nvSpPr>
          <p:cNvPr id="5" name="Rectangle 4"/>
          <p:cNvSpPr/>
          <p:nvPr/>
        </p:nvSpPr>
        <p:spPr>
          <a:xfrm>
            <a:off x="0" y="2600325"/>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You Win!</a:t>
            </a:r>
            <a:endParaRPr lang="en-US" sz="5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diversion</a:t>
            </a:r>
            <a:endParaRPr lang="en-US" dirty="0"/>
          </a:p>
        </p:txBody>
      </p:sp>
      <p:sp>
        <p:nvSpPr>
          <p:cNvPr id="3" name="Content Placeholder 2"/>
          <p:cNvSpPr>
            <a:spLocks noGrp="1"/>
          </p:cNvSpPr>
          <p:nvPr>
            <p:ph idx="1"/>
          </p:nvPr>
        </p:nvSpPr>
        <p:spPr/>
        <p:txBody>
          <a:bodyPr>
            <a:normAutofit/>
          </a:bodyPr>
          <a:lstStyle/>
          <a:p>
            <a:r>
              <a:rPr lang="en-US" dirty="0" smtClean="0">
                <a:latin typeface="+mj-lt"/>
              </a:rPr>
              <a:t>Why isn’t everyone in the security community rich…</a:t>
            </a:r>
          </a:p>
          <a:p>
            <a:pPr>
              <a:buNone/>
            </a:pPr>
            <a:endParaRPr lang="en-US" dirty="0">
              <a:latin typeface="+mj-lt"/>
            </a:endParaRPr>
          </a:p>
          <a:p>
            <a:r>
              <a:rPr lang="en-US" dirty="0" smtClean="0">
                <a:latin typeface="+mj-lt"/>
              </a:rPr>
              <a:t>The best (= $$$) targets are the most secure</a:t>
            </a:r>
          </a:p>
          <a:p>
            <a:pPr lvl="1"/>
            <a:r>
              <a:rPr lang="en-US" dirty="0" smtClean="0">
                <a:latin typeface="+mj-lt"/>
              </a:rPr>
              <a:t>Few remote vulnerabilities in Vista</a:t>
            </a:r>
          </a:p>
          <a:p>
            <a:pPr lvl="1"/>
            <a:r>
              <a:rPr lang="en-US" dirty="0" smtClean="0">
                <a:latin typeface="+mj-lt"/>
              </a:rPr>
              <a:t>Even less in IIS or Apache</a:t>
            </a:r>
          </a:p>
          <a:p>
            <a:pPr lvl="1"/>
            <a:r>
              <a:rPr lang="en-US" dirty="0" smtClean="0">
                <a:latin typeface="+mj-lt"/>
              </a:rPr>
              <a:t>Clued up vendors are </a:t>
            </a:r>
            <a:r>
              <a:rPr lang="en-US" dirty="0" err="1" smtClean="0">
                <a:latin typeface="+mj-lt"/>
              </a:rPr>
              <a:t>fuzzing</a:t>
            </a:r>
            <a:r>
              <a:rPr lang="en-US" dirty="0" smtClean="0">
                <a:latin typeface="+mj-lt"/>
              </a:rPr>
              <a:t>:</a:t>
            </a:r>
          </a:p>
          <a:p>
            <a:pPr lvl="1"/>
            <a:r>
              <a:rPr lang="en-US" dirty="0" smtClean="0">
                <a:latin typeface="+mj-lt"/>
              </a:rPr>
              <a:t>Windows Vista file </a:t>
            </a:r>
            <a:r>
              <a:rPr lang="en-US" dirty="0" err="1" smtClean="0">
                <a:latin typeface="+mj-lt"/>
              </a:rPr>
              <a:t>fuzzing</a:t>
            </a:r>
            <a:r>
              <a:rPr lang="en-US" dirty="0" smtClean="0">
                <a:latin typeface="+mj-lt"/>
              </a:rPr>
              <a:t> effort in numbers:</a:t>
            </a:r>
          </a:p>
          <a:p>
            <a:pPr lvl="2"/>
            <a:r>
              <a:rPr lang="en-US" dirty="0" smtClean="0">
                <a:latin typeface="+mj-lt"/>
              </a:rPr>
              <a:t>350M iterations total</a:t>
            </a:r>
          </a:p>
          <a:p>
            <a:pPr lvl="2"/>
            <a:r>
              <a:rPr lang="en-US" dirty="0" smtClean="0">
                <a:latin typeface="+mj-lt"/>
              </a:rPr>
              <a:t>250+ file parsers fuzzed</a:t>
            </a:r>
          </a:p>
          <a:p>
            <a:pPr lvl="2"/>
            <a:r>
              <a:rPr lang="en-US" dirty="0" smtClean="0">
                <a:latin typeface="+mj-lt"/>
              </a:rPr>
              <a:t>300+ issues fixed</a:t>
            </a:r>
          </a:p>
          <a:p>
            <a:pPr lvl="1"/>
            <a:endParaRPr lang="en-US" dirty="0" smtClean="0">
              <a:latin typeface="+mj-lt"/>
            </a:endParaRPr>
          </a:p>
          <a:p>
            <a:pPr>
              <a:buNone/>
            </a:pP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a:t>
            </a:r>
            <a:r>
              <a:rPr lang="en-US" dirty="0" err="1" smtClean="0"/>
              <a:t>fuzzing</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mj-lt"/>
              </a:rPr>
              <a:t>Problems with our basic model:</a:t>
            </a:r>
          </a:p>
          <a:p>
            <a:pPr lvl="1"/>
            <a:r>
              <a:rPr lang="en-US" dirty="0" err="1" smtClean="0">
                <a:latin typeface="+mj-lt"/>
              </a:rPr>
              <a:t>Fuzzer</a:t>
            </a:r>
            <a:r>
              <a:rPr lang="en-US" dirty="0" smtClean="0">
                <a:latin typeface="+mj-lt"/>
              </a:rPr>
              <a:t> and target are not in sync</a:t>
            </a:r>
          </a:p>
          <a:p>
            <a:pPr lvl="1"/>
            <a:r>
              <a:rPr lang="en-US" dirty="0" err="1" smtClean="0">
                <a:latin typeface="+mj-lt"/>
              </a:rPr>
              <a:t>Fuzzer</a:t>
            </a:r>
            <a:r>
              <a:rPr lang="en-US" dirty="0" smtClean="0">
                <a:latin typeface="+mj-lt"/>
              </a:rPr>
              <a:t> has no feedback mechanism</a:t>
            </a:r>
          </a:p>
          <a:p>
            <a:pPr lvl="1"/>
            <a:r>
              <a:rPr lang="en-US" dirty="0" smtClean="0">
                <a:latin typeface="+mj-lt"/>
              </a:rPr>
              <a:t>We have no visibility into </a:t>
            </a:r>
            <a:r>
              <a:rPr lang="en-US" dirty="0" err="1" smtClean="0">
                <a:latin typeface="+mj-lt"/>
              </a:rPr>
              <a:t>fuzzer’s</a:t>
            </a:r>
            <a:r>
              <a:rPr lang="en-US" dirty="0" smtClean="0">
                <a:latin typeface="+mj-lt"/>
              </a:rPr>
              <a:t> effectiveness</a:t>
            </a:r>
          </a:p>
          <a:p>
            <a:endParaRPr lang="en-US" dirty="0" smtClean="0">
              <a:latin typeface="+mj-lt"/>
            </a:endParaRPr>
          </a:p>
          <a:p>
            <a:r>
              <a:rPr lang="en-US" dirty="0" smtClean="0">
                <a:latin typeface="+mj-lt"/>
              </a:rPr>
              <a:t>Revised model:</a:t>
            </a:r>
          </a:p>
          <a:p>
            <a:pPr lvl="1"/>
            <a:r>
              <a:rPr lang="en-US" dirty="0" smtClean="0">
                <a:latin typeface="+mj-lt"/>
              </a:rPr>
              <a:t>Send good requests at regular intervals to check health of target</a:t>
            </a:r>
          </a:p>
          <a:p>
            <a:pPr lvl="1"/>
            <a:r>
              <a:rPr lang="en-US" dirty="0" err="1" smtClean="0">
                <a:latin typeface="+mj-lt"/>
              </a:rPr>
              <a:t>Fuzzer</a:t>
            </a:r>
            <a:r>
              <a:rPr lang="en-US" dirty="0" smtClean="0">
                <a:latin typeface="+mj-lt"/>
              </a:rPr>
              <a:t> is able to control target debugger</a:t>
            </a:r>
          </a:p>
          <a:p>
            <a:pPr lvl="1"/>
            <a:r>
              <a:rPr lang="en-US" dirty="0" smtClean="0">
                <a:latin typeface="+mj-lt"/>
              </a:rPr>
              <a:t>Use a code coverage build if possible</a:t>
            </a:r>
          </a:p>
          <a:p>
            <a:endParaRPr lang="en-US" dirty="0" smtClean="0">
              <a:latin typeface="+mj-lt"/>
            </a:endParaRPr>
          </a:p>
          <a:p>
            <a:pPr>
              <a:buNone/>
            </a:pP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a:t>
            </a:r>
            <a:r>
              <a:rPr lang="en-US" dirty="0" err="1" smtClean="0"/>
              <a:t>fuzzing</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latin typeface="+mj-lt"/>
              </a:rPr>
              <a:t>Fuzzer</a:t>
            </a:r>
            <a:r>
              <a:rPr lang="en-US" dirty="0" smtClean="0">
                <a:latin typeface="+mj-lt"/>
              </a:rPr>
              <a:t> issues debugger commands</a:t>
            </a:r>
          </a:p>
          <a:p>
            <a:pPr lvl="1"/>
            <a:r>
              <a:rPr lang="en-US" dirty="0" smtClean="0">
                <a:latin typeface="+mj-lt"/>
              </a:rPr>
              <a:t>Can restart target</a:t>
            </a:r>
          </a:p>
          <a:p>
            <a:pPr lvl="1"/>
            <a:r>
              <a:rPr lang="en-US" dirty="0" smtClean="0">
                <a:latin typeface="+mj-lt"/>
              </a:rPr>
              <a:t>Can handle resource exhaustion bugs, e.g. 100% CPU</a:t>
            </a:r>
          </a:p>
          <a:p>
            <a:pPr lvl="1"/>
            <a:r>
              <a:rPr lang="en-US" dirty="0" smtClean="0">
                <a:latin typeface="+mj-lt"/>
              </a:rPr>
              <a:t>Can save </a:t>
            </a:r>
            <a:r>
              <a:rPr lang="en-US" dirty="0" err="1" smtClean="0">
                <a:latin typeface="+mj-lt"/>
              </a:rPr>
              <a:t>callstack</a:t>
            </a:r>
            <a:r>
              <a:rPr lang="en-US" dirty="0" smtClean="0">
                <a:latin typeface="+mj-lt"/>
              </a:rPr>
              <a:t>, crash dump etc.</a:t>
            </a:r>
          </a:p>
          <a:p>
            <a:endParaRPr lang="en-US" dirty="0" smtClean="0">
              <a:latin typeface="+mj-lt"/>
            </a:endParaRPr>
          </a:p>
          <a:p>
            <a:r>
              <a:rPr lang="en-US" dirty="0" err="1" smtClean="0">
                <a:latin typeface="+mj-lt"/>
              </a:rPr>
              <a:t>Fuzzing</a:t>
            </a:r>
            <a:r>
              <a:rPr lang="en-US" dirty="0" smtClean="0">
                <a:latin typeface="+mj-lt"/>
              </a:rPr>
              <a:t> isolated states in a state machine</a:t>
            </a:r>
          </a:p>
          <a:p>
            <a:pPr lvl="1"/>
            <a:r>
              <a:rPr lang="en-US" dirty="0" smtClean="0">
                <a:latin typeface="+mj-lt"/>
              </a:rPr>
              <a:t>Save and restore “state” of process</a:t>
            </a:r>
          </a:p>
          <a:p>
            <a:pPr lvl="1"/>
            <a:r>
              <a:rPr lang="en-US" dirty="0" smtClean="0">
                <a:latin typeface="+mj-lt"/>
              </a:rPr>
              <a:t>See </a:t>
            </a:r>
            <a:r>
              <a:rPr lang="en-US" dirty="0" err="1" smtClean="0">
                <a:latin typeface="+mj-lt"/>
              </a:rPr>
              <a:t>Hoglund</a:t>
            </a:r>
            <a:r>
              <a:rPr lang="en-US" dirty="0" smtClean="0">
                <a:latin typeface="+mj-lt"/>
              </a:rPr>
              <a:t>, McGraw “Exploiting Software”</a:t>
            </a:r>
          </a:p>
          <a:p>
            <a:pPr lvl="1"/>
            <a:r>
              <a:rPr lang="en-US" dirty="0" smtClean="0">
                <a:latin typeface="+mj-lt"/>
              </a:rPr>
              <a:t>Constrain execution to a single state with breakpoints</a:t>
            </a:r>
          </a:p>
          <a:p>
            <a:pPr lvl="1"/>
            <a:r>
              <a:rPr lang="en-US" dirty="0" smtClean="0">
                <a:latin typeface="+mj-lt"/>
              </a:rPr>
              <a:t>Substitute real data for fuzzed data</a:t>
            </a:r>
          </a:p>
          <a:p>
            <a:pPr lvl="1"/>
            <a:r>
              <a:rPr lang="en-US" dirty="0" smtClean="0">
                <a:latin typeface="+mj-lt"/>
              </a:rPr>
              <a:t>But how to handle handles?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bulb.jpg"/>
          <p:cNvPicPr>
            <a:picLocks noChangeAspect="1"/>
          </p:cNvPicPr>
          <p:nvPr/>
        </p:nvPicPr>
        <p:blipFill>
          <a:blip r:embed="rId2" cstate="print"/>
          <a:stretch>
            <a:fillRect/>
          </a:stretch>
        </p:blipFill>
        <p:spPr>
          <a:xfrm rot="-1380000">
            <a:off x="239547" y="5178425"/>
            <a:ext cx="1164336" cy="1463040"/>
          </a:xfrm>
          <a:prstGeom prst="rect">
            <a:avLst/>
          </a:prstGeom>
        </p:spPr>
      </p:pic>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latin typeface="+mj-lt"/>
              </a:rPr>
              <a:t>Microsoft Exchange Remote Code Execution</a:t>
            </a:r>
          </a:p>
          <a:p>
            <a:pPr lvl="1"/>
            <a:r>
              <a:rPr lang="en-US" dirty="0" smtClean="0">
                <a:latin typeface="+mj-lt"/>
              </a:rPr>
              <a:t>Critical Microsoft </a:t>
            </a:r>
            <a:r>
              <a:rPr lang="en-US" dirty="0" err="1" smtClean="0">
                <a:latin typeface="+mj-lt"/>
              </a:rPr>
              <a:t>hotfix</a:t>
            </a:r>
            <a:r>
              <a:rPr lang="en-US" dirty="0" smtClean="0">
                <a:latin typeface="+mj-lt"/>
              </a:rPr>
              <a:t>, MS06-003 (Heasman &amp; Litchfield)</a:t>
            </a:r>
          </a:p>
          <a:p>
            <a:pPr lvl="1"/>
            <a:r>
              <a:rPr lang="en-US" dirty="0" smtClean="0">
                <a:latin typeface="+mj-lt"/>
              </a:rPr>
              <a:t>Run code on a mail server with a single email!</a:t>
            </a:r>
          </a:p>
          <a:p>
            <a:pPr lvl="1"/>
            <a:r>
              <a:rPr lang="en-US" dirty="0" smtClean="0">
                <a:latin typeface="+mj-lt"/>
              </a:rPr>
              <a:t>Bonus: same bug affected Outlook 2003!</a:t>
            </a:r>
          </a:p>
          <a:p>
            <a:pPr lvl="1"/>
            <a:endParaRPr lang="en-US" dirty="0" smtClean="0">
              <a:latin typeface="+mj-lt"/>
            </a:endParaRPr>
          </a:p>
          <a:p>
            <a:pPr lvl="1"/>
            <a:r>
              <a:rPr lang="en-US" dirty="0" smtClean="0">
                <a:latin typeface="+mj-lt"/>
              </a:rPr>
              <a:t>We found this by </a:t>
            </a:r>
            <a:r>
              <a:rPr lang="en-US" dirty="0" err="1" smtClean="0">
                <a:latin typeface="+mj-lt"/>
              </a:rPr>
              <a:t>fuzzing</a:t>
            </a:r>
            <a:r>
              <a:rPr lang="en-US" dirty="0" smtClean="0">
                <a:latin typeface="+mj-lt"/>
              </a:rPr>
              <a:t> email…</a:t>
            </a:r>
          </a:p>
          <a:p>
            <a:pPr lvl="1"/>
            <a:r>
              <a:rPr lang="en-US" dirty="0" smtClean="0">
                <a:latin typeface="+mj-lt"/>
              </a:rPr>
              <a:t>Rich text email often has a “winmail.dat” attachment</a:t>
            </a:r>
          </a:p>
          <a:p>
            <a:pPr lvl="1"/>
            <a:r>
              <a:rPr lang="en-US" dirty="0" smtClean="0">
                <a:latin typeface="+mj-lt"/>
              </a:rPr>
              <a:t>This is a binary </a:t>
            </a:r>
            <a:r>
              <a:rPr lang="en-US" u="sng" dirty="0" smtClean="0">
                <a:latin typeface="+mj-lt"/>
              </a:rPr>
              <a:t>T</a:t>
            </a:r>
            <a:r>
              <a:rPr lang="en-US" dirty="0" smtClean="0">
                <a:latin typeface="+mj-lt"/>
              </a:rPr>
              <a:t>ransport </a:t>
            </a:r>
            <a:r>
              <a:rPr lang="en-US" u="sng" dirty="0" smtClean="0">
                <a:latin typeface="+mj-lt"/>
              </a:rPr>
              <a:t>N</a:t>
            </a:r>
            <a:r>
              <a:rPr lang="en-US" dirty="0" smtClean="0">
                <a:latin typeface="+mj-lt"/>
              </a:rPr>
              <a:t>eutral </a:t>
            </a:r>
            <a:r>
              <a:rPr lang="en-US" u="sng" dirty="0" smtClean="0">
                <a:latin typeface="+mj-lt"/>
              </a:rPr>
              <a:t>E</a:t>
            </a:r>
            <a:r>
              <a:rPr lang="en-US" dirty="0" smtClean="0">
                <a:latin typeface="+mj-lt"/>
              </a:rPr>
              <a:t>ncapsulation </a:t>
            </a:r>
            <a:r>
              <a:rPr lang="en-US" u="sng" dirty="0" smtClean="0">
                <a:latin typeface="+mj-lt"/>
              </a:rPr>
              <a:t>F</a:t>
            </a:r>
            <a:r>
              <a:rPr lang="en-US" dirty="0" smtClean="0">
                <a:latin typeface="+mj-lt"/>
              </a:rPr>
              <a:t>ormat</a:t>
            </a:r>
          </a:p>
          <a:p>
            <a:pPr lvl="1"/>
            <a:r>
              <a:rPr lang="en-US" dirty="0" smtClean="0">
                <a:latin typeface="+mj-lt"/>
              </a:rPr>
              <a:t>Lets fuzz it!</a:t>
            </a:r>
          </a:p>
          <a:p>
            <a:pPr lvl="1"/>
            <a:endParaRPr lang="en-US"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mj-lt"/>
              </a:rPr>
              <a:t>TNEF is a Tag Length Value (TLV) format</a:t>
            </a:r>
          </a:p>
          <a:p>
            <a:pPr lvl="1"/>
            <a:r>
              <a:rPr lang="en-US" dirty="0" smtClean="0">
                <a:latin typeface="+mj-lt"/>
              </a:rPr>
              <a:t>Our bug:  triggered by  tag length of 0xFFFFFFFF for certain properties </a:t>
            </a:r>
          </a:p>
          <a:p>
            <a:pPr lvl="1"/>
            <a:r>
              <a:rPr lang="en-US" dirty="0" smtClean="0">
                <a:latin typeface="+mj-lt"/>
              </a:rPr>
              <a:t>Any ideas what was going on? </a:t>
            </a:r>
          </a:p>
          <a:p>
            <a:pPr lvl="1"/>
            <a:r>
              <a:rPr lang="en-US" dirty="0" smtClean="0">
                <a:latin typeface="+mj-lt"/>
              </a:rPr>
              <a:t>Integer overflow!</a:t>
            </a:r>
          </a:p>
          <a:p>
            <a:endParaRPr lang="en-US" dirty="0" smtClean="0">
              <a:latin typeface="+mj-lt"/>
            </a:endParaRPr>
          </a:p>
          <a:p>
            <a:endParaRPr lang="en-US" dirty="0" smtClean="0">
              <a:latin typeface="+mj-lt"/>
            </a:endParaRPr>
          </a:p>
          <a:p>
            <a:pPr lvl="1"/>
            <a:endParaRPr lang="en-US" dirty="0" smtClean="0">
              <a:latin typeface="+mj-lt"/>
            </a:endParaRPr>
          </a:p>
          <a:p>
            <a:r>
              <a:rPr lang="en-US" dirty="0" smtClean="0">
                <a:latin typeface="+mj-lt"/>
              </a:rPr>
              <a:t>Small memory allocation followed by a large </a:t>
            </a:r>
            <a:r>
              <a:rPr lang="en-US" dirty="0" err="1" smtClean="0">
                <a:latin typeface="+mj-lt"/>
              </a:rPr>
              <a:t>memcpy</a:t>
            </a:r>
            <a:endParaRPr lang="en-US" dirty="0" smtClean="0">
              <a:latin typeface="+mj-lt"/>
            </a:endParaRPr>
          </a:p>
          <a:p>
            <a:pPr lvl="1"/>
            <a:r>
              <a:rPr lang="en-US" dirty="0" smtClean="0">
                <a:latin typeface="+mj-lt"/>
              </a:rPr>
              <a:t>We trash the heap, overwriting heap control structures</a:t>
            </a:r>
          </a:p>
          <a:p>
            <a:pPr lvl="1"/>
            <a:r>
              <a:rPr lang="en-US" dirty="0" smtClean="0">
                <a:latin typeface="+mj-lt"/>
              </a:rPr>
              <a:t>End up with arbitrary DWORD overwrite which we use to get code execution</a:t>
            </a:r>
          </a:p>
          <a:p>
            <a:endParaRPr lang="en-US" dirty="0">
              <a:latin typeface="+mj-lt"/>
            </a:endParaRPr>
          </a:p>
        </p:txBody>
      </p:sp>
      <p:sp>
        <p:nvSpPr>
          <p:cNvPr id="4" name="TextBox 3"/>
          <p:cNvSpPr txBox="1"/>
          <p:nvPr/>
        </p:nvSpPr>
        <p:spPr>
          <a:xfrm>
            <a:off x="457200" y="3872696"/>
            <a:ext cx="8229600" cy="477054"/>
          </a:xfrm>
          <a:prstGeom prst="rect">
            <a:avLst/>
          </a:prstGeom>
          <a:noFill/>
        </p:spPr>
        <p:txBody>
          <a:bodyPr wrap="square" rtlCol="0">
            <a:spAutoFit/>
          </a:bodyPr>
          <a:lstStyle/>
          <a:p>
            <a:pPr algn="ctr"/>
            <a:r>
              <a:rPr lang="en-US" sz="2500" dirty="0" smtClean="0">
                <a:latin typeface="Courier New" pitchFamily="49" charset="0"/>
                <a:cs typeface="Courier New" pitchFamily="49" charset="0"/>
              </a:rPr>
              <a:t>0xFFFFFFFF + 1 = 0 </a:t>
            </a:r>
            <a:endParaRPr lang="en-US" sz="2500"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latin typeface="+mj-lt"/>
              </a:rPr>
              <a:t>Interesting asides:  5 years earlier…</a:t>
            </a:r>
          </a:p>
          <a:p>
            <a:r>
              <a:rPr lang="en-US" dirty="0" err="1" smtClean="0">
                <a:latin typeface="+mj-lt"/>
              </a:rPr>
              <a:t>Bugtraq</a:t>
            </a:r>
            <a:r>
              <a:rPr lang="en-US" dirty="0" smtClean="0">
                <a:latin typeface="+mj-lt"/>
              </a:rPr>
              <a:t> Security Mailing List - August 2000</a:t>
            </a:r>
          </a:p>
          <a:p>
            <a:pPr lvl="1"/>
            <a:r>
              <a:rPr lang="en-US" i="1" dirty="0" smtClean="0">
                <a:latin typeface="+mj-lt"/>
              </a:rPr>
              <a:t>"As a side note it would be an interesting </a:t>
            </a:r>
            <a:r>
              <a:rPr lang="en-US" i="1" dirty="0" err="1" smtClean="0">
                <a:latin typeface="+mj-lt"/>
              </a:rPr>
              <a:t>excercise</a:t>
            </a:r>
            <a:r>
              <a:rPr lang="en-US" i="1" dirty="0" smtClean="0">
                <a:latin typeface="+mj-lt"/>
              </a:rPr>
              <a:t> to see if Outlook is susceptible to a message with a malformed winmail.dat attached.  One could theoretically use winmail.dat to hit on holes in either Outlook itself, or the Outlook RTF engine"</a:t>
            </a:r>
          </a:p>
          <a:p>
            <a:r>
              <a:rPr lang="en-US" dirty="0" smtClean="0">
                <a:latin typeface="+mj-lt"/>
              </a:rPr>
              <a:t>February 2009 - MS09-003 “Vulnerabilities in Microsoft Exchange Could Allow Remote Code Execution”</a:t>
            </a:r>
          </a:p>
          <a:p>
            <a:pPr lvl="1"/>
            <a:r>
              <a:rPr lang="en-US" dirty="0" smtClean="0">
                <a:latin typeface="+mj-lt"/>
              </a:rPr>
              <a:t>TNEF again!</a:t>
            </a:r>
          </a:p>
          <a:p>
            <a:endParaRPr lang="en-US" dirty="0" smtClean="0">
              <a:latin typeface="+mj-lt"/>
            </a:endParaRPr>
          </a:p>
          <a:p>
            <a:endParaRPr lang="en-US" dirty="0" smtClean="0">
              <a:latin typeface="+mj-lt"/>
            </a:endParaRPr>
          </a:p>
          <a:p>
            <a:endParaRPr lang="en-US" dirty="0" smtClean="0">
              <a:latin typeface="+mj-lt"/>
            </a:endParaRPr>
          </a:p>
          <a:p>
            <a:endParaRPr lang="en-US" dirty="0">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challenges</a:t>
            </a:r>
            <a:endParaRPr lang="en-US" dirty="0"/>
          </a:p>
        </p:txBody>
      </p:sp>
      <p:sp>
        <p:nvSpPr>
          <p:cNvPr id="3" name="Content Placeholder 2"/>
          <p:cNvSpPr>
            <a:spLocks noGrp="1"/>
          </p:cNvSpPr>
          <p:nvPr>
            <p:ph idx="1"/>
          </p:nvPr>
        </p:nvSpPr>
        <p:spPr/>
        <p:txBody>
          <a:bodyPr>
            <a:normAutofit fontScale="92500"/>
          </a:bodyPr>
          <a:lstStyle/>
          <a:p>
            <a:r>
              <a:rPr lang="en-US" dirty="0" err="1" smtClean="0">
                <a:latin typeface="+mj-lt"/>
              </a:rPr>
              <a:t>Fuzzing</a:t>
            </a:r>
            <a:r>
              <a:rPr lang="en-US" dirty="0" smtClean="0">
                <a:latin typeface="+mj-lt"/>
              </a:rPr>
              <a:t> likely to trigger same bug repeatedly</a:t>
            </a:r>
          </a:p>
          <a:p>
            <a:pPr lvl="1"/>
            <a:r>
              <a:rPr lang="en-US" dirty="0" smtClean="0">
                <a:latin typeface="+mj-lt"/>
              </a:rPr>
              <a:t>Automatically remove duplicate bugs</a:t>
            </a:r>
          </a:p>
          <a:p>
            <a:pPr lvl="1"/>
            <a:r>
              <a:rPr lang="en-US" dirty="0" smtClean="0">
                <a:latin typeface="+mj-lt"/>
              </a:rPr>
              <a:t>Compare call stacks, register values, memory locations</a:t>
            </a:r>
          </a:p>
          <a:p>
            <a:pPr lvl="1"/>
            <a:r>
              <a:rPr lang="en-US" dirty="0" smtClean="0">
                <a:latin typeface="+mj-lt"/>
              </a:rPr>
              <a:t>What if they are trashed?</a:t>
            </a:r>
          </a:p>
          <a:p>
            <a:pPr lvl="1"/>
            <a:r>
              <a:rPr lang="en-US" dirty="0" smtClean="0">
                <a:latin typeface="+mj-lt"/>
              </a:rPr>
              <a:t>Or slightly different?</a:t>
            </a:r>
          </a:p>
          <a:p>
            <a:pPr lvl="1"/>
            <a:r>
              <a:rPr lang="en-US" dirty="0" smtClean="0">
                <a:latin typeface="+mj-lt"/>
              </a:rPr>
              <a:t>Seems like this problem would benefit from a fuzzy approach</a:t>
            </a:r>
          </a:p>
          <a:p>
            <a:pPr lvl="1"/>
            <a:endParaRPr lang="en-US" dirty="0" smtClean="0">
              <a:latin typeface="+mj-lt"/>
            </a:endParaRPr>
          </a:p>
          <a:p>
            <a:r>
              <a:rPr lang="en-US" dirty="0" smtClean="0">
                <a:latin typeface="+mj-lt"/>
              </a:rPr>
              <a:t>How to implement code coverage on a binary? </a:t>
            </a:r>
          </a:p>
          <a:p>
            <a:pPr lvl="1"/>
            <a:r>
              <a:rPr lang="en-US" dirty="0" smtClean="0">
                <a:latin typeface="+mj-lt"/>
              </a:rPr>
              <a:t>… Without degrading performance</a:t>
            </a:r>
          </a:p>
          <a:p>
            <a:pPr lvl="1"/>
            <a:r>
              <a:rPr lang="en-US" dirty="0" smtClean="0">
                <a:latin typeface="+mj-lt"/>
              </a:rPr>
              <a:t>How to effectively use code coverage to direct </a:t>
            </a:r>
            <a:r>
              <a:rPr lang="en-US" dirty="0" err="1" smtClean="0">
                <a:latin typeface="+mj-lt"/>
              </a:rPr>
              <a:t>fuzzing</a:t>
            </a:r>
            <a:r>
              <a:rPr lang="en-US" dirty="0" smtClean="0">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challenges</a:t>
            </a:r>
            <a:endParaRPr lang="en-US" dirty="0"/>
          </a:p>
        </p:txBody>
      </p:sp>
      <p:sp>
        <p:nvSpPr>
          <p:cNvPr id="3" name="Content Placeholder 2"/>
          <p:cNvSpPr>
            <a:spLocks noGrp="1"/>
          </p:cNvSpPr>
          <p:nvPr>
            <p:ph idx="1"/>
          </p:nvPr>
        </p:nvSpPr>
        <p:spPr/>
        <p:txBody>
          <a:bodyPr>
            <a:normAutofit/>
          </a:bodyPr>
          <a:lstStyle/>
          <a:p>
            <a:r>
              <a:rPr lang="en-US" dirty="0" smtClean="0">
                <a:latin typeface="+mj-lt"/>
              </a:rPr>
              <a:t>How to measure effectiveness of a </a:t>
            </a:r>
            <a:r>
              <a:rPr lang="en-US" dirty="0" err="1" smtClean="0">
                <a:latin typeface="+mj-lt"/>
              </a:rPr>
              <a:t>fuzzer</a:t>
            </a:r>
            <a:r>
              <a:rPr lang="en-US" dirty="0" smtClean="0">
                <a:latin typeface="+mj-lt"/>
              </a:rPr>
              <a:t>?</a:t>
            </a:r>
          </a:p>
          <a:p>
            <a:pPr lvl="1"/>
            <a:r>
              <a:rPr lang="en-US" dirty="0" smtClean="0">
                <a:latin typeface="+mj-lt"/>
              </a:rPr>
              <a:t>Number of test cases?</a:t>
            </a:r>
          </a:p>
          <a:p>
            <a:pPr lvl="1"/>
            <a:r>
              <a:rPr lang="en-US" dirty="0" smtClean="0">
                <a:latin typeface="+mj-lt"/>
              </a:rPr>
              <a:t>Number of bugs?</a:t>
            </a:r>
          </a:p>
          <a:p>
            <a:pPr lvl="1"/>
            <a:r>
              <a:rPr lang="en-US" dirty="0" smtClean="0">
                <a:latin typeface="+mj-lt"/>
              </a:rPr>
              <a:t>Severity of bugs?</a:t>
            </a:r>
          </a:p>
          <a:p>
            <a:pPr lvl="1"/>
            <a:r>
              <a:rPr lang="en-US" dirty="0" smtClean="0">
                <a:latin typeface="+mj-lt"/>
              </a:rPr>
              <a:t>% Code coverage?</a:t>
            </a:r>
          </a:p>
          <a:p>
            <a:pPr>
              <a:buNone/>
            </a:pPr>
            <a:endParaRPr lang="en-US" dirty="0" smtClean="0">
              <a:latin typeface="+mj-lt"/>
            </a:endParaRPr>
          </a:p>
          <a:p>
            <a:r>
              <a:rPr lang="en-US" dirty="0" smtClean="0">
                <a:latin typeface="+mj-lt"/>
              </a:rPr>
              <a:t>How many test cases to run?</a:t>
            </a:r>
          </a:p>
          <a:p>
            <a:pPr lvl="1"/>
            <a:r>
              <a:rPr lang="en-US" dirty="0" smtClean="0">
                <a:latin typeface="+mj-lt"/>
              </a:rPr>
              <a:t>How </a:t>
            </a:r>
            <a:r>
              <a:rPr lang="en-US" dirty="0" smtClean="0">
                <a:latin typeface="+mj-lt"/>
              </a:rPr>
              <a:t>to balance complexity vs. time</a:t>
            </a:r>
          </a:p>
          <a:p>
            <a:pPr lvl="1">
              <a:buNone/>
            </a:pPr>
            <a:r>
              <a:rPr lang="en-US" dirty="0" smtClean="0">
                <a:latin typeface="+mj-lt"/>
              </a:rPr>
              <a:t>	constraints?</a:t>
            </a:r>
          </a:p>
          <a:p>
            <a:endParaRPr lang="en-US" dirty="0" smtClean="0"/>
          </a:p>
          <a:p>
            <a:pPr>
              <a:buNone/>
            </a:pPr>
            <a:endParaRPr lang="en-US" dirty="0" smtClean="0">
              <a:latin typeface="+mj-lt"/>
            </a:endParaRPr>
          </a:p>
        </p:txBody>
      </p:sp>
      <p:pic>
        <p:nvPicPr>
          <p:cNvPr id="4" name="Picture 3" descr="measure.bmp"/>
          <p:cNvPicPr>
            <a:picLocks noChangeAspect="1"/>
          </p:cNvPicPr>
          <p:nvPr/>
        </p:nvPicPr>
        <p:blipFill>
          <a:blip r:embed="rId2"/>
          <a:stretch>
            <a:fillRect/>
          </a:stretch>
        </p:blipFill>
        <p:spPr>
          <a:xfrm>
            <a:off x="6321425" y="4810125"/>
            <a:ext cx="3048000" cy="2286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600"/>
            <a:ext cx="8229600" cy="1143000"/>
          </a:xfrm>
        </p:spPr>
        <p:txBody>
          <a:bodyPr/>
          <a:lstStyle/>
          <a:p>
            <a:r>
              <a:rPr lang="en-US" dirty="0" smtClean="0"/>
              <a:t>Publications</a:t>
            </a:r>
            <a:endParaRPr lang="en-US" dirty="0"/>
          </a:p>
        </p:txBody>
      </p:sp>
      <p:pic>
        <p:nvPicPr>
          <p:cNvPr id="13" name="Picture 3"/>
          <p:cNvPicPr>
            <a:picLocks noChangeAspect="1" noChangeArrowheads="1"/>
          </p:cNvPicPr>
          <p:nvPr/>
        </p:nvPicPr>
        <p:blipFill>
          <a:blip r:embed="rId2"/>
          <a:srcRect/>
          <a:stretch>
            <a:fillRect/>
          </a:stretch>
        </p:blipFill>
        <p:spPr bwMode="auto">
          <a:xfrm>
            <a:off x="1901825" y="1625600"/>
            <a:ext cx="5248275" cy="513997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pPr algn="ctr">
              <a:buNone/>
            </a:pPr>
            <a:endParaRPr lang="en-US" dirty="0" smtClean="0"/>
          </a:p>
          <a:p>
            <a:pPr lvl="0" algn="ctr">
              <a:buNone/>
            </a:pPr>
            <a:endParaRPr lang="en-US" sz="4400" dirty="0">
              <a:latin typeface="+mj-lt"/>
            </a:endParaRPr>
          </a:p>
          <a:p>
            <a:pPr lvl="0" algn="ctr">
              <a:buNone/>
            </a:pPr>
            <a:r>
              <a:rPr lang="en-US" sz="4800" dirty="0" smtClean="0">
                <a:latin typeface="+mj-lt"/>
              </a:rPr>
              <a:t>And one </a:t>
            </a:r>
            <a:r>
              <a:rPr lang="en-US" sz="4800" dirty="0">
                <a:latin typeface="+mj-lt"/>
              </a:rPr>
              <a:t>last thing…</a:t>
            </a:r>
          </a:p>
          <a:p>
            <a:pPr algn="ctr">
              <a:buNone/>
            </a:pPr>
            <a:endParaRPr lang="en-US" dirty="0" smtClean="0"/>
          </a:p>
          <a:p>
            <a:pPr algn="ctr">
              <a:buNone/>
            </a:pPr>
            <a:r>
              <a:rPr lang="en-US" dirty="0" smtClean="0">
                <a:latin typeface="+mj-lt"/>
              </a:rPr>
              <a:t>NGS is always looking to hire talented people!</a:t>
            </a:r>
          </a:p>
          <a:p>
            <a:pPr>
              <a:buNone/>
            </a:pPr>
            <a:endParaRPr lang="en-US" dirty="0" smtClean="0">
              <a:latin typeface="+mj-lt"/>
            </a:endParaRPr>
          </a:p>
          <a:p>
            <a:pPr algn="ctr">
              <a:buNone/>
            </a:pPr>
            <a:r>
              <a:rPr lang="en-US" dirty="0">
                <a:latin typeface="+mj-lt"/>
              </a:rPr>
              <a:t>j</a:t>
            </a:r>
            <a:r>
              <a:rPr lang="en-US" dirty="0" smtClean="0">
                <a:latin typeface="+mj-lt"/>
              </a:rPr>
              <a:t>ohn@ngssoftware.com</a:t>
            </a:r>
            <a:endParaRPr lang="en-US" dirty="0">
              <a:latin typeface="+mj-lt"/>
            </a:endParaRPr>
          </a:p>
          <a:p>
            <a:pPr algn="ctr">
              <a:buNone/>
            </a:pPr>
            <a:r>
              <a:rPr lang="en-US" dirty="0" smtClean="0">
                <a:latin typeface="+mj-lt"/>
                <a:hlinkClick r:id="rId2"/>
              </a:rPr>
              <a:t>http://www.ngssoftware.com</a:t>
            </a:r>
            <a:endParaRPr lang="en-US" dirty="0" smtClean="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p:txBody>
          <a:bodyPr>
            <a:normAutofit/>
          </a:bodyPr>
          <a:lstStyle/>
          <a:p>
            <a:r>
              <a:rPr lang="en-US" dirty="0" smtClean="0">
                <a:latin typeface="+mj-lt"/>
              </a:rPr>
              <a:t>Masters in Engineering &amp; CS from Oxford University</a:t>
            </a:r>
          </a:p>
          <a:p>
            <a:r>
              <a:rPr lang="en-US" dirty="0" smtClean="0">
                <a:latin typeface="+mj-lt"/>
              </a:rPr>
              <a:t>Joined NGS London office in 2003</a:t>
            </a:r>
          </a:p>
          <a:p>
            <a:r>
              <a:rPr lang="en-US" dirty="0" smtClean="0">
                <a:latin typeface="+mj-lt"/>
              </a:rPr>
              <a:t>Now VP of Research based in Seattle, WA</a:t>
            </a:r>
          </a:p>
          <a:p>
            <a:r>
              <a:rPr lang="en-US" dirty="0" smtClean="0">
                <a:latin typeface="+mj-lt"/>
              </a:rPr>
              <a:t>Regular presenter at the Black Hat conferences</a:t>
            </a:r>
          </a:p>
          <a:p>
            <a:r>
              <a:rPr lang="en-US" dirty="0" smtClean="0">
                <a:latin typeface="+mj-lt"/>
              </a:rPr>
              <a:t>Research interests:</a:t>
            </a:r>
          </a:p>
          <a:p>
            <a:pPr lvl="1"/>
            <a:r>
              <a:rPr lang="en-US" dirty="0" err="1" smtClean="0">
                <a:latin typeface="+mj-lt"/>
              </a:rPr>
              <a:t>Rootkits</a:t>
            </a:r>
            <a:r>
              <a:rPr lang="en-US" dirty="0" smtClean="0">
                <a:latin typeface="+mj-lt"/>
              </a:rPr>
              <a:t> (ACPI, BIOS, PCI option ROMS, (U)EFI)</a:t>
            </a:r>
          </a:p>
          <a:p>
            <a:pPr lvl="1"/>
            <a:r>
              <a:rPr lang="en-US" dirty="0" smtClean="0">
                <a:latin typeface="+mj-lt"/>
              </a:rPr>
              <a:t>Web 2.0, Code execution vulnerabilities in </a:t>
            </a:r>
            <a:r>
              <a:rPr lang="en-US" dirty="0" smtClean="0">
                <a:latin typeface="+mj-lt"/>
              </a:rPr>
              <a:t>Java</a:t>
            </a:r>
          </a:p>
          <a:p>
            <a:pPr lvl="1"/>
            <a:r>
              <a:rPr lang="en-US" dirty="0" smtClean="0">
                <a:latin typeface="+mj-lt"/>
              </a:rPr>
              <a:t>Vulnerability research</a:t>
            </a:r>
            <a:endParaRPr lang="en-US" dirty="0" smtClean="0">
              <a:latin typeface="+mj-lt"/>
            </a:endParaRPr>
          </a:p>
          <a:p>
            <a:endParaRPr lang="en-US" dirty="0" smtClean="0">
              <a:latin typeface="+mj-lt"/>
            </a:endParaRPr>
          </a:p>
          <a:p>
            <a:endParaRPr lang="en-US" dirty="0" smtClean="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fuzzing</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latin typeface="+mj-lt"/>
              </a:rPr>
              <a:t>Feed target automatically generated malformed data designed to trigger implementation flaws</a:t>
            </a:r>
          </a:p>
          <a:p>
            <a:pPr>
              <a:buNone/>
            </a:pPr>
            <a:endParaRPr lang="en-US" dirty="0" smtClean="0">
              <a:latin typeface="+mj-lt"/>
            </a:endParaRPr>
          </a:p>
          <a:p>
            <a:r>
              <a:rPr lang="en-US" dirty="0">
                <a:latin typeface="+mj-lt"/>
              </a:rPr>
              <a:t>A</a:t>
            </a:r>
            <a:r>
              <a:rPr lang="en-US" dirty="0" smtClean="0">
                <a:latin typeface="+mj-lt"/>
              </a:rPr>
              <a:t> </a:t>
            </a:r>
            <a:r>
              <a:rPr lang="en-US" dirty="0" err="1" smtClean="0">
                <a:latin typeface="+mj-lt"/>
              </a:rPr>
              <a:t>fuzzer</a:t>
            </a:r>
            <a:r>
              <a:rPr lang="en-US" dirty="0" smtClean="0">
                <a:latin typeface="+mj-lt"/>
              </a:rPr>
              <a:t> is the programmatic construct to do this</a:t>
            </a:r>
          </a:p>
          <a:p>
            <a:endParaRPr lang="en-US" dirty="0" smtClean="0">
              <a:latin typeface="+mj-lt"/>
            </a:endParaRPr>
          </a:p>
          <a:p>
            <a:r>
              <a:rPr lang="en-US" dirty="0" smtClean="0">
                <a:latin typeface="+mj-lt"/>
              </a:rPr>
              <a:t>A </a:t>
            </a:r>
            <a:r>
              <a:rPr lang="en-US" dirty="0" err="1" smtClean="0">
                <a:latin typeface="+mj-lt"/>
              </a:rPr>
              <a:t>fuzzing</a:t>
            </a:r>
            <a:r>
              <a:rPr lang="en-US" dirty="0" smtClean="0">
                <a:latin typeface="+mj-lt"/>
              </a:rPr>
              <a:t> framework typically includes library code to:</a:t>
            </a:r>
          </a:p>
          <a:p>
            <a:pPr lvl="1"/>
            <a:r>
              <a:rPr lang="en-US" dirty="0" smtClean="0">
                <a:latin typeface="+mj-lt"/>
              </a:rPr>
              <a:t>Generate fuzzed data</a:t>
            </a:r>
          </a:p>
          <a:p>
            <a:pPr lvl="1"/>
            <a:r>
              <a:rPr lang="en-US" dirty="0" smtClean="0">
                <a:latin typeface="+mj-lt"/>
              </a:rPr>
              <a:t>Deliver test cases</a:t>
            </a:r>
          </a:p>
          <a:p>
            <a:pPr lvl="1"/>
            <a:r>
              <a:rPr lang="en-US" dirty="0" smtClean="0">
                <a:latin typeface="+mj-lt"/>
              </a:rPr>
              <a:t>Monitor the target</a:t>
            </a:r>
          </a:p>
          <a:p>
            <a:endParaRPr lang="en-US" dirty="0" smtClean="0">
              <a:latin typeface="+mj-lt"/>
            </a:endParaRPr>
          </a:p>
          <a:p>
            <a:r>
              <a:rPr lang="en-US" dirty="0" smtClean="0">
                <a:latin typeface="+mj-lt"/>
              </a:rPr>
              <a:t>Publicly available </a:t>
            </a:r>
            <a:r>
              <a:rPr lang="en-US" dirty="0" err="1" smtClean="0">
                <a:latin typeface="+mj-lt"/>
              </a:rPr>
              <a:t>fuzzing</a:t>
            </a:r>
            <a:r>
              <a:rPr lang="en-US" dirty="0" smtClean="0">
                <a:latin typeface="+mj-lt"/>
              </a:rPr>
              <a:t> frameworks: </a:t>
            </a:r>
          </a:p>
          <a:p>
            <a:pPr lvl="1"/>
            <a:r>
              <a:rPr lang="en-US" dirty="0" smtClean="0">
                <a:latin typeface="+mj-lt"/>
              </a:rPr>
              <a:t>Spike,  Peach Fuzz,  </a:t>
            </a:r>
            <a:r>
              <a:rPr lang="en-US" dirty="0" err="1" smtClean="0">
                <a:latin typeface="+mj-lt"/>
              </a:rPr>
              <a:t>Sulley</a:t>
            </a:r>
            <a:r>
              <a:rPr lang="en-US" dirty="0" smtClean="0">
                <a:latin typeface="+mj-lt"/>
              </a:rPr>
              <a:t>,  Schemer</a:t>
            </a:r>
          </a:p>
          <a:p>
            <a:endParaRPr lang="en-US" dirty="0" smtClean="0">
              <a:latin typeface="+mj-lt"/>
            </a:endParaRPr>
          </a:p>
          <a:p>
            <a:r>
              <a:rPr lang="en-US" dirty="0" smtClean="0">
                <a:latin typeface="+mj-lt"/>
              </a:rPr>
              <a:t>Requirement of Microsoft’s Secure Development Lifecycle program</a:t>
            </a:r>
          </a:p>
          <a:p>
            <a:pPr>
              <a:buNone/>
            </a:pPr>
            <a:endParaRPr lang="en-US" dirty="0" smtClean="0">
              <a:latin typeface="+mj-lt"/>
            </a:endParaRPr>
          </a:p>
          <a:p>
            <a:r>
              <a:rPr lang="en-US" dirty="0" smtClean="0">
                <a:latin typeface="+mj-lt"/>
              </a:rPr>
              <a:t>Still a long way to go - many vendors do no </a:t>
            </a:r>
            <a:r>
              <a:rPr lang="en-US" dirty="0" err="1" smtClean="0">
                <a:latin typeface="+mj-lt"/>
              </a:rPr>
              <a:t>fuzzing</a:t>
            </a:r>
            <a:r>
              <a:rPr lang="en-US" dirty="0" smtClean="0">
                <a:latin typeface="+mj-lt"/>
              </a:rPr>
              <a:t>! </a:t>
            </a:r>
            <a:endParaRPr lang="en-US"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data can be fuzzed?</a:t>
            </a:r>
            <a:endParaRPr lang="en-US" dirty="0"/>
          </a:p>
        </p:txBody>
      </p:sp>
      <p:sp>
        <p:nvSpPr>
          <p:cNvPr id="3" name="Content Placeholder 2"/>
          <p:cNvSpPr>
            <a:spLocks noGrp="1"/>
          </p:cNvSpPr>
          <p:nvPr>
            <p:ph idx="1"/>
          </p:nvPr>
        </p:nvSpPr>
        <p:spPr/>
        <p:txBody>
          <a:bodyPr>
            <a:normAutofit/>
          </a:bodyPr>
          <a:lstStyle/>
          <a:p>
            <a:r>
              <a:rPr lang="en-US" dirty="0" smtClean="0">
                <a:latin typeface="+mj-lt"/>
              </a:rPr>
              <a:t>Virtually anything!</a:t>
            </a:r>
          </a:p>
          <a:p>
            <a:r>
              <a:rPr lang="en-US" dirty="0" smtClean="0">
                <a:latin typeface="+mj-lt"/>
              </a:rPr>
              <a:t>Basic types: bit, byte, word, </a:t>
            </a:r>
            <a:r>
              <a:rPr lang="en-US" dirty="0" err="1" smtClean="0">
                <a:latin typeface="+mj-lt"/>
              </a:rPr>
              <a:t>dword</a:t>
            </a:r>
            <a:r>
              <a:rPr lang="en-US" dirty="0" smtClean="0">
                <a:latin typeface="+mj-lt"/>
              </a:rPr>
              <a:t>, qword</a:t>
            </a:r>
          </a:p>
          <a:p>
            <a:r>
              <a:rPr lang="en-US" dirty="0" smtClean="0">
                <a:latin typeface="+mj-lt"/>
              </a:rPr>
              <a:t>Common language specific types: strings, </a:t>
            </a:r>
            <a:r>
              <a:rPr lang="en-US" dirty="0" err="1" smtClean="0">
                <a:latin typeface="+mj-lt"/>
              </a:rPr>
              <a:t>structs</a:t>
            </a:r>
            <a:r>
              <a:rPr lang="en-US" dirty="0" smtClean="0">
                <a:latin typeface="+mj-lt"/>
              </a:rPr>
              <a:t>, arrays</a:t>
            </a:r>
          </a:p>
          <a:p>
            <a:r>
              <a:rPr lang="en-US" dirty="0" smtClean="0">
                <a:latin typeface="+mj-lt"/>
              </a:rPr>
              <a:t>High level data representations: text, xml</a:t>
            </a:r>
          </a:p>
          <a:p>
            <a:pPr>
              <a:buNone/>
            </a:pPr>
            <a:endParaRPr lang="en-US" dirty="0" smtClean="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can data be fuzzed?</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mj-lt"/>
              </a:rPr>
              <a:t> Across any security </a:t>
            </a:r>
            <a:r>
              <a:rPr lang="en-US" dirty="0" smtClean="0">
                <a:latin typeface="+mj-lt"/>
              </a:rPr>
              <a:t>boundary, e.g.:</a:t>
            </a:r>
            <a:endParaRPr lang="en-US" dirty="0" smtClean="0">
              <a:latin typeface="+mj-lt"/>
            </a:endParaRPr>
          </a:p>
          <a:p>
            <a:pPr lvl="1"/>
            <a:r>
              <a:rPr lang="en-US" dirty="0" smtClean="0">
                <a:latin typeface="+mj-lt"/>
              </a:rPr>
              <a:t>An RPC interface on a </a:t>
            </a:r>
            <a:r>
              <a:rPr lang="en-US" dirty="0" smtClean="0">
                <a:latin typeface="+mj-lt"/>
              </a:rPr>
              <a:t>remote/local </a:t>
            </a:r>
            <a:r>
              <a:rPr lang="en-US" dirty="0" smtClean="0">
                <a:latin typeface="+mj-lt"/>
              </a:rPr>
              <a:t>machine</a:t>
            </a:r>
          </a:p>
          <a:p>
            <a:pPr lvl="1"/>
            <a:r>
              <a:rPr lang="en-US" dirty="0" smtClean="0">
                <a:latin typeface="+mj-lt"/>
              </a:rPr>
              <a:t>HTTP responses &amp; HTML </a:t>
            </a:r>
            <a:r>
              <a:rPr lang="en-US" dirty="0" smtClean="0">
                <a:latin typeface="+mj-lt"/>
              </a:rPr>
              <a:t>content </a:t>
            </a:r>
            <a:r>
              <a:rPr lang="en-US" dirty="0" smtClean="0">
                <a:latin typeface="+mj-lt"/>
              </a:rPr>
              <a:t>served </a:t>
            </a:r>
            <a:r>
              <a:rPr lang="en-US" dirty="0" smtClean="0">
                <a:latin typeface="+mj-lt"/>
              </a:rPr>
              <a:t>to a browser</a:t>
            </a:r>
          </a:p>
          <a:p>
            <a:pPr lvl="1"/>
            <a:r>
              <a:rPr lang="en-US" dirty="0" smtClean="0">
                <a:latin typeface="+mj-lt"/>
              </a:rPr>
              <a:t>Any file format, e.g. Office document</a:t>
            </a:r>
          </a:p>
          <a:p>
            <a:pPr lvl="1"/>
            <a:r>
              <a:rPr lang="en-US" dirty="0" smtClean="0">
                <a:latin typeface="+mj-lt"/>
              </a:rPr>
              <a:t>Data in a shared section</a:t>
            </a:r>
          </a:p>
          <a:p>
            <a:pPr lvl="1"/>
            <a:r>
              <a:rPr lang="en-US" dirty="0" smtClean="0">
                <a:latin typeface="+mj-lt"/>
              </a:rPr>
              <a:t>Parameters to a system call between user and kernel </a:t>
            </a:r>
            <a:r>
              <a:rPr lang="en-US" dirty="0" smtClean="0">
                <a:latin typeface="+mj-lt"/>
              </a:rPr>
              <a:t>mode</a:t>
            </a:r>
          </a:p>
          <a:p>
            <a:pPr lvl="1"/>
            <a:r>
              <a:rPr lang="en-US" dirty="0" smtClean="0">
                <a:latin typeface="+mj-lt"/>
              </a:rPr>
              <a:t>HTTP requests sent to a web server</a:t>
            </a:r>
          </a:p>
          <a:p>
            <a:pPr lvl="1"/>
            <a:r>
              <a:rPr lang="en-US" dirty="0" smtClean="0">
                <a:latin typeface="+mj-lt"/>
              </a:rPr>
              <a:t>File system metadata</a:t>
            </a:r>
          </a:p>
          <a:p>
            <a:pPr lvl="1"/>
            <a:r>
              <a:rPr lang="en-US" dirty="0" smtClean="0">
                <a:latin typeface="+mj-lt"/>
              </a:rPr>
              <a:t>ActiveX  methods</a:t>
            </a:r>
          </a:p>
          <a:p>
            <a:pPr lvl="1"/>
            <a:r>
              <a:rPr lang="en-US" dirty="0" smtClean="0">
                <a:latin typeface="+mj-lt"/>
              </a:rPr>
              <a:t>Arguments to SUID binaries</a:t>
            </a:r>
          </a:p>
          <a:p>
            <a:pPr lvl="1">
              <a:buNone/>
            </a:pPr>
            <a:endParaRPr lang="en-US" dirty="0" smtClean="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fuzzed data consist of?</a:t>
            </a:r>
            <a:endParaRPr lang="en-US" dirty="0"/>
          </a:p>
        </p:txBody>
      </p:sp>
      <p:sp>
        <p:nvSpPr>
          <p:cNvPr id="3" name="Content Placeholder 2"/>
          <p:cNvSpPr>
            <a:spLocks noGrp="1"/>
          </p:cNvSpPr>
          <p:nvPr>
            <p:ph idx="1"/>
          </p:nvPr>
        </p:nvSpPr>
        <p:spPr/>
        <p:txBody>
          <a:bodyPr>
            <a:normAutofit fontScale="92500"/>
          </a:bodyPr>
          <a:lstStyle/>
          <a:p>
            <a:r>
              <a:rPr lang="en-US" dirty="0" err="1" smtClean="0">
                <a:latin typeface="+mj-lt"/>
              </a:rPr>
              <a:t>Fuzzing</a:t>
            </a:r>
            <a:r>
              <a:rPr lang="en-US" dirty="0" smtClean="0">
                <a:latin typeface="+mj-lt"/>
              </a:rPr>
              <a:t> at the type level:</a:t>
            </a:r>
          </a:p>
          <a:p>
            <a:pPr lvl="1"/>
            <a:r>
              <a:rPr lang="en-US" dirty="0" smtClean="0">
                <a:latin typeface="+mj-lt"/>
              </a:rPr>
              <a:t>Long strings, strings containing special characters, format strings</a:t>
            </a:r>
          </a:p>
          <a:p>
            <a:pPr lvl="1"/>
            <a:r>
              <a:rPr lang="en-US" dirty="0" smtClean="0">
                <a:latin typeface="+mj-lt"/>
              </a:rPr>
              <a:t>Boundary case byte, word, </a:t>
            </a:r>
            <a:r>
              <a:rPr lang="en-US" dirty="0" err="1" smtClean="0">
                <a:latin typeface="+mj-lt"/>
              </a:rPr>
              <a:t>dword</a:t>
            </a:r>
            <a:r>
              <a:rPr lang="en-US" dirty="0" smtClean="0">
                <a:latin typeface="+mj-lt"/>
              </a:rPr>
              <a:t>, qword values</a:t>
            </a:r>
          </a:p>
          <a:p>
            <a:pPr lvl="1"/>
            <a:r>
              <a:rPr lang="en-US" dirty="0" smtClean="0">
                <a:latin typeface="+mj-lt"/>
              </a:rPr>
              <a:t>Random </a:t>
            </a:r>
            <a:r>
              <a:rPr lang="en-US" dirty="0" err="1" smtClean="0">
                <a:latin typeface="+mj-lt"/>
              </a:rPr>
              <a:t>fuzzing</a:t>
            </a:r>
            <a:r>
              <a:rPr lang="en-US" dirty="0" smtClean="0">
                <a:latin typeface="+mj-lt"/>
              </a:rPr>
              <a:t> of data buffers</a:t>
            </a:r>
          </a:p>
          <a:p>
            <a:r>
              <a:rPr lang="en-US" dirty="0" err="1" smtClean="0">
                <a:latin typeface="+mj-lt"/>
              </a:rPr>
              <a:t>Fuzzing</a:t>
            </a:r>
            <a:r>
              <a:rPr lang="en-US" dirty="0" smtClean="0">
                <a:latin typeface="+mj-lt"/>
              </a:rPr>
              <a:t> at the sequence level</a:t>
            </a:r>
          </a:p>
          <a:p>
            <a:pPr lvl="1"/>
            <a:r>
              <a:rPr lang="en-US" dirty="0" err="1" smtClean="0">
                <a:latin typeface="+mj-lt"/>
              </a:rPr>
              <a:t>Fuzzing</a:t>
            </a:r>
            <a:r>
              <a:rPr lang="en-US" dirty="0" smtClean="0">
                <a:latin typeface="+mj-lt"/>
              </a:rPr>
              <a:t> types within sequences</a:t>
            </a:r>
          </a:p>
          <a:p>
            <a:pPr lvl="1"/>
            <a:r>
              <a:rPr lang="en-US" dirty="0" smtClean="0">
                <a:latin typeface="+mj-lt"/>
              </a:rPr>
              <a:t>Nesting sequences a large number of times</a:t>
            </a:r>
          </a:p>
          <a:p>
            <a:pPr lvl="1"/>
            <a:r>
              <a:rPr lang="en-US" dirty="0" smtClean="0">
                <a:latin typeface="+mj-lt"/>
              </a:rPr>
              <a:t>Adding and removing sequences</a:t>
            </a:r>
          </a:p>
          <a:p>
            <a:pPr lvl="1"/>
            <a:r>
              <a:rPr lang="en-US" dirty="0" smtClean="0">
                <a:latin typeface="+mj-lt"/>
              </a:rPr>
              <a:t>Random combinations</a:t>
            </a:r>
          </a:p>
          <a:p>
            <a:r>
              <a:rPr lang="en-US" u="sng" dirty="0" smtClean="0">
                <a:latin typeface="+mj-lt"/>
              </a:rPr>
              <a:t>Always record the random seed!!</a:t>
            </a:r>
            <a:endParaRPr lang="en-US" u="sng"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1560</TotalTime>
  <Words>2254</Words>
  <Application>Microsoft Office PowerPoint</Application>
  <PresentationFormat>On-screen Show (4:3)</PresentationFormat>
  <Paragraphs>362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Fuzzing for Security Flaws</vt:lpstr>
      <vt:lpstr>Agenda</vt:lpstr>
      <vt:lpstr>Introduction: NGS</vt:lpstr>
      <vt:lpstr>Publications</vt:lpstr>
      <vt:lpstr>About Me</vt:lpstr>
      <vt:lpstr>What is fuzzing?</vt:lpstr>
      <vt:lpstr>What data can be fuzzed?</vt:lpstr>
      <vt:lpstr>Where can data be fuzzed?</vt:lpstr>
      <vt:lpstr>What does fuzzed data consist of?</vt:lpstr>
      <vt:lpstr>When to fuzz?</vt:lpstr>
      <vt:lpstr>When not to fuzz</vt:lpstr>
      <vt:lpstr>Two approaches</vt:lpstr>
      <vt:lpstr>Pseudo-code for dumb fuzzer</vt:lpstr>
      <vt:lpstr>Sample config for smart fuzzer (1)</vt:lpstr>
      <vt:lpstr>Sample config for smart fuzzer (2)</vt:lpstr>
      <vt:lpstr>Two approaches cont.</vt:lpstr>
      <vt:lpstr>Fuzzing in practice: the basic steps</vt:lpstr>
      <vt:lpstr>Monitoring the target</vt:lpstr>
      <vt:lpstr>Monitoring the target</vt:lpstr>
      <vt:lpstr>Monitoring the target</vt:lpstr>
      <vt:lpstr>Deliver the test case</vt:lpstr>
      <vt:lpstr>Determining exploitability</vt:lpstr>
      <vt:lpstr>Determining exploitability</vt:lpstr>
      <vt:lpstr>Determining exploitability</vt:lpstr>
      <vt:lpstr>Determining exploitability</vt:lpstr>
      <vt:lpstr>A quick diversion</vt:lpstr>
      <vt:lpstr>NGS fuzzed RealPlayer</vt:lpstr>
      <vt:lpstr>A quick diversion</vt:lpstr>
      <vt:lpstr>A quick diversion</vt:lpstr>
      <vt:lpstr>A quick diversion</vt:lpstr>
      <vt:lpstr>A quick diversion</vt:lpstr>
      <vt:lpstr>A quick diversion</vt:lpstr>
      <vt:lpstr>Advanced fuzzing</vt:lpstr>
      <vt:lpstr>Advanced fuzzing</vt:lpstr>
      <vt:lpstr>Example</vt:lpstr>
      <vt:lpstr>Example</vt:lpstr>
      <vt:lpstr>Example</vt:lpstr>
      <vt:lpstr>Existing challenges</vt:lpstr>
      <vt:lpstr>Existing challenges</vt:lpstr>
      <vt:lpstr>Questions?</vt:lpstr>
    </vt:vector>
  </TitlesOfParts>
  <Company>NGS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Heasman</dc:creator>
  <cp:lastModifiedBy>John Heasman</cp:lastModifiedBy>
  <cp:revision>19</cp:revision>
  <dcterms:created xsi:type="dcterms:W3CDTF">2009-04-01T23:17:29Z</dcterms:created>
  <dcterms:modified xsi:type="dcterms:W3CDTF">2009-04-09T18:18:55Z</dcterms:modified>
</cp:coreProperties>
</file>