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2" r:id="rId13"/>
    <p:sldId id="303" r:id="rId14"/>
    <p:sldId id="267" r:id="rId15"/>
    <p:sldId id="268" r:id="rId16"/>
    <p:sldId id="269" r:id="rId17"/>
    <p:sldId id="270" r:id="rId18"/>
    <p:sldId id="271" r:id="rId19"/>
    <p:sldId id="272" r:id="rId20"/>
    <p:sldId id="290" r:id="rId21"/>
    <p:sldId id="273" r:id="rId22"/>
    <p:sldId id="274" r:id="rId23"/>
    <p:sldId id="291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30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289" r:id="rId4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00"/>
    <a:srgbClr val="CC3300"/>
    <a:srgbClr val="9999FF"/>
    <a:srgbClr val="808080"/>
    <a:srgbClr val="869406"/>
    <a:srgbClr val="666699"/>
    <a:srgbClr val="6699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647" autoAdjust="0"/>
    <p:restoredTop sz="94592" autoAdjust="0"/>
  </p:normalViewPr>
  <p:slideViewPr>
    <p:cSldViewPr snapToObjects="1">
      <p:cViewPr varScale="1">
        <p:scale>
          <a:sx n="71" d="100"/>
          <a:sy n="71" d="100"/>
        </p:scale>
        <p:origin x="-144" y="-90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A218F29-4E65-48A3-ACF8-F032F5F25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CB1D5B0-E315-4483-908A-EECE1BEBB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Windows media player bitmaps  (skins) – heap overflow,  Feb. 2006</a:t>
            </a:r>
          </a:p>
          <a:p>
            <a:r>
              <a:rPr lang="en-US" dirty="0" err="1" smtClean="0"/>
              <a:t>setjmp</a:t>
            </a:r>
            <a:r>
              <a:rPr lang="en-US" dirty="0" smtClean="0"/>
              <a:t> – used for exception handling (jump to global error handling code in case of error)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 to make this exploit work.</a:t>
            </a:r>
            <a:r>
              <a:rPr lang="en-US" baseline="0" dirty="0" smtClean="0"/>
              <a:t>   A reliable method called “heap spraying” is described at the end of the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OptIn</a:t>
            </a:r>
            <a:r>
              <a:rPr lang="en-US" dirty="0" smtClean="0"/>
              <a:t>:    Windows processes are protected.    Other apps must </a:t>
            </a:r>
            <a:r>
              <a:rPr lang="en-US" dirty="0" err="1" smtClean="0"/>
              <a:t>OptIn</a:t>
            </a:r>
            <a:r>
              <a:rPr lang="en-US" dirty="0" smtClean="0"/>
              <a:t> for protection using  sysdm.cpl  program.</a:t>
            </a:r>
          </a:p>
          <a:p>
            <a:r>
              <a:rPr lang="en-US" dirty="0" smtClean="0"/>
              <a:t>DEP:   data execute prevention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NX wasted effort?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Combination of  NX and ASLR is effective.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ProPolice</a:t>
            </a:r>
            <a:r>
              <a:rPr lang="en-US" dirty="0" smtClean="0"/>
              <a:t>:   replicates pointers in arguments to bottom of local </a:t>
            </a:r>
            <a:r>
              <a:rPr lang="en-US" dirty="0" err="1" smtClean="0"/>
              <a:t>vars</a:t>
            </a:r>
            <a:r>
              <a:rPr lang="en-US" dirty="0" smtClean="0"/>
              <a:t> area.</a:t>
            </a:r>
          </a:p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19600" y="1371600"/>
            <a:ext cx="3810000" cy="5029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86" name="Group 4"/>
              <p:cNvGrpSpPr>
                <a:grpSpLocks/>
              </p:cNvGrpSpPr>
              <p:nvPr userDrawn="1"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8037" name="Line 5"/>
                <p:cNvSpPr>
                  <a:spLocks noChangeShapeType="1"/>
                </p:cNvSpPr>
                <p:nvPr userDrawn="1"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38" name="Line 6"/>
                <p:cNvSpPr>
                  <a:spLocks noChangeShapeType="1"/>
                </p:cNvSpPr>
                <p:nvPr userDrawn="1"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39" name="Line 7"/>
                <p:cNvSpPr>
                  <a:spLocks noChangeShapeType="1"/>
                </p:cNvSpPr>
                <p:nvPr userDrawn="1"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0" name="Line 8"/>
                <p:cNvSpPr>
                  <a:spLocks noChangeShapeType="1"/>
                </p:cNvSpPr>
                <p:nvPr userDrawn="1"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1" name="Line 9"/>
                <p:cNvSpPr>
                  <a:spLocks noChangeShapeType="1"/>
                </p:cNvSpPr>
                <p:nvPr userDrawn="1"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2" name="Line 10"/>
                <p:cNvSpPr>
                  <a:spLocks noChangeShapeType="1"/>
                </p:cNvSpPr>
                <p:nvPr userDrawn="1"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3" name="Line 11"/>
                <p:cNvSpPr>
                  <a:spLocks noChangeShapeType="1"/>
                </p:cNvSpPr>
                <p:nvPr userDrawn="1"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4" name="Line 12"/>
                <p:cNvSpPr>
                  <a:spLocks noChangeShapeType="1"/>
                </p:cNvSpPr>
                <p:nvPr userDrawn="1"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5" name="Line 13"/>
                <p:cNvSpPr>
                  <a:spLocks noChangeShapeType="1"/>
                </p:cNvSpPr>
                <p:nvPr userDrawn="1"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6" name="Line 14"/>
                <p:cNvSpPr>
                  <a:spLocks noChangeShapeType="1"/>
                </p:cNvSpPr>
                <p:nvPr userDrawn="1"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7" name="Line 15"/>
                <p:cNvSpPr>
                  <a:spLocks noChangeShapeType="1"/>
                </p:cNvSpPr>
                <p:nvPr userDrawn="1"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8" name="Line 16"/>
                <p:cNvSpPr>
                  <a:spLocks noChangeShapeType="1"/>
                </p:cNvSpPr>
                <p:nvPr userDrawn="1"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49" name="Line 17"/>
                <p:cNvSpPr>
                  <a:spLocks noChangeShapeType="1"/>
                </p:cNvSpPr>
                <p:nvPr userDrawn="1"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0" name="Line 18"/>
                <p:cNvSpPr>
                  <a:spLocks noChangeShapeType="1"/>
                </p:cNvSpPr>
                <p:nvPr userDrawn="1"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1" name="Line 19"/>
                <p:cNvSpPr>
                  <a:spLocks noChangeShapeType="1"/>
                </p:cNvSpPr>
                <p:nvPr userDrawn="1"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2" name="Line 20"/>
                <p:cNvSpPr>
                  <a:spLocks noChangeShapeType="1"/>
                </p:cNvSpPr>
                <p:nvPr userDrawn="1"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3" name="Line 21"/>
                <p:cNvSpPr>
                  <a:spLocks noChangeShapeType="1"/>
                </p:cNvSpPr>
                <p:nvPr userDrawn="1"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4" name="Line 22"/>
                <p:cNvSpPr>
                  <a:spLocks noChangeShapeType="1"/>
                </p:cNvSpPr>
                <p:nvPr userDrawn="1"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5" name="Line 23"/>
                <p:cNvSpPr>
                  <a:spLocks noChangeShapeType="1"/>
                </p:cNvSpPr>
                <p:nvPr userDrawn="1"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6" name="Line 24"/>
                <p:cNvSpPr>
                  <a:spLocks noChangeShapeType="1"/>
                </p:cNvSpPr>
                <p:nvPr userDrawn="1"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7" name="Line 25"/>
                <p:cNvSpPr>
                  <a:spLocks noChangeShapeType="1"/>
                </p:cNvSpPr>
                <p:nvPr userDrawn="1"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58" name="Line 26"/>
                <p:cNvSpPr>
                  <a:spLocks noChangeShapeType="1"/>
                </p:cNvSpPr>
                <p:nvPr userDrawn="1"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087" name="Group 27"/>
              <p:cNvGrpSpPr>
                <a:grpSpLocks/>
              </p:cNvGrpSpPr>
              <p:nvPr userDrawn="1"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68060" name="Line 28"/>
                <p:cNvSpPr>
                  <a:spLocks noChangeShapeType="1"/>
                </p:cNvSpPr>
                <p:nvPr userDrawn="1"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1" name="Line 29"/>
                <p:cNvSpPr>
                  <a:spLocks noChangeShapeType="1"/>
                </p:cNvSpPr>
                <p:nvPr userDrawn="1"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2" name="Line 30"/>
                <p:cNvSpPr>
                  <a:spLocks noChangeShapeType="1"/>
                </p:cNvSpPr>
                <p:nvPr userDrawn="1"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3" name="Line 31"/>
                <p:cNvSpPr>
                  <a:spLocks noChangeShapeType="1"/>
                </p:cNvSpPr>
                <p:nvPr userDrawn="1"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4" name="Line 32"/>
                <p:cNvSpPr>
                  <a:spLocks noChangeShapeType="1"/>
                </p:cNvSpPr>
                <p:nvPr userDrawn="1"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5" name="Line 33"/>
                <p:cNvSpPr>
                  <a:spLocks noChangeShapeType="1"/>
                </p:cNvSpPr>
                <p:nvPr userDrawn="1"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6" name="Line 34"/>
                <p:cNvSpPr>
                  <a:spLocks noChangeShapeType="1"/>
                </p:cNvSpPr>
                <p:nvPr userDrawn="1"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7" name="Line 35"/>
                <p:cNvSpPr>
                  <a:spLocks noChangeShapeType="1"/>
                </p:cNvSpPr>
                <p:nvPr userDrawn="1"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8" name="Line 36"/>
                <p:cNvSpPr>
                  <a:spLocks noChangeShapeType="1"/>
                </p:cNvSpPr>
                <p:nvPr userDrawn="1"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69" name="Line 37"/>
                <p:cNvSpPr>
                  <a:spLocks noChangeShapeType="1"/>
                </p:cNvSpPr>
                <p:nvPr userDrawn="1"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0" name="Line 38"/>
                <p:cNvSpPr>
                  <a:spLocks noChangeShapeType="1"/>
                </p:cNvSpPr>
                <p:nvPr userDrawn="1"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1" name="Line 39"/>
                <p:cNvSpPr>
                  <a:spLocks noChangeShapeType="1"/>
                </p:cNvSpPr>
                <p:nvPr userDrawn="1"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2" name="Line 40"/>
                <p:cNvSpPr>
                  <a:spLocks noChangeShapeType="1"/>
                </p:cNvSpPr>
                <p:nvPr userDrawn="1"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3" name="Line 41"/>
                <p:cNvSpPr>
                  <a:spLocks noChangeShapeType="1"/>
                </p:cNvSpPr>
                <p:nvPr userDrawn="1"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4" name="Line 42"/>
                <p:cNvSpPr>
                  <a:spLocks noChangeShapeType="1"/>
                </p:cNvSpPr>
                <p:nvPr userDrawn="1"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5" name="Line 43"/>
                <p:cNvSpPr>
                  <a:spLocks noChangeShapeType="1"/>
                </p:cNvSpPr>
                <p:nvPr userDrawn="1"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6" name="Line 44"/>
                <p:cNvSpPr>
                  <a:spLocks noChangeShapeType="1"/>
                </p:cNvSpPr>
                <p:nvPr userDrawn="1"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7" name="Line 45"/>
                <p:cNvSpPr>
                  <a:spLocks noChangeShapeType="1"/>
                </p:cNvSpPr>
                <p:nvPr userDrawn="1"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8" name="Line 46"/>
                <p:cNvSpPr>
                  <a:spLocks noChangeShapeType="1"/>
                </p:cNvSpPr>
                <p:nvPr userDrawn="1"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79" name="Line 47"/>
                <p:cNvSpPr>
                  <a:spLocks noChangeShapeType="1"/>
                </p:cNvSpPr>
                <p:nvPr userDrawn="1"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0" name="Line 48"/>
                <p:cNvSpPr>
                  <a:spLocks noChangeShapeType="1"/>
                </p:cNvSpPr>
                <p:nvPr userDrawn="1"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1" name="Line 49"/>
                <p:cNvSpPr>
                  <a:spLocks noChangeShapeType="1"/>
                </p:cNvSpPr>
                <p:nvPr userDrawn="1"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2" name="Line 50"/>
                <p:cNvSpPr>
                  <a:spLocks noChangeShapeType="1"/>
                </p:cNvSpPr>
                <p:nvPr userDrawn="1"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3" name="Line 51"/>
                <p:cNvSpPr>
                  <a:spLocks noChangeShapeType="1"/>
                </p:cNvSpPr>
                <p:nvPr userDrawn="1"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4" name="Line 52"/>
                <p:cNvSpPr>
                  <a:spLocks noChangeShapeType="1"/>
                </p:cNvSpPr>
                <p:nvPr userDrawn="1"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5" name="Line 53"/>
                <p:cNvSpPr>
                  <a:spLocks noChangeShapeType="1"/>
                </p:cNvSpPr>
                <p:nvPr userDrawn="1"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6" name="Line 54"/>
                <p:cNvSpPr>
                  <a:spLocks noChangeShapeType="1"/>
                </p:cNvSpPr>
                <p:nvPr userDrawn="1"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7" name="Line 55"/>
                <p:cNvSpPr>
                  <a:spLocks noChangeShapeType="1"/>
                </p:cNvSpPr>
                <p:nvPr userDrawn="1"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088" name="Line 56"/>
                <p:cNvSpPr>
                  <a:spLocks noChangeShapeType="1"/>
                </p:cNvSpPr>
                <p:nvPr userDrawn="1"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68089" name="Rectangle 57" descr="60%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090" name="Line 58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2" name="Group 59"/>
            <p:cNvGrpSpPr>
              <a:grpSpLocks/>
            </p:cNvGrpSpPr>
            <p:nvPr userDrawn="1"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68092" name="Line 60"/>
              <p:cNvSpPr>
                <a:spLocks noChangeShapeType="1"/>
              </p:cNvSpPr>
              <p:nvPr userDrawn="1"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093" name="Line 61"/>
              <p:cNvSpPr>
                <a:spLocks noChangeShapeType="1"/>
              </p:cNvSpPr>
              <p:nvPr userDrawn="1"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094" name="Arc 62"/>
              <p:cNvSpPr>
                <a:spLocks/>
              </p:cNvSpPr>
              <p:nvPr userDrawn="1"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7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13" name="Rectangle 65"/>
          <p:cNvSpPr>
            <a:spLocks noChangeArrowheads="1"/>
          </p:cNvSpPr>
          <p:nvPr userDrawn="1"/>
        </p:nvSpPr>
        <p:spPr bwMode="auto">
          <a:xfrm>
            <a:off x="457200" y="1219200"/>
            <a:ext cx="247650" cy="27432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14" name="Rectangle 66"/>
          <p:cNvSpPr>
            <a:spLocks noChangeArrowheads="1"/>
          </p:cNvSpPr>
          <p:nvPr userDrawn="1"/>
        </p:nvSpPr>
        <p:spPr bwMode="auto">
          <a:xfrm rot="-5400000">
            <a:off x="1552575" y="152400"/>
            <a:ext cx="247650" cy="27432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mtClean="0"/>
              <a:t>Control Hijacking Attacks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010400" cy="1752600"/>
          </a:xfrm>
        </p:spPr>
        <p:txBody>
          <a:bodyPr/>
          <a:lstStyle/>
          <a:p>
            <a:r>
              <a:rPr lang="en-US" sz="2800" smtClean="0"/>
              <a:t>Note:      project 1 is out</a:t>
            </a:r>
          </a:p>
          <a:p>
            <a:endParaRPr lang="en-US" sz="2800" smtClean="0"/>
          </a:p>
          <a:p>
            <a:r>
              <a:rPr lang="en-US" sz="2800" smtClean="0"/>
              <a:t>Section this Friday 4:15pm   (Gates B03)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Exploiting buffer overflows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5257800"/>
          </a:xfrm>
        </p:spPr>
        <p:txBody>
          <a:bodyPr/>
          <a:lstStyle/>
          <a:p>
            <a:r>
              <a:rPr lang="en-US" sz="2400" smtClean="0"/>
              <a:t>Suppose web server calls  </a:t>
            </a:r>
            <a:r>
              <a:rPr lang="en-US" sz="2400" smtClean="0">
                <a:solidFill>
                  <a:schemeClr val="bg2"/>
                </a:solidFill>
              </a:rPr>
              <a:t>func()</a:t>
            </a:r>
            <a:r>
              <a:rPr lang="en-US" sz="2400" smtClean="0"/>
              <a:t>  with </a:t>
            </a:r>
            <a:r>
              <a:rPr lang="en-US" sz="2400" u="sng" smtClean="0"/>
              <a:t>given URL</a:t>
            </a:r>
            <a:r>
              <a:rPr lang="en-US" sz="2400" smtClean="0"/>
              <a:t>.</a:t>
            </a:r>
          </a:p>
          <a:p>
            <a:pPr lvl="1"/>
            <a:r>
              <a:rPr lang="en-US" smtClean="0"/>
              <a:t>Attacker sends a 200 byte URL.  Gets shell on web server</a:t>
            </a:r>
          </a:p>
          <a:p>
            <a:pPr>
              <a:spcBef>
                <a:spcPct val="100000"/>
              </a:spcBef>
            </a:pPr>
            <a:r>
              <a:rPr lang="en-US" sz="2400" smtClean="0"/>
              <a:t>Some complications:</a:t>
            </a:r>
          </a:p>
          <a:p>
            <a:pPr lvl="1"/>
            <a:r>
              <a:rPr lang="en-US" smtClean="0"/>
              <a:t>Program   P  should not contain the ‘\0’  character.</a:t>
            </a:r>
          </a:p>
          <a:p>
            <a:pPr lvl="1"/>
            <a:r>
              <a:rPr lang="en-US" smtClean="0"/>
              <a:t>Overflow should not crash program before  func()  exists.</a:t>
            </a:r>
          </a:p>
          <a:p>
            <a:pPr>
              <a:spcBef>
                <a:spcPct val="100000"/>
              </a:spcBef>
            </a:pPr>
            <a:r>
              <a:rPr lang="en-US" sz="2400" smtClean="0"/>
              <a:t>Sample </a:t>
            </a:r>
            <a:r>
              <a:rPr lang="en-US" sz="2400" u="sng" smtClean="0"/>
              <a:t>remote</a:t>
            </a:r>
            <a:r>
              <a:rPr lang="en-US" sz="2400" smtClean="0"/>
              <a:t> buffer overflows of this type:</a:t>
            </a:r>
          </a:p>
          <a:p>
            <a:pPr lvl="1">
              <a:lnSpc>
                <a:spcPct val="110000"/>
              </a:lnSpc>
            </a:pPr>
            <a:r>
              <a:rPr lang="en-US" sz="1800" smtClean="0"/>
              <a:t>(2005)</a:t>
            </a:r>
            <a:r>
              <a:rPr lang="en-US" sz="2000" smtClean="0"/>
              <a:t>  Overflow in MIME type field in MS Outlook.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(2005)</a:t>
            </a:r>
            <a:r>
              <a:rPr lang="en-US" sz="2000" smtClean="0"/>
              <a:t>  Overflow in Symantec Virus Detection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	Set test = CreateObject("Symantec.SymVAFileQuery.1") test.GetPrivateProfileString  "file",  [long string]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sz="4400" smtClean="0"/>
              <a:t>Control hijacking opportunities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53000"/>
          </a:xfrm>
        </p:spPr>
        <p:txBody>
          <a:bodyPr/>
          <a:lstStyle/>
          <a:p>
            <a:pPr>
              <a:tabLst>
                <a:tab pos="1250950" algn="l"/>
              </a:tabLst>
            </a:pPr>
            <a:r>
              <a:rPr lang="en-US" sz="2400" dirty="0" smtClean="0"/>
              <a:t>Stack smashing attack: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Override return address in stack activation record by overflowing a local buffer variable.</a:t>
            </a:r>
          </a:p>
          <a:p>
            <a:pPr>
              <a:tabLst>
                <a:tab pos="1250950" algn="l"/>
              </a:tabLst>
            </a:pPr>
            <a:endParaRPr lang="en-US" dirty="0" smtClean="0"/>
          </a:p>
          <a:p>
            <a:pPr>
              <a:tabLst>
                <a:tab pos="1250950" algn="l"/>
              </a:tabLst>
            </a:pPr>
            <a:r>
              <a:rPr lang="en-US" sz="2400" dirty="0" smtClean="0"/>
              <a:t>Function pointers:    </a:t>
            </a:r>
            <a:r>
              <a:rPr lang="en-US" sz="2000" dirty="0" smtClean="0"/>
              <a:t>(e.g.  PHP 4.0.2,   MS </a:t>
            </a:r>
            <a:r>
              <a:rPr lang="en-US" sz="2000" dirty="0" err="1" smtClean="0"/>
              <a:t>MediaPlayer</a:t>
            </a:r>
            <a:r>
              <a:rPr lang="en-US" sz="2000" dirty="0" smtClean="0"/>
              <a:t> Bitmaps)</a:t>
            </a:r>
          </a:p>
          <a:p>
            <a:pPr>
              <a:tabLst>
                <a:tab pos="1250950" algn="l"/>
              </a:tabLst>
            </a:pPr>
            <a:endParaRPr lang="en-US" sz="2400" dirty="0" smtClean="0"/>
          </a:p>
          <a:p>
            <a:pPr marL="744538" lvl="1" indent="-287338">
              <a:spcBef>
                <a:spcPct val="130000"/>
              </a:spcBef>
              <a:tabLst>
                <a:tab pos="1250950" algn="l"/>
              </a:tabLst>
            </a:pPr>
            <a:r>
              <a:rPr lang="en-US" dirty="0" smtClean="0"/>
              <a:t>Overflowing  </a:t>
            </a:r>
            <a:r>
              <a:rPr lang="en-US" dirty="0" err="1" smtClean="0"/>
              <a:t>buf</a:t>
            </a:r>
            <a:r>
              <a:rPr lang="en-US" dirty="0" smtClean="0"/>
              <a:t>  will override function pointer.</a:t>
            </a:r>
          </a:p>
          <a:p>
            <a:pPr>
              <a:spcBef>
                <a:spcPct val="130000"/>
              </a:spcBef>
              <a:tabLst>
                <a:tab pos="1250950" algn="l"/>
              </a:tabLst>
            </a:pPr>
            <a:r>
              <a:rPr lang="en-US" sz="2400" dirty="0" err="1" smtClean="0"/>
              <a:t>Longjmp</a:t>
            </a:r>
            <a:r>
              <a:rPr lang="en-US" sz="2400" dirty="0" smtClean="0"/>
              <a:t> buffers:  </a:t>
            </a:r>
            <a:r>
              <a:rPr lang="en-US" sz="2000" dirty="0" err="1" smtClean="0">
                <a:solidFill>
                  <a:schemeClr val="bg2"/>
                </a:solidFill>
              </a:rPr>
              <a:t>longjmp</a:t>
            </a:r>
            <a:r>
              <a:rPr lang="en-US" sz="2000" dirty="0" smtClean="0">
                <a:solidFill>
                  <a:schemeClr val="bg2"/>
                </a:solidFill>
              </a:rPr>
              <a:t>(pos)         </a:t>
            </a:r>
            <a:r>
              <a:rPr lang="en-US" sz="2000" dirty="0" smtClean="0"/>
              <a:t>(e.g. Perl 5.003)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Overflowing </a:t>
            </a:r>
            <a:r>
              <a:rPr lang="en-US" dirty="0" err="1" smtClean="0"/>
              <a:t>buf</a:t>
            </a:r>
            <a:r>
              <a:rPr lang="en-US" dirty="0" smtClean="0"/>
              <a:t> next to pos overrides value of pos</a:t>
            </a:r>
            <a:r>
              <a:rPr lang="en-US" sz="1800" dirty="0" smtClean="0"/>
              <a:t>.</a:t>
            </a:r>
            <a:endParaRPr lang="en-US" dirty="0" smtClean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295400" y="3810000"/>
            <a:ext cx="5634038" cy="749300"/>
            <a:chOff x="816" y="2400"/>
            <a:chExt cx="3549" cy="472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393" y="2540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393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816" y="2543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816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920" y="2400"/>
              <a:ext cx="445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Heap</a:t>
              </a:r>
              <a:br>
                <a:rPr lang="en-US" sz="1800"/>
              </a:br>
              <a:r>
                <a:rPr lang="en-US" sz="1800"/>
                <a:t>or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343" y="2543"/>
              <a:ext cx="1714" cy="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/>
                <a:t>             buf[128]</a:t>
              </a: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057" y="2540"/>
              <a:ext cx="543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FuncPtr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Suppose  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  is on the heap next to a string object: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5251" y="31812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2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 we have: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5251" y="318129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38200" y="5410200"/>
            <a:ext cx="2590800" cy="83820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4" idx="1"/>
          </p:cNvCxnSpPr>
          <p:nvPr/>
        </p:nvCxnSpPr>
        <p:spPr>
          <a:xfrm flipV="1">
            <a:off x="3200400" y="4457700"/>
            <a:ext cx="3657600" cy="952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858000" y="3962400"/>
            <a:ext cx="1143000" cy="9906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shell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types of overflow attacks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029200"/>
          </a:xfrm>
        </p:spPr>
        <p:txBody>
          <a:bodyPr/>
          <a:lstStyle/>
          <a:p>
            <a:r>
              <a:rPr lang="en-US" sz="2400" u="sng" smtClean="0"/>
              <a:t>Integer overflows</a:t>
            </a:r>
            <a:r>
              <a:rPr lang="en-US" sz="2400" smtClean="0"/>
              <a:t>:    </a:t>
            </a:r>
            <a:r>
              <a:rPr lang="en-US" sz="1800" smtClean="0">
                <a:latin typeface="Arial" charset="0"/>
              </a:rPr>
              <a:t>(e.g.  MS DirectX MIDI Lib)     Phrack60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void func(int a, char v) {</a:t>
            </a:r>
            <a:b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   		  char buf[128];</a:t>
            </a:r>
          </a:p>
          <a:p>
            <a:pPr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			  init(buf);</a:t>
            </a:r>
          </a:p>
          <a:p>
            <a:pPr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			  buf[a] = v;</a:t>
            </a:r>
            <a:b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 		}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Problem:   a  can point to `ret-addr’  on stack.</a:t>
            </a:r>
          </a:p>
          <a:p>
            <a:pPr>
              <a:lnSpc>
                <a:spcPct val="50000"/>
              </a:lnSpc>
              <a:spcBef>
                <a:spcPct val="200000"/>
              </a:spcBef>
            </a:pPr>
            <a:r>
              <a:rPr lang="en-US" sz="2400" u="sng" smtClean="0"/>
              <a:t>Double free</a:t>
            </a:r>
            <a:r>
              <a:rPr lang="en-US" sz="2000" smtClean="0"/>
              <a:t>:    </a:t>
            </a:r>
            <a:r>
              <a:rPr lang="en-US" sz="2400" smtClean="0"/>
              <a:t>double free space on heap.</a:t>
            </a:r>
          </a:p>
          <a:p>
            <a:pPr lvl="1">
              <a:lnSpc>
                <a:spcPct val="50000"/>
              </a:lnSpc>
              <a:spcBef>
                <a:spcPct val="80000"/>
              </a:spcBef>
            </a:pPr>
            <a:r>
              <a:rPr lang="en-US" smtClean="0"/>
              <a:t>Can cause mem mgr to write data to specific location</a:t>
            </a:r>
          </a:p>
          <a:p>
            <a:pPr lvl="1">
              <a:lnSpc>
                <a:spcPct val="50000"/>
              </a:lnSpc>
              <a:spcBef>
                <a:spcPct val="80000"/>
              </a:spcBef>
            </a:pPr>
            <a:r>
              <a:rPr lang="en-US" smtClean="0"/>
              <a:t>Examples:    CVS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676400"/>
          <a:ext cx="6934200" cy="4625975"/>
        </p:xfrm>
        <a:graphic>
          <a:graphicData uri="http://schemas.openxmlformats.org/presentationml/2006/ole">
            <p:oleObj spid="_x0000_s2050" name="Chart" r:id="rId3" imgW="6096000" imgH="4067251" progId="MSGraph.Chart.8">
              <p:embed followColorScheme="full"/>
            </p:oleObj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81800" y="4953000"/>
            <a:ext cx="2027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overflow 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Finding buffer overflows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To find overflow: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dirty="0" smtClean="0"/>
              <a:t>Run web server on local machine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dirty="0" smtClean="0"/>
              <a:t>Issue requests with long tags</a:t>
            </a:r>
            <a:br>
              <a:rPr lang="en-US" dirty="0" smtClean="0"/>
            </a:br>
            <a:r>
              <a:rPr lang="en-US" dirty="0" smtClean="0"/>
              <a:t>	All long tags end with    “$$$$$”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dirty="0" smtClean="0"/>
              <a:t>If web server crashes,</a:t>
            </a:r>
            <a:br>
              <a:rPr lang="en-US" dirty="0" smtClean="0"/>
            </a:br>
            <a:r>
              <a:rPr lang="en-US" dirty="0" smtClean="0"/>
              <a:t>	search core dump for  “$$$$$” to find </a:t>
            </a:r>
            <a:br>
              <a:rPr lang="en-US" dirty="0" smtClean="0"/>
            </a:br>
            <a:r>
              <a:rPr lang="en-US" dirty="0" smtClean="0"/>
              <a:t>	overflow location</a:t>
            </a:r>
          </a:p>
          <a:p>
            <a:pPr marL="625475" lvl="1" indent="-230188">
              <a:tabLst>
                <a:tab pos="966788" algn="l"/>
              </a:tabLst>
            </a:pPr>
            <a:endParaRPr lang="en-US" dirty="0" smtClean="0"/>
          </a:p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Many automated tools exist  </a:t>
            </a:r>
            <a:r>
              <a:rPr lang="en-US" sz="1800" dirty="0" smtClean="0"/>
              <a:t>(called  </a:t>
            </a:r>
            <a:r>
              <a:rPr lang="en-US" sz="1800" dirty="0" err="1" smtClean="0"/>
              <a:t>fuzzers</a:t>
            </a:r>
            <a:r>
              <a:rPr lang="en-US" sz="1800" dirty="0" smtClean="0"/>
              <a:t> – next lecture)</a:t>
            </a:r>
            <a:endParaRPr lang="en-US" sz="1800" dirty="0" smtClean="0"/>
          </a:p>
          <a:p>
            <a:pPr marL="280988" indent="-280988">
              <a:tabLst>
                <a:tab pos="966788" algn="l"/>
              </a:tabLst>
            </a:pPr>
            <a:endParaRPr lang="en-US" sz="2000" dirty="0" smtClean="0"/>
          </a:p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Then use </a:t>
            </a:r>
            <a:r>
              <a:rPr lang="en-US" sz="2400" dirty="0" err="1" smtClean="0"/>
              <a:t>disassemblers</a:t>
            </a:r>
            <a:r>
              <a:rPr lang="en-US" sz="2400" dirty="0" smtClean="0"/>
              <a:t> and debuggers (e.g. </a:t>
            </a:r>
            <a:r>
              <a:rPr lang="en-US" sz="2400" dirty="0" smtClean="0">
                <a:latin typeface="Arial" charset="0"/>
              </a:rPr>
              <a:t>IDA-Pro</a:t>
            </a:r>
            <a:r>
              <a:rPr lang="en-US" sz="2400" dirty="0" smtClean="0"/>
              <a:t>) to construct exploit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Defenses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 sz="4400" smtClean="0"/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smtClean="0"/>
              <a:t> </a:t>
            </a:r>
            <a:r>
              <a:rPr lang="en-US" sz="2400" u="sng" smtClean="0"/>
              <a:t>Fix bugs</a:t>
            </a:r>
            <a:r>
              <a:rPr lang="en-US" sz="2400" smtClean="0"/>
              <a:t>:</a:t>
            </a:r>
          </a:p>
          <a:p>
            <a:pPr marL="808038" lvl="1" indent="-236538"/>
            <a:r>
              <a:rPr lang="en-US" smtClean="0"/>
              <a:t>Audit software</a:t>
            </a:r>
          </a:p>
          <a:p>
            <a:pPr lvl="2" indent="-220663"/>
            <a:r>
              <a:rPr lang="en-US" sz="2400" smtClean="0"/>
              <a:t>Automated tools:   Coverity,  Prefast/Prefix. </a:t>
            </a:r>
          </a:p>
          <a:p>
            <a:pPr marL="808038" lvl="1" indent="-236538"/>
            <a:r>
              <a:rPr lang="en-US" smtClean="0"/>
              <a:t>Rewrite software in a type safe languange  (Java, ML)</a:t>
            </a:r>
          </a:p>
          <a:p>
            <a:pPr lvl="2" indent="-220663"/>
            <a:r>
              <a:rPr lang="en-US" sz="2400" smtClean="0"/>
              <a:t>Difficult for existing (legacy) code …</a:t>
            </a:r>
          </a:p>
          <a:p>
            <a:pPr marL="808038" lvl="1" indent="-236538"/>
            <a:endParaRPr lang="en-US" smtClean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smtClean="0">
                <a:solidFill>
                  <a:srgbClr val="FFFFFF"/>
                </a:solidFill>
                <a:sym typeface="Gill Sans" charset="0"/>
              </a:rPr>
              <a:t> </a:t>
            </a:r>
            <a:r>
              <a:rPr lang="en-US" sz="2400" smtClean="0">
                <a:solidFill>
                  <a:schemeClr val="bg2"/>
                </a:solidFill>
                <a:sym typeface="Gill Sans" charset="0"/>
              </a:rPr>
              <a:t>Concede overflow,  but </a:t>
            </a:r>
            <a:r>
              <a:rPr lang="en-US" sz="2400" u="sng" smtClean="0">
                <a:solidFill>
                  <a:schemeClr val="bg2"/>
                </a:solidFill>
                <a:sym typeface="Gill Sans" charset="0"/>
              </a:rPr>
              <a:t>prevent code execution</a:t>
            </a:r>
            <a:endParaRPr lang="en-US" sz="2400" smtClean="0">
              <a:solidFill>
                <a:schemeClr val="bg2"/>
              </a:solidFill>
            </a:endParaRPr>
          </a:p>
          <a:p>
            <a:pPr lvl="2" indent="-220663"/>
            <a:endParaRPr lang="en-US" sz="2400" smtClean="0">
              <a:solidFill>
                <a:schemeClr val="bg2"/>
              </a:solidFill>
            </a:endParaRPr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smtClean="0">
                <a:solidFill>
                  <a:schemeClr val="bg2"/>
                </a:solidFill>
                <a:sym typeface="Gill Sans" charset="0"/>
              </a:rPr>
              <a:t> Add </a:t>
            </a:r>
            <a:r>
              <a:rPr lang="en-US" sz="2400" u="sng" smtClean="0">
                <a:solidFill>
                  <a:schemeClr val="bg2"/>
                </a:solidFill>
                <a:sym typeface="Gill Sans" charset="0"/>
              </a:rPr>
              <a:t>runtime code</a:t>
            </a:r>
            <a:r>
              <a:rPr lang="en-US" sz="2400" smtClean="0">
                <a:solidFill>
                  <a:schemeClr val="bg2"/>
                </a:solidFill>
                <a:sym typeface="Gill Sans" charset="0"/>
              </a:rPr>
              <a:t> to detect overflows exploits</a:t>
            </a:r>
          </a:p>
          <a:p>
            <a:pPr marL="808038" lvl="1" indent="-236538"/>
            <a:r>
              <a:rPr lang="en-US" smtClean="0"/>
              <a:t>Halt process when overflow exploit detected</a:t>
            </a:r>
          </a:p>
          <a:p>
            <a:pPr marL="808038" lvl="1" indent="-236538"/>
            <a:r>
              <a:rPr lang="en-US" smtClean="0"/>
              <a:t>StackGuard,  LibSafe, …</a:t>
            </a:r>
          </a:p>
          <a:p>
            <a:pPr marL="808038" lvl="1" indent="-236538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z="3600" smtClean="0"/>
              <a:t>Marking memory as non-execute   </a:t>
            </a:r>
            <a:r>
              <a:rPr lang="en-US" sz="2400" smtClean="0">
                <a:latin typeface="Arial" charset="0"/>
              </a:rPr>
              <a:t>(W^X)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257800"/>
          </a:xfrm>
        </p:spPr>
        <p:txBody>
          <a:bodyPr/>
          <a:lstStyle/>
          <a:p>
            <a:pPr>
              <a:buSzPct val="120000"/>
            </a:pPr>
            <a:r>
              <a:rPr lang="en-US" sz="2000" dirty="0" smtClean="0"/>
              <a:t> </a:t>
            </a:r>
            <a:r>
              <a:rPr lang="en-US" sz="2400" dirty="0" smtClean="0"/>
              <a:t>Prevent overflow code execution by marking </a:t>
            </a:r>
            <a:br>
              <a:rPr lang="en-US" sz="2400" dirty="0" smtClean="0"/>
            </a:br>
            <a:r>
              <a:rPr lang="en-US" sz="2400" dirty="0" smtClean="0"/>
              <a:t> stack and heap segments as </a:t>
            </a:r>
            <a:r>
              <a:rPr lang="en-US" sz="2400" b="1" dirty="0" smtClean="0"/>
              <a:t>non-executable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NX-bit on AMD </a:t>
            </a:r>
            <a:r>
              <a:rPr lang="en-US" dirty="0" err="1" smtClean="0">
                <a:latin typeface="Arial" charset="0"/>
              </a:rPr>
              <a:t>Athlon</a:t>
            </a:r>
            <a:r>
              <a:rPr lang="en-US" dirty="0" smtClean="0">
                <a:latin typeface="Arial" charset="0"/>
              </a:rPr>
              <a:t> 64,     XD-bit on Intel P4  Prescott</a:t>
            </a:r>
          </a:p>
          <a:p>
            <a:pPr lvl="2"/>
            <a:r>
              <a:rPr lang="en-US" sz="2400" dirty="0" smtClean="0"/>
              <a:t>NX bit in every Page Table Entry (PTE)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dirty="0" smtClean="0"/>
              <a:t>Deployment: </a:t>
            </a:r>
          </a:p>
          <a:p>
            <a:pPr lvl="2">
              <a:lnSpc>
                <a:spcPct val="110000"/>
              </a:lnSpc>
              <a:buSzPct val="120000"/>
            </a:pPr>
            <a:r>
              <a:rPr lang="en-US" sz="2400" dirty="0" smtClean="0"/>
              <a:t>Linux (via </a:t>
            </a:r>
            <a:r>
              <a:rPr lang="en-US" sz="2400" dirty="0" err="1" smtClean="0"/>
              <a:t>PaX</a:t>
            </a:r>
            <a:r>
              <a:rPr lang="en-US" sz="2400" dirty="0" smtClean="0"/>
              <a:t> project);    </a:t>
            </a:r>
            <a:r>
              <a:rPr lang="en-US" sz="2400" dirty="0" err="1" smtClean="0"/>
              <a:t>OpenBSD</a:t>
            </a:r>
            <a:endParaRPr lang="en-US" sz="2400" dirty="0" smtClean="0"/>
          </a:p>
          <a:p>
            <a:pPr lvl="2">
              <a:buSzPct val="120000"/>
            </a:pPr>
            <a:r>
              <a:rPr lang="en-US" sz="2400" dirty="0" smtClean="0"/>
              <a:t>Windows since XP SP2    (DEP)</a:t>
            </a:r>
          </a:p>
          <a:p>
            <a:pPr lvl="3">
              <a:buSzPct val="60000"/>
            </a:pPr>
            <a:r>
              <a:rPr lang="en-US" dirty="0" smtClean="0"/>
              <a:t> Boot.ini :        </a:t>
            </a:r>
            <a:r>
              <a:rPr lang="en-US" b="1" dirty="0" smtClean="0"/>
              <a:t>/</a:t>
            </a:r>
            <a:r>
              <a:rPr lang="en-US" b="1" dirty="0" err="1" smtClean="0"/>
              <a:t>noexecute</a:t>
            </a:r>
            <a:r>
              <a:rPr lang="en-US" b="1" dirty="0" smtClean="0"/>
              <a:t>=</a:t>
            </a:r>
            <a:r>
              <a:rPr lang="en-US" b="1" dirty="0" err="1" smtClean="0"/>
              <a:t>OptIn</a:t>
            </a:r>
            <a:r>
              <a:rPr lang="en-US" b="1" dirty="0" smtClean="0"/>
              <a:t>   </a:t>
            </a:r>
            <a:r>
              <a:rPr lang="en-US" dirty="0" smtClean="0"/>
              <a:t>or</a:t>
            </a:r>
            <a:r>
              <a:rPr lang="en-US" b="1" dirty="0" smtClean="0"/>
              <a:t>  </a:t>
            </a:r>
            <a:r>
              <a:rPr lang="en-US" b="1" dirty="0" err="1" smtClean="0"/>
              <a:t>AlwaysOn</a:t>
            </a:r>
            <a:endParaRPr lang="en-US" dirty="0" smtClean="0"/>
          </a:p>
          <a:p>
            <a:pPr>
              <a:spcBef>
                <a:spcPct val="140000"/>
              </a:spcBef>
            </a:pPr>
            <a:r>
              <a:rPr lang="en-US" sz="2000" dirty="0" smtClean="0"/>
              <a:t>Limitations:</a:t>
            </a:r>
          </a:p>
          <a:p>
            <a:pPr lvl="1"/>
            <a:r>
              <a:rPr lang="en-US" dirty="0" smtClean="0"/>
              <a:t>Some apps need executable heap   </a:t>
            </a:r>
            <a:r>
              <a:rPr lang="en-US" sz="1800" dirty="0" smtClean="0"/>
              <a:t>(e.g. JITs).</a:t>
            </a:r>
            <a:endParaRPr lang="en-US" dirty="0" smtClean="0"/>
          </a:p>
          <a:p>
            <a:pPr lvl="1"/>
            <a:r>
              <a:rPr lang="en-US" dirty="0" smtClean="0"/>
              <a:t>Does not defend against `</a:t>
            </a:r>
            <a:r>
              <a:rPr lang="en-US" b="1" dirty="0" smtClean="0">
                <a:solidFill>
                  <a:srgbClr val="6699FF"/>
                </a:solidFill>
              </a:rPr>
              <a:t>return-to-</a:t>
            </a:r>
            <a:r>
              <a:rPr lang="en-US" b="1" dirty="0" err="1" smtClean="0">
                <a:solidFill>
                  <a:srgbClr val="6699FF"/>
                </a:solidFill>
              </a:rPr>
              <a:t>libc</a:t>
            </a:r>
            <a:r>
              <a:rPr lang="en-US" dirty="0" smtClean="0"/>
              <a:t>’ exploit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Control hijacking attacks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4200" y="1600200"/>
            <a:ext cx="8178800" cy="4876800"/>
          </a:xfrm>
        </p:spPr>
        <p:txBody>
          <a:bodyPr/>
          <a:lstStyle/>
          <a:p>
            <a:r>
              <a:rPr lang="en-US" sz="2400" smtClean="0"/>
              <a:t> </a:t>
            </a:r>
            <a:r>
              <a:rPr lang="en-US" sz="2400" u="sng" smtClean="0"/>
              <a:t>Attacker’s goal</a:t>
            </a:r>
            <a:r>
              <a:rPr lang="en-US" sz="2400" smtClean="0"/>
              <a:t>:</a:t>
            </a:r>
          </a:p>
          <a:p>
            <a:pPr lvl="1"/>
            <a:r>
              <a:rPr lang="en-US" smtClean="0"/>
              <a:t>Take over target machine     (e.g.  web server)</a:t>
            </a:r>
          </a:p>
          <a:p>
            <a:pPr lvl="2"/>
            <a:r>
              <a:rPr lang="en-US" sz="2400" smtClean="0"/>
              <a:t>Execute arbitrary code on target by </a:t>
            </a:r>
            <a:br>
              <a:rPr lang="en-US" sz="2400" smtClean="0"/>
            </a:br>
            <a:r>
              <a:rPr lang="en-US" sz="2400" smtClean="0"/>
              <a:t>hijacking application control flow</a:t>
            </a:r>
          </a:p>
          <a:p>
            <a:pPr lvl="1"/>
            <a:endParaRPr lang="en-US" smtClean="0"/>
          </a:p>
          <a:p>
            <a:r>
              <a:rPr lang="en-US" sz="2400" smtClean="0"/>
              <a:t> This lecture:   three examples.</a:t>
            </a:r>
          </a:p>
          <a:p>
            <a:pPr lvl="1"/>
            <a:r>
              <a:rPr lang="en-US" smtClean="0"/>
              <a:t>Buffer overflow attacks</a:t>
            </a:r>
          </a:p>
          <a:p>
            <a:pPr lvl="1"/>
            <a:r>
              <a:rPr lang="en-US" smtClean="0"/>
              <a:t>Integer overflow attacks</a:t>
            </a:r>
          </a:p>
          <a:p>
            <a:pPr lvl="1"/>
            <a:r>
              <a:rPr lang="en-US" smtClean="0"/>
              <a:t>Format string vulnerabilities</a:t>
            </a:r>
          </a:p>
          <a:p>
            <a:pPr lvl="1"/>
            <a:endParaRPr lang="en-US" smtClean="0"/>
          </a:p>
          <a:p>
            <a:r>
              <a:rPr lang="en-US" sz="2400" smtClean="0"/>
              <a:t> Project 1:    Build exploits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Examples:   DEP controls in Vista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43025"/>
            <a:ext cx="3590925" cy="51339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2819400"/>
            <a:ext cx="4105275" cy="23907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5257800"/>
            <a:ext cx="38496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/>
              <a:t>DEP terminating 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Return to libc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r>
              <a:rPr lang="en-US" sz="2400" smtClean="0"/>
              <a:t> Control hijacking without executing code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524000" y="28194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524000" y="3581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524000" y="3962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524000" y="4343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524000" y="48006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5240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28194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1752600" y="22098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562600" y="28194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562600" y="3581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562600" y="3962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562600" y="4343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562600" y="48006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5626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68580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638800" y="22098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2819400" y="38100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2819400" y="3352800"/>
            <a:ext cx="2743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524000" y="2971800"/>
            <a:ext cx="1295400" cy="2667000"/>
          </a:xfrm>
          <a:prstGeom prst="rect">
            <a:avLst/>
          </a:prstGeom>
          <a:solidFill>
            <a:srgbClr val="FF66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524000" y="3581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524000" y="3962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5240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5240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animBg="1"/>
      <p:bldP spid="72754" grpId="0" animBg="1"/>
      <p:bldP spid="727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7772400" cy="671513"/>
          </a:xfrm>
        </p:spPr>
        <p:txBody>
          <a:bodyPr/>
          <a:lstStyle/>
          <a:p>
            <a:r>
              <a:rPr lang="en-US" smtClean="0"/>
              <a:t>Response: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486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smtClean="0">
                <a:latin typeface="Arial" charset="0"/>
              </a:rPr>
              <a:t> </a:t>
            </a:r>
            <a:r>
              <a:rPr lang="en-US" sz="2400" b="1" u="sng" smtClean="0">
                <a:latin typeface="Arial" charset="0"/>
              </a:rPr>
              <a:t>ASLR</a:t>
            </a:r>
            <a:r>
              <a:rPr lang="en-US" sz="2400" smtClean="0"/>
              <a:t>:       (</a:t>
            </a:r>
            <a:r>
              <a:rPr lang="en-US" sz="2000" smtClean="0"/>
              <a:t>Address Space Layout Randomization)</a:t>
            </a:r>
          </a:p>
          <a:p>
            <a:pPr lvl="1"/>
            <a:r>
              <a:rPr lang="en-US" smtClean="0"/>
              <a:t>Map shared libraries to rand location in process memory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   </a:t>
            </a:r>
            <a:r>
              <a:rPr lang="en-US" smtClean="0"/>
              <a:t>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smtClean="0"/>
              <a:t>Deployment: </a:t>
            </a:r>
          </a:p>
          <a:p>
            <a:pPr lvl="2"/>
            <a:r>
              <a:rPr lang="en-US" sz="2400" smtClean="0"/>
              <a:t>Windows Vista:	8 bits of randomness for DLLs</a:t>
            </a:r>
          </a:p>
          <a:p>
            <a:pPr lvl="3"/>
            <a:r>
              <a:rPr lang="en-US" smtClean="0"/>
              <a:t>aligned to 64K page in a 16MB region   </a:t>
            </a:r>
            <a:r>
              <a:rPr lang="en-US" smtClean="0">
                <a:sym typeface="Symbol" pitchFamily="18" charset="2"/>
              </a:rPr>
              <a:t>   256 choices</a:t>
            </a:r>
            <a:endParaRPr lang="en-US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smtClean="0"/>
              <a:t>Linux</a:t>
            </a:r>
            <a:r>
              <a:rPr lang="en-US" sz="2400" smtClean="0"/>
              <a:t>  (via PaX):	16 bits of randomness for libraries</a:t>
            </a:r>
          </a:p>
          <a:p>
            <a:pPr lvl="1"/>
            <a:r>
              <a:rPr lang="en-US" smtClean="0"/>
              <a:t>More effective on  64-bit architectures</a:t>
            </a:r>
          </a:p>
          <a:p>
            <a:pPr>
              <a:spcBef>
                <a:spcPct val="100000"/>
              </a:spcBef>
            </a:pPr>
            <a:r>
              <a:rPr lang="en-US" sz="2400" smtClean="0"/>
              <a:t> </a:t>
            </a:r>
            <a:r>
              <a:rPr lang="en-US" sz="2400" u="sng" smtClean="0"/>
              <a:t>Other randomization methods</a:t>
            </a:r>
            <a:r>
              <a:rPr lang="en-US" sz="240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ct val="100000"/>
              </a:spcBef>
            </a:pPr>
            <a:r>
              <a:rPr lang="en-US" smtClean="0"/>
              <a:t>Instruction Set Randomization (</a:t>
            </a:r>
            <a:r>
              <a:rPr lang="en-US" smtClean="0">
                <a:latin typeface="Arial" charset="0"/>
              </a:rPr>
              <a:t>ISR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ASLR Example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" charset="0"/>
              </a:rPr>
              <a:t>Booting Vista twice loads libraries into different locations: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81000" y="5654675"/>
            <a:ext cx="7446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143000" algn="l"/>
              </a:tabLst>
            </a:pPr>
            <a:r>
              <a:rPr lang="en-US" sz="2400">
                <a:latin typeface="Arial" charset="0"/>
              </a:rPr>
              <a:t>Note:	ASLR is only applied to images for which the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</a:t>
            </a:r>
            <a:r>
              <a:rPr lang="en-US" sz="2400">
                <a:solidFill>
                  <a:srgbClr val="869406"/>
                </a:solidFill>
                <a:latin typeface="Arial" charset="0"/>
              </a:rPr>
              <a:t>dynamic-relocation</a:t>
            </a:r>
            <a:r>
              <a:rPr lang="en-US" sz="2400">
                <a:latin typeface="Arial" charset="0"/>
              </a:rPr>
              <a:t> flag is set</a:t>
            </a:r>
            <a:endParaRPr lang="en-US" sz="2400">
              <a:latin typeface="Times" pitchFamily="18" charset="0"/>
            </a:endParaRPr>
          </a:p>
        </p:txBody>
      </p: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1219200" y="2438400"/>
            <a:ext cx="6492875" cy="1112838"/>
            <a:chOff x="768" y="1632"/>
            <a:chExt cx="4090" cy="701"/>
          </a:xfrm>
        </p:grpSpPr>
        <p:pic>
          <p:nvPicPr>
            <p:cNvPr id="22537" name="Picture 4"/>
            <p:cNvPicPr>
              <a:picLocks noChangeAspect="1" noChangeArrowheads="1"/>
            </p:cNvPicPr>
            <p:nvPr/>
          </p:nvPicPr>
          <p:blipFill>
            <a:blip r:embed="rId2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1177925" y="4133850"/>
            <a:ext cx="6650038" cy="1123950"/>
            <a:chOff x="742" y="2604"/>
            <a:chExt cx="4189" cy="708"/>
          </a:xfrm>
        </p:grpSpPr>
        <p:pic>
          <p:nvPicPr>
            <p:cNvPr id="22535" name="Picture 3"/>
            <p:cNvPicPr>
              <a:picLocks noChangeAspect="1" noChangeArrowheads="1"/>
            </p:cNvPicPr>
            <p:nvPr/>
          </p:nvPicPr>
          <p:blipFill>
            <a:blip r:embed="rId3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Run time checking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z="4400" smtClean="0"/>
              <a:t>Run time checking: StackGuard</a:t>
            </a:r>
            <a:endParaRPr lang="en-US" sz="2800" smtClean="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sz="2400" smtClean="0"/>
              <a:t>Many many run-time checking techniques …</a:t>
            </a:r>
          </a:p>
          <a:p>
            <a:pPr lvl="1"/>
            <a:r>
              <a:rPr lang="en-US" smtClean="0"/>
              <a:t>we only discuss methods relevant to overflow protection</a:t>
            </a:r>
          </a:p>
          <a:p>
            <a:pPr>
              <a:spcBef>
                <a:spcPct val="150000"/>
              </a:spcBef>
            </a:pPr>
            <a:r>
              <a:rPr lang="en-US" sz="2400" u="sng" smtClean="0"/>
              <a:t>Solution 1</a:t>
            </a:r>
            <a:r>
              <a:rPr lang="en-US" sz="2400" smtClean="0"/>
              <a:t>:  StackGuard</a:t>
            </a:r>
          </a:p>
          <a:p>
            <a:pPr lvl="1"/>
            <a:r>
              <a:rPr lang="en-US" smtClean="0"/>
              <a:t>Run time tests for stack integrity. </a:t>
            </a:r>
          </a:p>
          <a:p>
            <a:pPr lvl="1"/>
            <a:r>
              <a:rPr lang="en-US" smtClean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235825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62750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67450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8938" y="5646738"/>
            <a:ext cx="10477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689850" y="5646738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689850" y="6022975"/>
            <a:ext cx="3413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37525" y="5410200"/>
            <a:ext cx="701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5" y="64008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689850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5646738"/>
            <a:ext cx="1020762" cy="376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703638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30563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735263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5651500"/>
            <a:ext cx="10477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1735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0" y="5651500"/>
            <a:ext cx="1020763" cy="3714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228600" y="6022975"/>
            <a:ext cx="4476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228600" y="5646738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486400" y="522605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27263" y="522605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Frame 2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810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69925"/>
          </a:xfrm>
        </p:spPr>
        <p:txBody>
          <a:bodyPr/>
          <a:lstStyle/>
          <a:p>
            <a:r>
              <a:rPr lang="en-US" smtClean="0"/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486400"/>
          </a:xfrm>
        </p:spPr>
        <p:txBody>
          <a:bodyPr/>
          <a:lstStyle/>
          <a:p>
            <a:pPr>
              <a:tabLst>
                <a:tab pos="1146175" algn="l"/>
              </a:tabLst>
            </a:pPr>
            <a:r>
              <a:rPr lang="en-US" sz="2400" u="sng" smtClean="0"/>
              <a:t>Random canary:</a:t>
            </a:r>
            <a:endParaRPr lang="en-US" sz="2400" smtClean="0"/>
          </a:p>
          <a:p>
            <a:pPr lvl="1">
              <a:tabLst>
                <a:tab pos="1146175" algn="l"/>
              </a:tabLst>
            </a:pPr>
            <a:r>
              <a:rPr lang="en-US" smtClean="0"/>
              <a:t>Choose random string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Verify canary before returning from function.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To corrupt random canary, attacker must learn current random string.</a:t>
            </a:r>
          </a:p>
          <a:p>
            <a:pPr>
              <a:spcBef>
                <a:spcPct val="140000"/>
              </a:spcBef>
              <a:tabLst>
                <a:tab pos="1146175" algn="l"/>
              </a:tabLst>
            </a:pPr>
            <a:r>
              <a:rPr lang="en-US" sz="2400" u="sng" smtClean="0"/>
              <a:t>Terminator canary:</a:t>
            </a:r>
            <a:br>
              <a:rPr lang="en-US" sz="2400" u="sng" smtClean="0"/>
            </a:br>
            <a:r>
              <a:rPr lang="en-US" sz="2400" smtClean="0"/>
              <a:t>	</a:t>
            </a:r>
            <a:r>
              <a:rPr lang="en-US" sz="2000" smtClean="0"/>
              <a:t>Canary =  0, newline, linefeed, EOF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Attacker cannot use string functions to corrupt stack.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StackGuard (Cont.)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r>
              <a:rPr lang="en-US" sz="2400" smtClean="0"/>
              <a:t>StackGuard implemented as a GCC patch.</a:t>
            </a:r>
          </a:p>
          <a:p>
            <a:pPr lvl="1"/>
            <a:r>
              <a:rPr lang="en-US" smtClean="0"/>
              <a:t>Program must be recompiled.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Minimal performance effects:</a:t>
            </a:r>
            <a:r>
              <a:rPr lang="en-US" smtClean="0"/>
              <a:t>   </a:t>
            </a:r>
            <a:r>
              <a:rPr lang="en-US" sz="1800" smtClean="0"/>
              <a:t>8% for Apache.</a:t>
            </a:r>
          </a:p>
          <a:p>
            <a:endParaRPr lang="en-US" sz="1800" smtClean="0"/>
          </a:p>
          <a:p>
            <a:r>
              <a:rPr lang="en-US" sz="2400" smtClean="0"/>
              <a:t>Note: Canaries don’t offer fullproof protection.</a:t>
            </a:r>
          </a:p>
          <a:p>
            <a:pPr lvl="1"/>
            <a:r>
              <a:rPr lang="en-US" smtClean="0"/>
              <a:t>Some stack smashing attacks leave canaries unchanged</a:t>
            </a:r>
          </a:p>
          <a:p>
            <a:pPr>
              <a:spcBef>
                <a:spcPct val="80000"/>
              </a:spcBef>
            </a:pPr>
            <a:r>
              <a:rPr lang="en-US" sz="2400" smtClean="0"/>
              <a:t>Heap protection:  PointGuard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Protects function pointers and setjmp buffers by encrypting them:   XOR with random cookie</a:t>
            </a:r>
          </a:p>
          <a:p>
            <a:pPr lvl="1"/>
            <a:r>
              <a:rPr lang="en-US" smtClean="0"/>
              <a:t>More noticeable performance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StackGuard variants - ProPolice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57700"/>
          </a:xfrm>
        </p:spPr>
        <p:txBody>
          <a:bodyPr/>
          <a:lstStyle/>
          <a:p>
            <a:r>
              <a:rPr lang="en-US" sz="2400" smtClean="0"/>
              <a:t>ProPolice </a:t>
            </a:r>
            <a:r>
              <a:rPr lang="en-US" sz="1600" smtClean="0">
                <a:latin typeface="Arial" charset="0"/>
              </a:rPr>
              <a:t>(IBM)    </a:t>
            </a:r>
            <a:r>
              <a:rPr lang="en-US" sz="2000" smtClean="0">
                <a:latin typeface="Arial" charset="0"/>
              </a:rPr>
              <a:t>-   gcc 3.4.1.      </a:t>
            </a:r>
            <a:r>
              <a:rPr lang="en-US" sz="1800" smtClean="0">
                <a:latin typeface="Arial" charset="0"/>
              </a:rPr>
              <a:t>(</a:t>
            </a:r>
            <a:r>
              <a:rPr lang="en-US" sz="1800" b="1" smtClean="0">
                <a:latin typeface="Arial" charset="0"/>
              </a:rPr>
              <a:t>-fstack-protector</a:t>
            </a:r>
            <a:r>
              <a:rPr lang="en-US" sz="1800" smtClean="0">
                <a:latin typeface="Arial" charset="0"/>
              </a:rPr>
              <a:t>)</a:t>
            </a:r>
          </a:p>
          <a:p>
            <a:pPr lvl="1"/>
            <a:r>
              <a:rPr lang="en-US" smtClean="0"/>
              <a:t>Rearrange stack layout to prevent ptr overflow.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endParaRPr lang="en-US" sz="24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28800" y="2895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28800" y="35052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28800" y="41148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28800" y="47244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28800" y="53340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arrays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828800" y="5943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local variables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371600" y="52578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8600" y="5426075"/>
            <a:ext cx="1160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0" name="AutoShape 12"/>
          <p:cNvSpPr>
            <a:spLocks/>
          </p:cNvSpPr>
          <p:nvPr/>
        </p:nvSpPr>
        <p:spPr bwMode="auto">
          <a:xfrm>
            <a:off x="5410200" y="2895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07050" y="2927350"/>
            <a:ext cx="302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No arrays or pointers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943600"/>
            <a:ext cx="268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Ptrs, 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410200" y="5943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71600" y="30480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160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MS Visual Studio  /GS     </a:t>
            </a:r>
            <a:r>
              <a:rPr lang="en-US" sz="2400" smtClean="0"/>
              <a:t>[2003]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Compiler /GS option:</a:t>
            </a:r>
          </a:p>
          <a:p>
            <a:pPr lvl="1"/>
            <a:r>
              <a:rPr lang="en-US" smtClean="0"/>
              <a:t>Combination of ProPolice and Random canary.</a:t>
            </a:r>
          </a:p>
          <a:p>
            <a:pPr lvl="1"/>
            <a:r>
              <a:rPr lang="en-US" smtClean="0"/>
              <a:t>Triggers UnHandledException in case of Canary mismatch to shutdown process.</a:t>
            </a:r>
          </a:p>
          <a:p>
            <a:pPr lvl="1"/>
            <a:endParaRPr lang="en-US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pPr>
              <a:spcBef>
                <a:spcPct val="80000"/>
              </a:spcBef>
            </a:pPr>
            <a:r>
              <a:rPr lang="en-US" sz="2400" smtClean="0"/>
              <a:t>Litchfield vulnerability report</a:t>
            </a:r>
          </a:p>
          <a:p>
            <a:pPr lvl="1"/>
            <a:r>
              <a:rPr lang="en-US" smtClean="0"/>
              <a:t>Overflow overwrites exception handler</a:t>
            </a:r>
          </a:p>
          <a:p>
            <a:pPr lvl="1"/>
            <a:r>
              <a:rPr lang="en-US" smtClean="0"/>
              <a:t>Redirects exception to attack code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 l="34375" t="59375" r="28906" b="20833"/>
          <a:stretch>
            <a:fillRect/>
          </a:stretch>
        </p:blipFill>
        <p:spPr bwMode="auto">
          <a:xfrm>
            <a:off x="2057400" y="33528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7772400" cy="731838"/>
          </a:xfrm>
        </p:spPr>
        <p:txBody>
          <a:bodyPr/>
          <a:lstStyle/>
          <a:p>
            <a:r>
              <a:rPr lang="en-US" sz="4000" smtClean="0"/>
              <a:t>1.  Buffer overflows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177213" cy="5257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Extremely common bug.   </a:t>
            </a:r>
          </a:p>
          <a:p>
            <a:pPr marL="684213" lvl="1" indent="-227013">
              <a:lnSpc>
                <a:spcPct val="105000"/>
              </a:lnSpc>
              <a:tabLst>
                <a:tab pos="1951038" algn="l"/>
              </a:tabLst>
            </a:pPr>
            <a:r>
              <a:rPr lang="en-US" smtClean="0"/>
              <a:t>First major exploit:  1988 Internet Worm.   fingerd.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r>
              <a:rPr lang="en-US" smtClean="0"/>
              <a:t>Developing buffer overflow attacks:</a:t>
            </a:r>
          </a:p>
          <a:p>
            <a:pPr marL="684213" lvl="1" indent="-227013"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Locate buffer overflow within an application.</a:t>
            </a:r>
          </a:p>
          <a:p>
            <a:pPr marL="684213" lvl="1" indent="-227013"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Design an exploit.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-304800" y="2427288"/>
          <a:ext cx="7467600" cy="3059112"/>
        </p:xfrm>
        <a:graphic>
          <a:graphicData uri="http://schemas.openxmlformats.org/presentationml/2006/ole">
            <p:oleObj spid="_x0000_s1026" name="Chart" r:id="rId3" imgW="6096000" imgH="4067251" progId="MSGraph.Chart.8">
              <p:embed followColorScheme="full"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705600" y="4603750"/>
            <a:ext cx="2027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700838" y="2749550"/>
            <a:ext cx="237331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Symbol" pitchFamily="18" charset="2"/>
              <a:buChar char="»"/>
            </a:pPr>
            <a:r>
              <a:rPr lang="en-US">
                <a:sym typeface="Symbol" pitchFamily="18" charset="2"/>
              </a:rPr>
              <a:t>20% of all vuln.</a:t>
            </a:r>
          </a:p>
          <a:p>
            <a:pPr eaLnBrk="0" hangingPunct="0">
              <a:spcBef>
                <a:spcPct val="90000"/>
              </a:spcBef>
              <a:buFont typeface="Symbol" pitchFamily="18" charset="2"/>
              <a:buNone/>
            </a:pPr>
            <a:r>
              <a:rPr lang="en-US">
                <a:sym typeface="Symbol" pitchFamily="18" charset="2"/>
              </a:rPr>
              <a:t>2005-2007:   10%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Run time checking: Libsafe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4914900"/>
          </a:xfrm>
        </p:spPr>
        <p:txBody>
          <a:bodyPr/>
          <a:lstStyle/>
          <a:p>
            <a:r>
              <a:rPr lang="en-US" sz="2400" u="sng" dirty="0" smtClean="0"/>
              <a:t>Solution 2</a:t>
            </a:r>
            <a:r>
              <a:rPr lang="en-US" sz="2400" dirty="0" smtClean="0"/>
              <a:t>:  </a:t>
            </a:r>
            <a:r>
              <a:rPr lang="en-US" sz="2400" dirty="0" err="1" smtClean="0"/>
              <a:t>Libsafe</a:t>
            </a:r>
            <a:r>
              <a:rPr lang="en-US" sz="2400" dirty="0" smtClean="0"/>
              <a:t> (Avaya Labs)</a:t>
            </a:r>
          </a:p>
          <a:p>
            <a:pPr lvl="1"/>
            <a:r>
              <a:rPr lang="en-US" dirty="0" smtClean="0"/>
              <a:t>Dynamically loaded </a:t>
            </a:r>
            <a:r>
              <a:rPr lang="en-US" dirty="0" smtClean="0"/>
              <a:t>library      </a:t>
            </a:r>
            <a:r>
              <a:rPr lang="en-US" sz="1800" dirty="0" smtClean="0"/>
              <a:t>(no need to recompile app.)</a:t>
            </a:r>
            <a:endParaRPr lang="en-US" dirty="0" smtClean="0"/>
          </a:p>
          <a:p>
            <a:pPr lvl="1"/>
            <a:r>
              <a:rPr lang="en-US" dirty="0" smtClean="0"/>
              <a:t>Intercepts calls to  </a:t>
            </a:r>
            <a:r>
              <a:rPr lang="en-US" dirty="0" err="1" smtClean="0"/>
              <a:t>strcpy</a:t>
            </a:r>
            <a:r>
              <a:rPr lang="en-US" dirty="0" smtClean="0"/>
              <a:t> (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Validates sufficient space in current stack frame: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|frame-pointer – </a:t>
            </a:r>
            <a:r>
              <a:rPr lang="en-US" sz="2400" b="1" dirty="0" err="1" smtClean="0"/>
              <a:t>dest</a:t>
            </a:r>
            <a:r>
              <a:rPr lang="en-US" sz="2400" b="1" dirty="0" smtClean="0"/>
              <a:t>| &gt; </a:t>
            </a:r>
            <a:r>
              <a:rPr lang="en-US" sz="2400" b="1" dirty="0" err="1" smtClean="0"/>
              <a:t>strlen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src</a:t>
            </a:r>
            <a:r>
              <a:rPr lang="en-US" sz="2400" b="1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If so, does </a:t>
            </a:r>
            <a:r>
              <a:rPr lang="en-US" sz="2400" dirty="0" err="1" smtClean="0"/>
              <a:t>strcpy</a:t>
            </a:r>
            <a:r>
              <a:rPr lang="en-US" sz="2400" dirty="0" smtClean="0"/>
              <a:t>,   </a:t>
            </a:r>
            <a:br>
              <a:rPr lang="en-US" sz="2400" dirty="0" smtClean="0"/>
            </a:br>
            <a:r>
              <a:rPr lang="en-US" sz="2400" dirty="0" smtClean="0"/>
              <a:t>otherwise, terminates application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67000" y="5187950"/>
            <a:ext cx="8413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5187950"/>
            <a:ext cx="10128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219200" y="5187950"/>
            <a:ext cx="4953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0" y="53451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0" y="556260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1000" y="51927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1000" y="5564188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985125" y="4965700"/>
            <a:ext cx="701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505200" y="5186363"/>
            <a:ext cx="531813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9588" y="51863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487988" y="53387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40188" y="5186363"/>
            <a:ext cx="1520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19800" y="5186363"/>
            <a:ext cx="1012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5186363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68922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703897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82638" y="6129338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libsafe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53000" y="6096000"/>
            <a:ext cx="83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477963" y="5580063"/>
            <a:ext cx="4343400" cy="211137"/>
            <a:chOff x="931" y="3515"/>
            <a:chExt cx="2736" cy="229"/>
          </a:xfrm>
        </p:grpSpPr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26"/>
          <p:cNvGrpSpPr>
            <a:grpSpLocks/>
          </p:cNvGrpSpPr>
          <p:nvPr/>
        </p:nvGrpSpPr>
        <p:grpSpPr bwMode="auto">
          <a:xfrm flipV="1">
            <a:off x="3048000" y="4906963"/>
            <a:ext cx="1219200" cy="285750"/>
            <a:chOff x="1027" y="3611"/>
            <a:chExt cx="1183" cy="229"/>
          </a:xfrm>
        </p:grpSpPr>
        <p:sp>
          <p:nvSpPr>
            <p:cNvPr id="2972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0" name="AutoShape 30"/>
          <p:cNvSpPr>
            <a:spLocks/>
          </p:cNvSpPr>
          <p:nvPr/>
        </p:nvSpPr>
        <p:spPr bwMode="auto">
          <a:xfrm rot="-5400000">
            <a:off x="1479550" y="4941888"/>
            <a:ext cx="165100" cy="2209800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5318126" y="4686300"/>
            <a:ext cx="20796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More methods …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StackShield</a:t>
            </a:r>
            <a:endParaRPr lang="en-US" sz="1600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At function prologue, copy return address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Upon return, check that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Implemented as assembler file processor (</a:t>
            </a:r>
            <a:r>
              <a:rPr lang="en-US" dirty="0" smtClean="0">
                <a:latin typeface="Arial" charset="0"/>
              </a:rPr>
              <a:t>GCC</a:t>
            </a:r>
            <a:r>
              <a:rPr lang="en-US" dirty="0" smtClean="0"/>
              <a:t>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Control Flow Integrity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Dynamically enforce control flow integrity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Format string bugs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Format string problem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			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int func(char *user)  {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  fprintf( stdout,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}</a:t>
            </a:r>
          </a:p>
          <a:p>
            <a:pPr>
              <a:lnSpc>
                <a:spcPct val="85000"/>
              </a:lnSpc>
              <a:spcBef>
                <a:spcPct val="80000"/>
              </a:spcBef>
              <a:buFont typeface="Wingdings" pitchFamily="2" charset="2"/>
              <a:buNone/>
            </a:pPr>
            <a:r>
              <a:rPr lang="en-US" sz="2400" u="sng" smtClean="0">
                <a:cs typeface="Arial" charset="0"/>
              </a:rPr>
              <a:t>Problem</a:t>
            </a:r>
            <a:r>
              <a:rPr lang="en-US" sz="2400" smtClean="0">
                <a:cs typeface="Arial" charset="0"/>
              </a:rPr>
              <a:t>:   what if   </a:t>
            </a:r>
            <a:r>
              <a:rPr lang="en-US" sz="2400" smtClean="0">
                <a:latin typeface="Arial" charset="0"/>
                <a:cs typeface="Arial" charset="0"/>
              </a:rPr>
              <a:t>user = “%s%s%s%s%s%s%s”</a:t>
            </a:r>
            <a:r>
              <a:rPr lang="en-US" sz="2400" smtClean="0">
                <a:cs typeface="Arial" charset="0"/>
              </a:rPr>
              <a:t>  ??</a:t>
            </a:r>
          </a:p>
          <a:p>
            <a:pPr lvl="1">
              <a:spcBef>
                <a:spcPct val="15000"/>
              </a:spcBef>
            </a:pPr>
            <a:r>
              <a:rPr lang="en-US" smtClean="0">
                <a:cs typeface="Arial" charset="0"/>
              </a:rPr>
              <a:t>Most likely program will crash:   DoS.</a:t>
            </a:r>
          </a:p>
          <a:p>
            <a:pPr lvl="1">
              <a:spcBef>
                <a:spcPct val="15000"/>
              </a:spcBef>
            </a:pPr>
            <a:r>
              <a:rPr lang="en-US" smtClean="0">
                <a:cs typeface="Arial" charset="0"/>
              </a:rPr>
              <a:t>If not, program will print memory contents.  Privacy?</a:t>
            </a:r>
          </a:p>
          <a:p>
            <a:pPr lvl="1">
              <a:spcBef>
                <a:spcPct val="15000"/>
              </a:spcBef>
            </a:pPr>
            <a:r>
              <a:rPr lang="en-US" smtClean="0">
                <a:cs typeface="Arial" charset="0"/>
              </a:rPr>
              <a:t>Full exploit using   </a:t>
            </a:r>
            <a:r>
              <a:rPr lang="en-US" smtClean="0">
                <a:solidFill>
                  <a:srgbClr val="869406"/>
                </a:solidFill>
                <a:cs typeface="Arial" charset="0"/>
              </a:rPr>
              <a:t>user = </a:t>
            </a:r>
            <a:r>
              <a:rPr lang="en-US" smtClean="0">
                <a:solidFill>
                  <a:srgbClr val="869406"/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en-US" smtClean="0">
                <a:solidFill>
                  <a:srgbClr val="869406"/>
                </a:solidFill>
                <a:cs typeface="Arial" charset="0"/>
              </a:rPr>
              <a:t>%n</a:t>
            </a:r>
            <a:r>
              <a:rPr lang="en-US" smtClean="0">
                <a:solidFill>
                  <a:srgbClr val="869406"/>
                </a:solidFill>
                <a:latin typeface="Comic Sans MS" pitchFamily="66" charset="0"/>
                <a:cs typeface="Arial" charset="0"/>
              </a:rPr>
              <a:t>”</a:t>
            </a:r>
            <a:endParaRPr lang="en-US" smtClean="0">
              <a:solidFill>
                <a:srgbClr val="869406"/>
              </a:solidFill>
              <a:cs typeface="Arial" charset="0"/>
            </a:endParaRP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sz="2400" u="sng" smtClean="0">
                <a:cs typeface="Arial" charset="0"/>
              </a:rPr>
              <a:t>Correct form</a:t>
            </a:r>
            <a:r>
              <a:rPr lang="en-US" sz="2400" smtClean="0">
                <a:cs typeface="Arial" charset="0"/>
              </a:rPr>
              <a:t>:</a:t>
            </a:r>
          </a:p>
          <a:p>
            <a:pPr>
              <a:lnSpc>
                <a:spcPct val="85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smtClean="0"/>
              <a:t>			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int func(char *user)  {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  fprintf( stdout, </a:t>
            </a:r>
            <a:r>
              <a:rPr lang="en-US" sz="2400" b="1" smtClean="0">
                <a:latin typeface="Courier New" pitchFamily="49" charset="0"/>
                <a:cs typeface="Arial" charset="0"/>
              </a:rPr>
              <a:t>“%s”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charset="0"/>
              </a:rPr>
              <a:t>			}</a:t>
            </a:r>
            <a:endParaRPr lang="en-US" sz="2400" b="1" smtClean="0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History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tabLst>
                <a:tab pos="3779838" algn="l"/>
              </a:tabLst>
            </a:pPr>
            <a:r>
              <a:rPr lang="en-US" sz="2400" smtClean="0"/>
              <a:t>  First exploit discovered in June 2000.</a:t>
            </a:r>
          </a:p>
          <a:p>
            <a:pPr>
              <a:tabLst>
                <a:tab pos="3779838" algn="l"/>
              </a:tabLst>
            </a:pPr>
            <a:r>
              <a:rPr lang="en-US" sz="2400" smtClean="0"/>
              <a:t>  Examples: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wu-ftpd  2.* 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Linux rpc.statd: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IRIX telnetd: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BSD chpass:	local root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2860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Vulnerable functions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Any function using a format string.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Printing: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printf, fprintf, sprintf, …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vprintf, vfprintf, vsprintf, …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Logging: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syslog,  err, warn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Exploit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r>
              <a:rPr lang="en-US" sz="2400" smtClean="0"/>
              <a:t>Dumping arbitrary memory: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Walk up stack until desired pointer is found.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“%08x.%08x.%08x.%08x|%s|”)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z="2400" smtClean="0"/>
              <a:t>Writing to arbitrary memory: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“hello %n”, &amp;temp)   --  writes ‘6’ into temp.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“%08x.%08x.%08x.%08x.%n”)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Overflow using format string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0060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625475" algn="l"/>
              </a:tabLst>
            </a:pPr>
            <a:r>
              <a:rPr lang="en-US" sz="3200" smtClean="0"/>
              <a:t>		</a:t>
            </a:r>
            <a:r>
              <a:rPr lang="en-US" sz="2400" smtClean="0"/>
              <a:t>char errmsg[512],  outbuf[512];</a:t>
            </a:r>
          </a:p>
          <a:p>
            <a:pPr>
              <a:spcBef>
                <a:spcPct val="6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400" smtClean="0"/>
              <a:t>		sprintf (errmsg, “Illegal command: %400s”, user);</a:t>
            </a:r>
          </a:p>
          <a:p>
            <a:pPr>
              <a:spcBef>
                <a:spcPct val="9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400" smtClean="0"/>
              <a:t>		sprintf( outbuf, errmsg );</a:t>
            </a:r>
          </a:p>
          <a:p>
            <a:pPr>
              <a:spcBef>
                <a:spcPct val="60000"/>
              </a:spcBef>
              <a:buFont typeface="Wingdings" pitchFamily="2" charset="2"/>
              <a:buNone/>
              <a:tabLst>
                <a:tab pos="625475" algn="l"/>
              </a:tabLst>
            </a:pPr>
            <a:endParaRPr lang="en-US" sz="2400" smtClean="0"/>
          </a:p>
          <a:p>
            <a:pPr>
              <a:spcBef>
                <a:spcPct val="60000"/>
              </a:spcBef>
              <a:tabLst>
                <a:tab pos="625475" algn="l"/>
              </a:tabLst>
            </a:pPr>
            <a:r>
              <a:rPr lang="en-US" sz="2400" smtClean="0"/>
              <a:t>  What if   user = “%500d &lt;nops&gt; &lt;shellcode&gt;”</a:t>
            </a:r>
          </a:p>
          <a:p>
            <a:pPr lvl="1">
              <a:spcBef>
                <a:spcPct val="30000"/>
              </a:spcBef>
              <a:tabLst>
                <a:tab pos="625475" algn="l"/>
              </a:tabLst>
            </a:pPr>
            <a:r>
              <a:rPr lang="en-US" sz="2800" smtClean="0"/>
              <a:t>Bypass  “%400s”  limitation.</a:t>
            </a:r>
          </a:p>
          <a:p>
            <a:pPr lvl="1">
              <a:spcBef>
                <a:spcPct val="30000"/>
              </a:spcBef>
              <a:tabLst>
                <a:tab pos="625475" algn="l"/>
              </a:tabLst>
            </a:pPr>
            <a:r>
              <a:rPr lang="en-US" sz="2800" smtClean="0"/>
              <a:t>Will ovreflow outbuf.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rot="-5400000">
            <a:off x="2514600" y="2743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14400" y="1600200"/>
            <a:ext cx="7391400" cy="2133600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Heap Spray Attacks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7086600" cy="1752600"/>
          </a:xfrm>
        </p:spPr>
        <p:txBody>
          <a:bodyPr/>
          <a:lstStyle/>
          <a:p>
            <a:pPr algn="l"/>
            <a:r>
              <a:rPr lang="en-US" dirty="0" smtClean="0"/>
              <a:t>A reliable method for exploiting heap overflows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Suppose  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  is on the heap next to a string object: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0692" y="316782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2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What is needed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562600"/>
          </a:xfrm>
        </p:spPr>
        <p:txBody>
          <a:bodyPr/>
          <a:lstStyle/>
          <a:p>
            <a:r>
              <a:rPr lang="en-US" sz="2400" smtClean="0"/>
              <a:t>Understanding C functions and the stack</a:t>
            </a:r>
          </a:p>
          <a:p>
            <a:r>
              <a:rPr lang="en-US" sz="2400" smtClean="0"/>
              <a:t>Some familiarity with machine code</a:t>
            </a:r>
          </a:p>
          <a:p>
            <a:r>
              <a:rPr lang="en-US" sz="2400" smtClean="0"/>
              <a:t>Know how systems calls are made</a:t>
            </a:r>
          </a:p>
          <a:p>
            <a:r>
              <a:rPr lang="en-US" sz="2400" smtClean="0"/>
              <a:t>The exec() system call</a:t>
            </a:r>
          </a:p>
          <a:p>
            <a:pPr>
              <a:spcBef>
                <a:spcPct val="150000"/>
              </a:spcBef>
            </a:pPr>
            <a:r>
              <a:rPr lang="en-US" sz="2400" smtClean="0"/>
              <a:t>Attacker needs to know which CPU and OS are running on the target machine:</a:t>
            </a:r>
          </a:p>
          <a:p>
            <a:pPr lvl="1"/>
            <a:r>
              <a:rPr lang="en-US" smtClean="0"/>
              <a:t>Our examples are for  x86  running  Linux</a:t>
            </a:r>
          </a:p>
          <a:p>
            <a:pPr lvl="1"/>
            <a:r>
              <a:rPr lang="en-US" smtClean="0"/>
              <a:t>Details vary slightly between CPUs and OSs: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Little endian vs. big endian   </a:t>
            </a:r>
            <a:r>
              <a:rPr lang="en-US" smtClean="0">
                <a:solidFill>
                  <a:schemeClr val="tx2"/>
                </a:solidFill>
              </a:rPr>
              <a:t>(</a:t>
            </a:r>
            <a:r>
              <a:rPr lang="en-US" b="1" smtClean="0">
                <a:solidFill>
                  <a:schemeClr val="tx2"/>
                </a:solidFill>
                <a:latin typeface="Arial" charset="0"/>
              </a:rPr>
              <a:t>x86 vs. Motorola</a:t>
            </a:r>
            <a:r>
              <a:rPr lang="en-US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Stack Frame structure     </a:t>
            </a:r>
            <a:r>
              <a:rPr lang="en-US" smtClean="0">
                <a:solidFill>
                  <a:schemeClr val="tx2"/>
                </a:solidFill>
              </a:rPr>
              <a:t>(Unix vs. Windows)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Stack growth direction</a:t>
            </a:r>
          </a:p>
        </p:txBody>
      </p:sp>
      <p:sp>
        <p:nvSpPr>
          <p:cNvPr id="6148" name="AutoShape 4"/>
          <p:cNvSpPr>
            <a:spLocks/>
          </p:cNvSpPr>
          <p:nvPr/>
        </p:nvSpPr>
        <p:spPr bwMode="auto">
          <a:xfrm>
            <a:off x="990600" y="52578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" y="32766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14800"/>
          </a:xfrm>
        </p:spPr>
        <p:txBody>
          <a:bodyPr/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 we have: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86200"/>
            <a:ext cx="121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3092" y="316782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2318266"/>
            <a:ext cx="990600" cy="1201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2133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 flipV="1">
            <a:off x="4745092" y="2728762"/>
            <a:ext cx="990600" cy="14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254409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3030172"/>
            <a:ext cx="990600" cy="1262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971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6336268"/>
            <a:ext cx="1676400" cy="445532"/>
            <a:chOff x="2971800" y="6324600"/>
            <a:chExt cx="1676400" cy="445532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6246812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009900" y="5829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313905" y="58285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38200" y="5410200"/>
            <a:ext cx="2590800" cy="83820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4" idx="1"/>
          </p:cNvCxnSpPr>
          <p:nvPr/>
        </p:nvCxnSpPr>
        <p:spPr>
          <a:xfrm flipV="1">
            <a:off x="3200400" y="4457700"/>
            <a:ext cx="3657600" cy="952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858000" y="3962400"/>
            <a:ext cx="1143000" cy="9906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shell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05600" y="54218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6249194"/>
            <a:ext cx="3659188" cy="381794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19200" y="1219200"/>
            <a:ext cx="6705600" cy="243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A reliable exploit?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2000" dirty="0" smtClean="0"/>
              <a:t>&lt;SCRIPT language="text/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"&gt;</a:t>
            </a:r>
          </a:p>
          <a:p>
            <a:pPr>
              <a:buNone/>
            </a:pPr>
            <a:r>
              <a:rPr lang="en-US" sz="2000" dirty="0" smtClean="0"/>
              <a:t>		 </a:t>
            </a:r>
            <a:r>
              <a:rPr lang="en-US" sz="2000" b="1" dirty="0" err="1" smtClean="0">
                <a:solidFill>
                  <a:srgbClr val="C00000"/>
                </a:solidFill>
              </a:rPr>
              <a:t>shellcode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</a:t>
            </a:r>
            <a:r>
              <a:rPr lang="en-US" sz="2000" b="1" dirty="0" smtClean="0">
                <a:solidFill>
                  <a:srgbClr val="C00000"/>
                </a:solidFill>
              </a:rPr>
              <a:t>overflow-string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(“%u2332%u4276%...”);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cause-overflow( overflow-string );        // overflow  </a:t>
            </a:r>
            <a:r>
              <a:rPr lang="en-US" sz="2000" dirty="0" err="1" smtClean="0"/>
              <a:t>buf</a:t>
            </a:r>
            <a:r>
              <a:rPr lang="en-US" sz="2000" dirty="0" smtClean="0"/>
              <a:t>[ ]</a:t>
            </a:r>
          </a:p>
          <a:p>
            <a:pPr>
              <a:buNone/>
            </a:pPr>
            <a:r>
              <a:rPr lang="en-US" sz="2000" dirty="0" smtClean="0"/>
              <a:t>		&lt;/SCRIPT&gt;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  <a:tabLst>
                <a:tab pos="1371600" algn="l"/>
              </a:tabLst>
            </a:pPr>
            <a:r>
              <a:rPr lang="en-US" sz="2400" dirty="0" smtClean="0"/>
              <a:t>Problem:	attacker does not know where browser </a:t>
            </a:r>
            <a:br>
              <a:rPr lang="en-US" sz="2400" dirty="0" smtClean="0"/>
            </a:br>
            <a:r>
              <a:rPr lang="en-US" sz="2400" dirty="0" smtClean="0"/>
              <a:t>	places </a:t>
            </a:r>
            <a:r>
              <a:rPr lang="en-US" sz="2400" b="1" dirty="0" err="1" smtClean="0"/>
              <a:t>shellcode</a:t>
            </a:r>
            <a:r>
              <a:rPr lang="en-US" sz="2400" dirty="0" smtClean="0"/>
              <a:t> on the heap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4864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shellcode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54864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48000" y="54864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009900" y="59055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313905" y="59047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38200" y="5486400"/>
            <a:ext cx="2590800" cy="83820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5498068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0" y="54864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63246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105400" y="54102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85160" y="5049520"/>
            <a:ext cx="2758440" cy="421640"/>
          </a:xfrm>
          <a:custGeom>
            <a:avLst/>
            <a:gdLst>
              <a:gd name="connsiteX0" fmla="*/ 15240 w 2758440"/>
              <a:gd name="connsiteY0" fmla="*/ 421640 h 421640"/>
              <a:gd name="connsiteX1" fmla="*/ 121920 w 2758440"/>
              <a:gd name="connsiteY1" fmla="*/ 314960 h 421640"/>
              <a:gd name="connsiteX2" fmla="*/ 746760 w 2758440"/>
              <a:gd name="connsiteY2" fmla="*/ 40640 h 421640"/>
              <a:gd name="connsiteX3" fmla="*/ 2270760 w 2758440"/>
              <a:gd name="connsiteY3" fmla="*/ 71120 h 421640"/>
              <a:gd name="connsiteX4" fmla="*/ 2758440 w 2758440"/>
              <a:gd name="connsiteY4" fmla="*/ 86360 h 42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440" h="421640">
                <a:moveTo>
                  <a:pt x="15240" y="421640"/>
                </a:moveTo>
                <a:cubicBezTo>
                  <a:pt x="7620" y="400050"/>
                  <a:pt x="0" y="378460"/>
                  <a:pt x="121920" y="314960"/>
                </a:cubicBezTo>
                <a:cubicBezTo>
                  <a:pt x="243840" y="251460"/>
                  <a:pt x="388620" y="81280"/>
                  <a:pt x="746760" y="40640"/>
                </a:cubicBezTo>
                <a:cubicBezTo>
                  <a:pt x="1104900" y="0"/>
                  <a:pt x="2270760" y="71120"/>
                  <a:pt x="2270760" y="71120"/>
                </a:cubicBezTo>
                <a:lnTo>
                  <a:pt x="2758440" y="86360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43600" y="49530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3810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Heap Spraying     </a:t>
            </a:r>
            <a:r>
              <a:rPr lang="en-US" sz="2400" dirty="0" smtClean="0"/>
              <a:t>[</a:t>
            </a:r>
            <a:r>
              <a:rPr lang="en-US" sz="2400" dirty="0" err="1" smtClean="0"/>
              <a:t>SkyLined</a:t>
            </a:r>
            <a:r>
              <a:rPr lang="en-US" sz="2400" dirty="0" smtClean="0"/>
              <a:t> 2004]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410200"/>
          </a:xfrm>
        </p:spPr>
        <p:txBody>
          <a:bodyPr/>
          <a:lstStyle/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Idea:	1. use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to spray heap </a:t>
            </a:r>
            <a:br>
              <a:rPr lang="en-US" sz="2400" dirty="0" smtClean="0"/>
            </a:br>
            <a:r>
              <a:rPr lang="en-US" sz="2400" dirty="0" smtClean="0"/>
              <a:t>				with </a:t>
            </a:r>
            <a:r>
              <a:rPr lang="en-US" sz="2400" dirty="0" err="1" smtClean="0"/>
              <a:t>shellcode</a:t>
            </a:r>
            <a:r>
              <a:rPr lang="en-US" sz="2400" dirty="0" smtClean="0"/>
              <a:t>  (and </a:t>
            </a:r>
            <a:r>
              <a:rPr lang="en-US" sz="2000" dirty="0" smtClean="0"/>
              <a:t>NOP </a:t>
            </a:r>
            <a:r>
              <a:rPr lang="en-US" sz="2400" dirty="0" smtClean="0"/>
              <a:t>slides)</a:t>
            </a:r>
          </a:p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		2. then point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</a:t>
            </a:r>
            <a:r>
              <a:rPr lang="en-US" sz="2400" dirty="0" err="1" smtClean="0"/>
              <a:t>ptr</a:t>
            </a:r>
            <a:r>
              <a:rPr lang="en-US" sz="2400" dirty="0" smtClean="0"/>
              <a:t> anywhere in spray area</a:t>
            </a:r>
          </a:p>
        </p:txBody>
      </p:sp>
      <p:grpSp>
        <p:nvGrpSpPr>
          <p:cNvPr id="4" name="Group 43"/>
          <p:cNvGrpSpPr/>
          <p:nvPr/>
        </p:nvGrpSpPr>
        <p:grpSpPr>
          <a:xfrm>
            <a:off x="533400" y="2971800"/>
            <a:ext cx="8386466" cy="3733800"/>
            <a:chOff x="533400" y="3124200"/>
            <a:chExt cx="8386466" cy="3733800"/>
          </a:xfrm>
        </p:grpSpPr>
        <p:sp>
          <p:nvSpPr>
            <p:cNvPr id="7" name="Rectangle 6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8253658" y="4497391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5238690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6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472811" y="61722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 spray area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9" idx="3"/>
          </p:cNvCxnSpPr>
          <p:nvPr/>
        </p:nvCxnSpPr>
        <p:spPr>
          <a:xfrm>
            <a:off x="1676400" y="4356866"/>
            <a:ext cx="2438400" cy="748534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905000" y="1371600"/>
            <a:ext cx="6781800" cy="1447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2971800"/>
            <a:ext cx="5486400" cy="1524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143000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heap spraying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unescape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(“%u9090%u9090”)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nop.length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&lt; 0x100000)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new Array ()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&lt;1000;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x[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Pointing  </a:t>
            </a:r>
            <a:r>
              <a:rPr lang="en-US" sz="2400" dirty="0" err="1" smtClean="0">
                <a:cs typeface="Courier New" pitchFamily="49" charset="0"/>
              </a:rPr>
              <a:t>func-ptr</a:t>
            </a:r>
            <a:r>
              <a:rPr lang="en-US" sz="2400" dirty="0" smtClean="0">
                <a:cs typeface="Courier New" pitchFamily="49" charset="0"/>
              </a:rPr>
              <a:t>  almost anywhere in heap will </a:t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2400" dirty="0" smtClean="0">
                <a:cs typeface="Courier New" pitchFamily="49" charset="0"/>
              </a:rPr>
              <a:t>cause </a:t>
            </a:r>
            <a:r>
              <a:rPr lang="en-US" sz="2400" dirty="0" err="1" smtClean="0">
                <a:cs typeface="Courier New" pitchFamily="49" charset="0"/>
              </a:rPr>
              <a:t>shellcode</a:t>
            </a:r>
            <a:r>
              <a:rPr lang="en-US" sz="2400" dirty="0" smtClean="0">
                <a:cs typeface="Courier New" pitchFamily="49" charset="0"/>
              </a:rPr>
              <a:t> to execute.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buffer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638800"/>
          </a:xfrm>
        </p:spPr>
        <p:txBody>
          <a:bodyPr/>
          <a:lstStyle/>
          <a:p>
            <a:r>
              <a:rPr lang="en-US" sz="2400" dirty="0" smtClean="0"/>
              <a:t>Placing vulnerable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[256]</a:t>
            </a:r>
            <a:r>
              <a:rPr lang="en-US" sz="2400" dirty="0" smtClean="0"/>
              <a:t>   next to object O:</a:t>
            </a:r>
          </a:p>
          <a:p>
            <a:pPr marL="685800" lvl="1" indent="-334963">
              <a:spcBef>
                <a:spcPts val="1200"/>
              </a:spcBef>
            </a:pPr>
            <a:r>
              <a:rPr lang="en-US" dirty="0" smtClean="0"/>
              <a:t>By sequence of </a:t>
            </a:r>
            <a:r>
              <a:rPr lang="en-US" dirty="0" err="1" smtClean="0"/>
              <a:t>Javascript</a:t>
            </a:r>
            <a:r>
              <a:rPr lang="en-US" dirty="0" smtClean="0"/>
              <a:t> allocations and frees</a:t>
            </a:r>
            <a:br>
              <a:rPr lang="en-US" dirty="0" smtClean="0"/>
            </a:br>
            <a:r>
              <a:rPr lang="en-US" dirty="0" smtClean="0"/>
              <a:t>make heap look as follows:</a:t>
            </a:r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4000"/>
              </a:spcBef>
            </a:pPr>
            <a:r>
              <a:rPr lang="en-US" dirty="0" smtClean="0"/>
              <a:t>Allocate </a:t>
            </a:r>
            <a:r>
              <a:rPr lang="en-US" dirty="0" err="1" smtClean="0"/>
              <a:t>vuln</a:t>
            </a:r>
            <a:r>
              <a:rPr lang="en-US" dirty="0" smtClean="0"/>
              <a:t>. buffer in </a:t>
            </a:r>
            <a:r>
              <a:rPr lang="en-US" dirty="0" err="1" smtClean="0"/>
              <a:t>Javascript</a:t>
            </a:r>
            <a:r>
              <a:rPr lang="en-US" dirty="0" smtClean="0"/>
              <a:t> and cause overflow</a:t>
            </a:r>
          </a:p>
          <a:p>
            <a:pPr marL="685800" lvl="1" indent="-334963">
              <a:spcBef>
                <a:spcPts val="2400"/>
              </a:spcBef>
            </a:pPr>
            <a:r>
              <a:rPr lang="en-US" dirty="0" smtClean="0"/>
              <a:t>Successfully used against a Safari PCRE overflow </a:t>
            </a:r>
            <a:r>
              <a:rPr lang="en-US" sz="1800" dirty="0" smtClean="0"/>
              <a:t>[DHM’08]</a:t>
            </a:r>
            <a:endParaRPr lang="en-US" dirty="0"/>
          </a:p>
        </p:txBody>
      </p:sp>
      <p:grpSp>
        <p:nvGrpSpPr>
          <p:cNvPr id="4" name="Group 48"/>
          <p:cNvGrpSpPr/>
          <p:nvPr/>
        </p:nvGrpSpPr>
        <p:grpSpPr>
          <a:xfrm>
            <a:off x="914400" y="2907268"/>
            <a:ext cx="7848600" cy="2274332"/>
            <a:chOff x="304800" y="2971800"/>
            <a:chExt cx="7848600" cy="2274332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62000" y="3645932"/>
              <a:ext cx="7391400" cy="11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838200" y="4331732"/>
              <a:ext cx="7315200" cy="1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192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766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28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1400" y="4876800"/>
              <a:ext cx="1107996" cy="369332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O</a:t>
              </a:r>
              <a:endParaRPr lang="en-US" b="1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2362200" y="4419600"/>
              <a:ext cx="11430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3" idx="2"/>
            </p:cNvCxnSpPr>
            <p:nvPr/>
          </p:nvCxnSpPr>
          <p:spPr>
            <a:xfrm rot="16200000" flipV="1">
              <a:off x="3409950" y="4476750"/>
              <a:ext cx="53340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rot="5400000" flipH="1" flipV="1">
              <a:off x="4324350" y="4362450"/>
              <a:ext cx="53340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7" idx="2"/>
            </p:cNvCxnSpPr>
            <p:nvPr/>
          </p:nvCxnSpPr>
          <p:spPr>
            <a:xfrm flipV="1">
              <a:off x="4648200" y="4343400"/>
              <a:ext cx="1485900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800600" y="4419600"/>
              <a:ext cx="25908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657600" y="2971800"/>
              <a:ext cx="1402948" cy="369332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free blocks</a:t>
              </a:r>
              <a:endParaRPr lang="en-US" b="1" dirty="0"/>
            </a:p>
          </p:txBody>
        </p:sp>
        <p:cxnSp>
          <p:nvCxnSpPr>
            <p:cNvPr id="35" name="Straight Arrow Connector 34"/>
            <p:cNvCxnSpPr>
              <a:stCxn id="33" idx="1"/>
              <a:endCxn id="7" idx="0"/>
            </p:cNvCxnSpPr>
            <p:nvPr/>
          </p:nvCxnSpPr>
          <p:spPr>
            <a:xfrm rot="10800000" flipV="1">
              <a:off x="1600200" y="3156466"/>
              <a:ext cx="2057400" cy="5011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12" idx="0"/>
            </p:cNvCxnSpPr>
            <p:nvPr/>
          </p:nvCxnSpPr>
          <p:spPr>
            <a:xfrm rot="10800000" flipV="1">
              <a:off x="2895600" y="3264932"/>
              <a:ext cx="914400" cy="3926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3" idx="2"/>
              <a:endCxn id="14" idx="0"/>
            </p:cNvCxnSpPr>
            <p:nvPr/>
          </p:nvCxnSpPr>
          <p:spPr>
            <a:xfrm rot="5400000">
              <a:off x="4116803" y="3415329"/>
              <a:ext cx="316468" cy="1680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16" idx="0"/>
            </p:cNvCxnSpPr>
            <p:nvPr/>
          </p:nvCxnSpPr>
          <p:spPr>
            <a:xfrm>
              <a:off x="4648200" y="3341132"/>
              <a:ext cx="838200" cy="3164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05400" y="3188732"/>
              <a:ext cx="16764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04800" y="381000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grpSp>
        <p:nvGrpSpPr>
          <p:cNvPr id="9" name="Group 51"/>
          <p:cNvGrpSpPr/>
          <p:nvPr/>
        </p:nvGrpSpPr>
        <p:grpSpPr>
          <a:xfrm>
            <a:off x="4419600" y="3596640"/>
            <a:ext cx="1066800" cy="685800"/>
            <a:chOff x="3810000" y="3657600"/>
            <a:chExt cx="1066800" cy="685800"/>
          </a:xfrm>
        </p:grpSpPr>
        <p:sp>
          <p:nvSpPr>
            <p:cNvPr id="48" name="Rectangle 47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114800" y="3962400"/>
              <a:ext cx="762000" cy="1588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heap spray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05400"/>
            <a:ext cx="8610600" cy="1447800"/>
          </a:xfrm>
        </p:spPr>
        <p:txBody>
          <a:bodyPr/>
          <a:lstStyle/>
          <a:p>
            <a:r>
              <a:rPr lang="en-US" sz="2400" dirty="0" smtClean="0"/>
              <a:t>Improvements:     Heap </a:t>
            </a:r>
            <a:r>
              <a:rPr lang="en-US" sz="2400" dirty="0" err="1" smtClean="0"/>
              <a:t>Feng</a:t>
            </a:r>
            <a:r>
              <a:rPr lang="en-US" sz="2400" dirty="0" smtClean="0"/>
              <a:t> </a:t>
            </a:r>
            <a:r>
              <a:rPr lang="en-US" sz="2400" dirty="0" err="1" smtClean="0"/>
              <a:t>Shui</a:t>
            </a:r>
            <a:r>
              <a:rPr lang="en-US" sz="2400" dirty="0" smtClean="0"/>
              <a:t>  </a:t>
            </a:r>
            <a:r>
              <a:rPr lang="en-US" sz="1800" dirty="0" smtClean="0"/>
              <a:t>[S’07]</a:t>
            </a:r>
            <a:endParaRPr lang="en-US" sz="2400" dirty="0" smtClean="0"/>
          </a:p>
          <a:p>
            <a:pPr lvl="1"/>
            <a:r>
              <a:rPr lang="en-US" dirty="0" smtClean="0"/>
              <a:t>Reliable heap exploits </a:t>
            </a:r>
            <a:r>
              <a:rPr lang="en-US" b="1" dirty="0" smtClean="0"/>
              <a:t>on IE </a:t>
            </a:r>
            <a:r>
              <a:rPr lang="en-US" dirty="0" smtClean="0"/>
              <a:t>without spraying</a:t>
            </a:r>
          </a:p>
          <a:p>
            <a:pPr lvl="1"/>
            <a:r>
              <a:rPr lang="en-US" dirty="0" smtClean="0"/>
              <a:t>Gives attacker full control of  IE heap  from </a:t>
            </a:r>
            <a:r>
              <a:rPr lang="en-US" dirty="0" err="1" smtClean="0"/>
              <a:t>Javascript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24531" t="23946" r="29688" b="25986"/>
          <a:stretch>
            <a:fillRect/>
          </a:stretch>
        </p:blipFill>
        <p:spPr bwMode="auto">
          <a:xfrm>
            <a:off x="1783080" y="1295400"/>
            <a:ext cx="446532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81800" y="14478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[RLZ’08]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(partial)  </a:t>
            </a:r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/>
          <a:lstStyle/>
          <a:p>
            <a:r>
              <a:rPr lang="en-US" sz="2400" dirty="0" smtClean="0"/>
              <a:t>Protect heap function pointers       (e.g.    </a:t>
            </a:r>
            <a:r>
              <a:rPr lang="en-US" sz="2400" dirty="0" err="1" smtClean="0"/>
              <a:t>PointGuard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Better browser architecture:</a:t>
            </a:r>
          </a:p>
          <a:p>
            <a:pPr lvl="1"/>
            <a:r>
              <a:rPr lang="en-US" sz="2000" dirty="0" smtClean="0"/>
              <a:t>Store JavaScript strings in a separate heap from browser heap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OpenBSD</a:t>
            </a:r>
            <a:r>
              <a:rPr lang="en-US" sz="2400" dirty="0" smtClean="0"/>
              <a:t> heap overflow protection:</a:t>
            </a:r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Nozzle </a:t>
            </a:r>
            <a:r>
              <a:rPr lang="en-US" sz="1800" dirty="0" smtClean="0"/>
              <a:t>[RLZ’08] </a:t>
            </a:r>
            <a:r>
              <a:rPr lang="en-US" sz="2400" dirty="0" smtClean="0"/>
              <a:t>:  detect sprays by prevalence of code on heap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41148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4722812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764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148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43600" y="4114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4114800"/>
            <a:ext cx="60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0" y="5181600"/>
            <a:ext cx="23519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non-writable pages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8" idx="2"/>
          </p:cNvCxnSpPr>
          <p:nvPr/>
        </p:nvCxnSpPr>
        <p:spPr>
          <a:xfrm rot="10800000">
            <a:off x="2590800" y="4724400"/>
            <a:ext cx="838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2"/>
          </p:cNvCxnSpPr>
          <p:nvPr/>
        </p:nvCxnSpPr>
        <p:spPr>
          <a:xfrm rot="5400000" flipH="1" flipV="1">
            <a:off x="3581400" y="49530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2"/>
          </p:cNvCxnSpPr>
          <p:nvPr/>
        </p:nvCxnSpPr>
        <p:spPr>
          <a:xfrm rot="5400000" flipH="1" flipV="1">
            <a:off x="4610100" y="47625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2"/>
          </p:cNvCxnSpPr>
          <p:nvPr/>
        </p:nvCxnSpPr>
        <p:spPr>
          <a:xfrm flipV="1">
            <a:off x="5105400" y="4724400"/>
            <a:ext cx="11430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67600" y="3962400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revents </a:t>
            </a:r>
            <a:br>
              <a:rPr lang="en-US" dirty="0" smtClean="0"/>
            </a:br>
            <a:r>
              <a:rPr lang="en-US" dirty="0" smtClean="0"/>
              <a:t>cross-page</a:t>
            </a:r>
            <a:br>
              <a:rPr lang="en-US" dirty="0" smtClean="0"/>
            </a:br>
            <a:r>
              <a:rPr lang="en-US" dirty="0" smtClean="0"/>
              <a:t>overflows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on heap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953000"/>
          </a:xfrm>
        </p:spPr>
        <p:txBody>
          <a:bodyPr/>
          <a:lstStyle/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[1]		</a:t>
            </a:r>
            <a:r>
              <a:rPr lang="en-US" sz="2400" b="1" dirty="0" smtClean="0"/>
              <a:t>Heap </a:t>
            </a:r>
            <a:r>
              <a:rPr lang="en-US" sz="2400" b="1" dirty="0" err="1" smtClean="0"/>
              <a:t>Feng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Shui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Javascript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		by A. </a:t>
            </a:r>
            <a:r>
              <a:rPr lang="en-US" sz="2400" dirty="0" err="1" smtClean="0"/>
              <a:t>Sotirov</a:t>
            </a:r>
            <a:r>
              <a:rPr lang="en-US" sz="2400" dirty="0" smtClean="0"/>
              <a:t>,     </a:t>
            </a:r>
            <a:r>
              <a:rPr lang="en-US" sz="2400" i="1" dirty="0" err="1" smtClean="0"/>
              <a:t>Blackhat</a:t>
            </a:r>
            <a:r>
              <a:rPr lang="en-US" sz="2400" i="1" dirty="0" smtClean="0"/>
              <a:t> Europe </a:t>
            </a:r>
            <a:r>
              <a:rPr lang="en-US" sz="2400" dirty="0" smtClean="0"/>
              <a:t>2007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[2]		</a:t>
            </a:r>
            <a:r>
              <a:rPr lang="en-US" sz="2400" b="1" dirty="0" smtClean="0"/>
              <a:t>Engineering Heap Overflow Exploits with 	</a:t>
            </a:r>
            <a:br>
              <a:rPr lang="en-US" sz="2400" b="1" dirty="0" smtClean="0"/>
            </a:br>
            <a:r>
              <a:rPr lang="en-US" sz="2400" b="1" dirty="0" smtClean="0"/>
              <a:t>		JavaScript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M. Daniel, J. </a:t>
            </a:r>
            <a:r>
              <a:rPr lang="en-US" sz="2400" dirty="0" err="1" smtClean="0"/>
              <a:t>Honoroff</a:t>
            </a:r>
            <a:r>
              <a:rPr lang="en-US" sz="2400" dirty="0" smtClean="0"/>
              <a:t>, and C. Miller,    </a:t>
            </a:r>
            <a:r>
              <a:rPr lang="en-US" sz="2400" i="1" dirty="0" err="1" smtClean="0"/>
              <a:t>WooT</a:t>
            </a:r>
            <a:r>
              <a:rPr lang="en-US" sz="2400" dirty="0" smtClean="0"/>
              <a:t> 2008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[3]		</a:t>
            </a:r>
            <a:r>
              <a:rPr lang="en-US" sz="2400" b="1" dirty="0" smtClean="0"/>
              <a:t>Nozzle: A Defense Against Heap-spraying Code</a:t>
            </a:r>
            <a:br>
              <a:rPr lang="en-US" sz="2400" b="1" dirty="0" smtClean="0"/>
            </a:br>
            <a:r>
              <a:rPr lang="en-US" sz="2400" b="1" dirty="0" smtClean="0"/>
              <a:t>	 	Injection Attacks,</a:t>
            </a:r>
          </a:p>
          <a:p>
            <a:pPr>
              <a:buNone/>
              <a:tabLst>
                <a:tab pos="574675" algn="l"/>
              </a:tabLst>
            </a:pPr>
            <a:r>
              <a:rPr lang="en-US" sz="2400" b="1" dirty="0" smtClean="0"/>
              <a:t>			</a:t>
            </a:r>
            <a:r>
              <a:rPr lang="en-US" sz="2400" dirty="0" smtClean="0"/>
              <a:t>by P. </a:t>
            </a:r>
            <a:r>
              <a:rPr lang="en-US" sz="2400" dirty="0" err="1" smtClean="0"/>
              <a:t>Ratanaworabhan</a:t>
            </a:r>
            <a:r>
              <a:rPr lang="en-US" sz="2400" dirty="0" smtClean="0"/>
              <a:t>, B. </a:t>
            </a:r>
            <a:r>
              <a:rPr lang="en-US" sz="2400" dirty="0" err="1" smtClean="0"/>
              <a:t>Livshits</a:t>
            </a:r>
            <a:r>
              <a:rPr lang="en-US" sz="2400" dirty="0" smtClean="0"/>
              <a:t>, and B. Zorn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7772400" cy="1470025"/>
          </a:xfrm>
        </p:spPr>
        <p:txBody>
          <a:bodyPr/>
          <a:lstStyle/>
          <a:p>
            <a:pPr algn="ctr"/>
            <a:r>
              <a:rPr lang="en-US" smtClean="0"/>
              <a:t>THE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Linux process memory layout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62200" y="6210300"/>
            <a:ext cx="2819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181600" y="5943600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0x08048000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362200" y="5562600"/>
            <a:ext cx="28257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362200" y="47244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run time heap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68550" y="3657600"/>
            <a:ext cx="281305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shared libraries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368550" y="16764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user stack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62200" y="4191000"/>
            <a:ext cx="2819400" cy="533400"/>
          </a:xfrm>
          <a:prstGeom prst="rect">
            <a:avLst/>
          </a:prstGeom>
          <a:solidFill>
            <a:srgbClr val="808080"/>
          </a:solidFill>
          <a:ln w="9525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362200" y="2438400"/>
            <a:ext cx="2819400" cy="12192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733800" y="41910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3733800" y="31242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733800" y="2438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175250" y="3962400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0x40000000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175250" y="1447800"/>
            <a:ext cx="185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0xC0000000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38200" y="22098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%esp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785938" y="2438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100138" y="4495800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brk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709738" y="4724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20"/>
          <p:cNvSpPr>
            <a:spLocks/>
          </p:cNvSpPr>
          <p:nvPr/>
        </p:nvSpPr>
        <p:spPr bwMode="auto">
          <a:xfrm>
            <a:off x="2014538" y="5562600"/>
            <a:ext cx="271462" cy="647700"/>
          </a:xfrm>
          <a:prstGeom prst="leftBrace">
            <a:avLst>
              <a:gd name="adj1" fmla="val 198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46113" y="5470525"/>
            <a:ext cx="1519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Loaded 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from exec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368550" y="55626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362200" y="41910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362200" y="16764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81600" y="6400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362200" y="61722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 Frame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97138" y="2162175"/>
            <a:ext cx="3505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Parameters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97138" y="3457575"/>
            <a:ext cx="350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Return address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97138" y="3990975"/>
            <a:ext cx="350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Stack Frame Pointer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97138" y="4524375"/>
            <a:ext cx="3505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Local variables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73138" y="54864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SP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60513" y="5743575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916738" y="1981200"/>
            <a:ext cx="0" cy="411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97138" y="23907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497138" y="26193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497138" y="31527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497138" y="47529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497138" y="49815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497138" y="53625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497138" y="55911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497138" y="2162175"/>
            <a:ext cx="3505200" cy="3581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192338" y="5743575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92338" y="213360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16738" y="5030788"/>
            <a:ext cx="1160462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Growth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52600" y="1752600"/>
            <a:ext cx="744538" cy="2438400"/>
            <a:chOff x="1104" y="1104"/>
            <a:chExt cx="469" cy="1536"/>
          </a:xfrm>
        </p:grpSpPr>
        <p:sp>
          <p:nvSpPr>
            <p:cNvPr id="8218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497138" y="1600200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6005513" y="1600200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2500313" y="5305425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6005513" y="5305425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What are buffer overflows?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sz="2400" dirty="0" smtClean="0"/>
              <a:t>Suppose a web server contains a function:</a:t>
            </a:r>
            <a:br>
              <a:rPr lang="en-US" sz="2400" dirty="0" smtClean="0"/>
            </a:br>
            <a:r>
              <a:rPr lang="en-US" dirty="0" smtClean="0"/>
              <a:t>		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		  char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        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	  do-something(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		}</a:t>
            </a:r>
          </a:p>
          <a:p>
            <a:r>
              <a:rPr lang="en-US" sz="2400" dirty="0" smtClean="0"/>
              <a:t>When the function is invoked the stack looks like: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spcBef>
                <a:spcPct val="30000"/>
              </a:spcBef>
            </a:pPr>
            <a:r>
              <a:rPr lang="en-US" sz="2400" dirty="0" smtClean="0"/>
              <a:t>What if  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400" dirty="0" smtClean="0"/>
              <a:t>   is  136 bytes long?   After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400" b="1" dirty="0" smtClean="0"/>
              <a:t>: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941513" y="4114800"/>
            <a:ext cx="5988050" cy="749300"/>
            <a:chOff x="1297" y="2514"/>
            <a:chExt cx="3772" cy="472"/>
          </a:xfrm>
        </p:grpSpPr>
        <p:sp>
          <p:nvSpPr>
            <p:cNvPr id="9235" name="Rectangle 5"/>
            <p:cNvSpPr>
              <a:spLocks noChangeArrowheads="1"/>
            </p:cNvSpPr>
            <p:nvPr/>
          </p:nvSpPr>
          <p:spPr bwMode="auto">
            <a:xfrm>
              <a:off x="3747" y="2654"/>
              <a:ext cx="28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str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3109" y="2654"/>
              <a:ext cx="638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ret-addr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9237" name="Rectangle 7"/>
            <p:cNvSpPr>
              <a:spLocks noChangeArrowheads="1"/>
            </p:cNvSpPr>
            <p:nvPr/>
          </p:nvSpPr>
          <p:spPr bwMode="auto">
            <a:xfrm>
              <a:off x="2797" y="2654"/>
              <a:ext cx="31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sfp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9238" name="Rectangle 8"/>
            <p:cNvSpPr>
              <a:spLocks noChangeArrowheads="1"/>
            </p:cNvSpPr>
            <p:nvPr/>
          </p:nvSpPr>
          <p:spPr bwMode="auto">
            <a:xfrm>
              <a:off x="1824" y="2654"/>
              <a:ext cx="973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buf</a:t>
              </a:r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4033" y="2654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4033" y="2891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1297" y="265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12"/>
            <p:cNvSpPr>
              <a:spLocks noChangeShapeType="1"/>
            </p:cNvSpPr>
            <p:nvPr/>
          </p:nvSpPr>
          <p:spPr bwMode="auto">
            <a:xfrm>
              <a:off x="1297" y="2891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13"/>
            <p:cNvSpPr txBox="1">
              <a:spLocks noChangeArrowheads="1"/>
            </p:cNvSpPr>
            <p:nvPr/>
          </p:nvSpPr>
          <p:spPr bwMode="auto">
            <a:xfrm>
              <a:off x="4627" y="2514"/>
              <a:ext cx="442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top</a:t>
              </a:r>
              <a:br>
                <a:rPr lang="en-US" sz="1800"/>
              </a:br>
              <a:r>
                <a:rPr lang="en-US" sz="1800"/>
                <a:t>of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9244" name="Line 14"/>
            <p:cNvSpPr>
              <a:spLocks noChangeShapeType="1"/>
            </p:cNvSpPr>
            <p:nvPr/>
          </p:nvSpPr>
          <p:spPr bwMode="auto">
            <a:xfrm flipH="1">
              <a:off x="2016" y="2986"/>
              <a:ext cx="20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41513" y="5727700"/>
            <a:ext cx="5988050" cy="749300"/>
            <a:chOff x="1297" y="3580"/>
            <a:chExt cx="3772" cy="472"/>
          </a:xfrm>
        </p:grpSpPr>
        <p:grpSp>
          <p:nvGrpSpPr>
            <p:cNvPr id="9222" name="Group 16"/>
            <p:cNvGrpSpPr>
              <a:grpSpLocks/>
            </p:cNvGrpSpPr>
            <p:nvPr/>
          </p:nvGrpSpPr>
          <p:grpSpPr bwMode="auto">
            <a:xfrm>
              <a:off x="1297" y="3580"/>
              <a:ext cx="3772" cy="472"/>
              <a:chOff x="1297" y="3580"/>
              <a:chExt cx="3772" cy="472"/>
            </a:xfrm>
          </p:grpSpPr>
          <p:sp>
            <p:nvSpPr>
              <p:cNvPr id="9225" name="Rectangle 17"/>
              <p:cNvSpPr>
                <a:spLocks noChangeArrowheads="1"/>
              </p:cNvSpPr>
              <p:nvPr/>
            </p:nvSpPr>
            <p:spPr bwMode="auto">
              <a:xfrm>
                <a:off x="3747" y="3720"/>
                <a:ext cx="28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/>
                  <a:t>str</a:t>
                </a:r>
                <a:endParaRPr kumimoji="1" lang="en-US" sz="1800">
                  <a:solidFill>
                    <a:schemeClr val="bg2"/>
                  </a:solidFill>
                  <a:latin typeface="Comic Sans MS" pitchFamily="66" charset="0"/>
                  <a:sym typeface="Symbol" pitchFamily="18" charset="2"/>
                </a:endParaRPr>
              </a:p>
            </p:txBody>
          </p:sp>
          <p:sp>
            <p:nvSpPr>
              <p:cNvPr id="9226" name="Line 18"/>
              <p:cNvSpPr>
                <a:spLocks noChangeShapeType="1"/>
              </p:cNvSpPr>
              <p:nvPr/>
            </p:nvSpPr>
            <p:spPr bwMode="auto">
              <a:xfrm>
                <a:off x="4033" y="3720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" name="Line 19"/>
              <p:cNvSpPr>
                <a:spLocks noChangeShapeType="1"/>
              </p:cNvSpPr>
              <p:nvPr/>
            </p:nvSpPr>
            <p:spPr bwMode="auto">
              <a:xfrm>
                <a:off x="4033" y="3957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Line 20"/>
              <p:cNvSpPr>
                <a:spLocks noChangeShapeType="1"/>
              </p:cNvSpPr>
              <p:nvPr/>
            </p:nvSpPr>
            <p:spPr bwMode="auto">
              <a:xfrm>
                <a:off x="1297" y="3723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Line 21"/>
              <p:cNvSpPr>
                <a:spLocks noChangeShapeType="1"/>
              </p:cNvSpPr>
              <p:nvPr/>
            </p:nvSpPr>
            <p:spPr bwMode="auto">
              <a:xfrm>
                <a:off x="1297" y="3957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Text Box 22"/>
              <p:cNvSpPr txBox="1">
                <a:spLocks noChangeArrowheads="1"/>
              </p:cNvSpPr>
              <p:nvPr/>
            </p:nvSpPr>
            <p:spPr bwMode="auto">
              <a:xfrm>
                <a:off x="4627" y="3580"/>
                <a:ext cx="442" cy="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1800"/>
                  <a:t>top</a:t>
                </a:r>
                <a:br>
                  <a:rPr lang="en-US" sz="1800"/>
                </a:br>
                <a:r>
                  <a:rPr lang="en-US" sz="1800"/>
                  <a:t>of</a:t>
                </a:r>
                <a:br>
                  <a:rPr lang="en-US" sz="1800"/>
                </a:br>
                <a:r>
                  <a:rPr lang="en-US" sz="1800"/>
                  <a:t>stack</a:t>
                </a:r>
              </a:p>
            </p:txBody>
          </p:sp>
          <p:sp>
            <p:nvSpPr>
              <p:cNvPr id="9231" name="Line 23"/>
              <p:cNvSpPr>
                <a:spLocks noChangeShapeType="1"/>
              </p:cNvSpPr>
              <p:nvPr/>
            </p:nvSpPr>
            <p:spPr bwMode="auto">
              <a:xfrm flipH="1">
                <a:off x="2016" y="4052"/>
                <a:ext cx="20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Rectangle 24"/>
              <p:cNvSpPr>
                <a:spLocks noChangeArrowheads="1"/>
              </p:cNvSpPr>
              <p:nvPr/>
            </p:nvSpPr>
            <p:spPr bwMode="auto">
              <a:xfrm>
                <a:off x="1824" y="3723"/>
                <a:ext cx="1923" cy="23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dirty="0"/>
                  <a:t>       *</a:t>
                </a:r>
                <a:r>
                  <a:rPr lang="en-US" sz="1800" dirty="0" err="1"/>
                  <a:t>str</a:t>
                </a:r>
                <a:r>
                  <a:rPr lang="en-US" sz="1800" dirty="0"/>
                  <a:t>                      </a:t>
                </a:r>
              </a:p>
            </p:txBody>
          </p:sp>
          <p:sp>
            <p:nvSpPr>
              <p:cNvPr id="9233" name="Line 25"/>
              <p:cNvSpPr>
                <a:spLocks noChangeShapeType="1"/>
              </p:cNvSpPr>
              <p:nvPr/>
            </p:nvSpPr>
            <p:spPr bwMode="auto">
              <a:xfrm>
                <a:off x="2797" y="3723"/>
                <a:ext cx="0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Line 26"/>
              <p:cNvSpPr>
                <a:spLocks noChangeShapeType="1"/>
              </p:cNvSpPr>
              <p:nvPr/>
            </p:nvSpPr>
            <p:spPr bwMode="auto">
              <a:xfrm>
                <a:off x="3109" y="3723"/>
                <a:ext cx="0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3" name="Rectangle 27" descr="Dark downward diagonal"/>
            <p:cNvSpPr>
              <a:spLocks noChangeArrowheads="1"/>
            </p:cNvSpPr>
            <p:nvPr/>
          </p:nvSpPr>
          <p:spPr bwMode="auto">
            <a:xfrm>
              <a:off x="3109" y="3723"/>
              <a:ext cx="638" cy="234"/>
            </a:xfrm>
            <a:prstGeom prst="rect">
              <a:avLst/>
            </a:prstGeom>
            <a:pattFill prst="dkDnDiag">
              <a:fgClr>
                <a:schemeClr val="hlink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28"/>
            <p:cNvSpPr txBox="1">
              <a:spLocks noChangeArrowheads="1"/>
            </p:cNvSpPr>
            <p:nvPr/>
          </p:nvSpPr>
          <p:spPr bwMode="auto">
            <a:xfrm>
              <a:off x="3296" y="3720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ret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Basic stack exploit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53000"/>
          </a:xfrm>
        </p:spPr>
        <p:txBody>
          <a:bodyPr/>
          <a:lstStyle/>
          <a:p>
            <a:r>
              <a:rPr lang="en-US" sz="2400" smtClean="0"/>
              <a:t>Problem:   no range checking in  </a:t>
            </a:r>
            <a:r>
              <a:rPr lang="en-US" sz="2400" smtClean="0">
                <a:solidFill>
                  <a:schemeClr val="tx2"/>
                </a:solidFill>
              </a:rPr>
              <a:t>strcpy().</a:t>
            </a:r>
          </a:p>
          <a:p>
            <a:pPr>
              <a:spcBef>
                <a:spcPct val="70000"/>
              </a:spcBef>
            </a:pPr>
            <a:r>
              <a:rPr lang="en-US" sz="2400" smtClean="0"/>
              <a:t>Suppose    </a:t>
            </a:r>
            <a:r>
              <a:rPr lang="en-US" sz="2400" smtClean="0">
                <a:solidFill>
                  <a:schemeClr val="tx2"/>
                </a:solidFill>
              </a:rPr>
              <a:t>*str</a:t>
            </a:r>
            <a:r>
              <a:rPr lang="en-US" sz="2400" smtClean="0"/>
              <a:t>   is such that after  </a:t>
            </a:r>
            <a:r>
              <a:rPr lang="en-US" sz="2400" smtClean="0">
                <a:solidFill>
                  <a:schemeClr val="tx2"/>
                </a:solidFill>
              </a:rPr>
              <a:t>strcpy</a:t>
            </a:r>
            <a:r>
              <a:rPr lang="en-US" sz="2400" smtClean="0"/>
              <a:t>  stack looks like: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When   </a:t>
            </a:r>
            <a:r>
              <a:rPr lang="en-US" sz="2400" smtClean="0">
                <a:solidFill>
                  <a:schemeClr val="tx2"/>
                </a:solidFill>
              </a:rPr>
              <a:t>func()</a:t>
            </a:r>
            <a:r>
              <a:rPr lang="en-US" sz="2400" smtClean="0"/>
              <a:t>   exits,  the user will be given a shell  !</a:t>
            </a:r>
          </a:p>
          <a:p>
            <a:r>
              <a:rPr lang="en-US" sz="2400" smtClean="0"/>
              <a:t>Note:  attack code runs </a:t>
            </a:r>
            <a:r>
              <a:rPr lang="en-US" sz="2400" i="1" smtClean="0"/>
              <a:t>in stack</a:t>
            </a:r>
            <a:r>
              <a:rPr lang="en-US" sz="2400" smtClean="0"/>
              <a:t>.</a:t>
            </a:r>
          </a:p>
          <a:p>
            <a:endParaRPr lang="en-US" sz="2400" smtClean="0"/>
          </a:p>
          <a:p>
            <a:r>
              <a:rPr lang="en-US" sz="2400" smtClean="0"/>
              <a:t>To determine </a:t>
            </a:r>
            <a:r>
              <a:rPr lang="en-US" sz="2400" smtClean="0">
                <a:solidFill>
                  <a:schemeClr val="tx2"/>
                </a:solidFill>
              </a:rPr>
              <a:t>ret</a:t>
            </a:r>
            <a:r>
              <a:rPr lang="en-US" sz="2400" smtClean="0"/>
              <a:t> guess position of stack when </a:t>
            </a:r>
            <a:r>
              <a:rPr lang="en-US" sz="2400" smtClean="0">
                <a:solidFill>
                  <a:schemeClr val="tx2"/>
                </a:solidFill>
              </a:rPr>
              <a:t>func()</a:t>
            </a:r>
            <a:r>
              <a:rPr lang="en-US" sz="2400" smtClean="0"/>
              <a:t> is called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914400" y="2590800"/>
            <a:ext cx="6689725" cy="1639888"/>
            <a:chOff x="576" y="1632"/>
            <a:chExt cx="4214" cy="1033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3754" y="1968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3754" y="2205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576" y="1971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576" y="2205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4348" y="1828"/>
              <a:ext cx="442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top</a:t>
              </a:r>
              <a:br>
                <a:rPr lang="en-US" sz="1800"/>
              </a:br>
              <a:r>
                <a:rPr lang="en-US" sz="1800"/>
                <a:t>of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 flipH="1">
              <a:off x="1295" y="2300"/>
              <a:ext cx="20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1"/>
            <p:cNvSpPr>
              <a:spLocks noChangeArrowheads="1"/>
            </p:cNvSpPr>
            <p:nvPr/>
          </p:nvSpPr>
          <p:spPr bwMode="auto">
            <a:xfrm>
              <a:off x="1103" y="1971"/>
              <a:ext cx="2651" cy="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/>
                <a:t>       *str                 ret    Code for P</a:t>
              </a:r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>
              <a:off x="2076" y="1971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2388" y="1971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>
              <a:off x="2750" y="1971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Freeform 15"/>
            <p:cNvSpPr>
              <a:spLocks/>
            </p:cNvSpPr>
            <p:nvPr/>
          </p:nvSpPr>
          <p:spPr bwMode="auto">
            <a:xfrm>
              <a:off x="2558" y="1632"/>
              <a:ext cx="390" cy="340"/>
            </a:xfrm>
            <a:custGeom>
              <a:avLst/>
              <a:gdLst>
                <a:gd name="T0" fmla="*/ 0 w 390"/>
                <a:gd name="T1" fmla="*/ 340 h 340"/>
                <a:gd name="T2" fmla="*/ 48 w 390"/>
                <a:gd name="T3" fmla="*/ 196 h 340"/>
                <a:gd name="T4" fmla="*/ 144 w 390"/>
                <a:gd name="T5" fmla="*/ 52 h 340"/>
                <a:gd name="T6" fmla="*/ 288 w 390"/>
                <a:gd name="T7" fmla="*/ 4 h 340"/>
                <a:gd name="T8" fmla="*/ 347 w 390"/>
                <a:gd name="T9" fmla="*/ 30 h 340"/>
                <a:gd name="T10" fmla="*/ 384 w 390"/>
                <a:gd name="T11" fmla="*/ 100 h 340"/>
                <a:gd name="T12" fmla="*/ 384 w 390"/>
                <a:gd name="T13" fmla="*/ 244 h 340"/>
                <a:gd name="T14" fmla="*/ 377 w 390"/>
                <a:gd name="T15" fmla="*/ 318 h 3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0"/>
                <a:gd name="T25" fmla="*/ 0 h 340"/>
                <a:gd name="T26" fmla="*/ 390 w 390"/>
                <a:gd name="T27" fmla="*/ 340 h 3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0" h="340">
                  <a:moveTo>
                    <a:pt x="0" y="340"/>
                  </a:moveTo>
                  <a:cubicBezTo>
                    <a:pt x="12" y="292"/>
                    <a:pt x="24" y="244"/>
                    <a:pt x="48" y="196"/>
                  </a:cubicBezTo>
                  <a:cubicBezTo>
                    <a:pt x="72" y="148"/>
                    <a:pt x="104" y="84"/>
                    <a:pt x="144" y="52"/>
                  </a:cubicBezTo>
                  <a:cubicBezTo>
                    <a:pt x="184" y="20"/>
                    <a:pt x="254" y="8"/>
                    <a:pt x="288" y="4"/>
                  </a:cubicBezTo>
                  <a:cubicBezTo>
                    <a:pt x="322" y="0"/>
                    <a:pt x="331" y="14"/>
                    <a:pt x="347" y="30"/>
                  </a:cubicBezTo>
                  <a:cubicBezTo>
                    <a:pt x="363" y="46"/>
                    <a:pt x="378" y="64"/>
                    <a:pt x="384" y="100"/>
                  </a:cubicBezTo>
                  <a:cubicBezTo>
                    <a:pt x="390" y="136"/>
                    <a:pt x="385" y="208"/>
                    <a:pt x="384" y="244"/>
                  </a:cubicBezTo>
                  <a:cubicBezTo>
                    <a:pt x="383" y="280"/>
                    <a:pt x="378" y="303"/>
                    <a:pt x="377" y="318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1056" y="2415"/>
              <a:ext cx="26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Program P:   </a:t>
              </a:r>
              <a:r>
                <a:rPr lang="en-US" b="1">
                  <a:solidFill>
                    <a:schemeClr val="bg2"/>
                  </a:solidFill>
                  <a:latin typeface="Courier New" pitchFamily="49" charset="0"/>
                </a:rPr>
                <a:t>exec( “/bin/sh” )</a:t>
              </a:r>
            </a:p>
          </p:txBody>
        </p:sp>
      </p:grp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4881563" y="4267200"/>
            <a:ext cx="3576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latin typeface="Comic Sans MS" pitchFamily="66" charset="0"/>
              </a:rPr>
              <a:t>(exact shell code by Aleph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Many unsafe C lib functions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strcpy</a:t>
            </a:r>
            <a:r>
              <a:rPr lang="en-US" sz="2400" smtClean="0"/>
              <a:t> (char *dest,  const char *src)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strcat</a:t>
            </a:r>
            <a:r>
              <a:rPr lang="en-US" sz="2400" smtClean="0"/>
              <a:t> (char *dest, const char *src)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gets</a:t>
            </a:r>
            <a:r>
              <a:rPr lang="en-US" sz="2400" smtClean="0"/>
              <a:t> (char *s)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scanf</a:t>
            </a:r>
            <a:r>
              <a:rPr lang="en-US" sz="2400" smtClean="0"/>
              <a:t> ( const char *format, … 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spcBef>
                <a:spcPct val="150000"/>
              </a:spcBef>
            </a:pPr>
            <a:r>
              <a:rPr lang="en-US" sz="2000" smtClean="0"/>
              <a:t>“Safe” versions  </a:t>
            </a:r>
            <a:r>
              <a:rPr lang="en-US" sz="2000" smtClean="0">
                <a:solidFill>
                  <a:schemeClr val="bg2"/>
                </a:solidFill>
              </a:rPr>
              <a:t>strncpy</a:t>
            </a:r>
            <a:r>
              <a:rPr lang="en-US" sz="2000" smtClean="0">
                <a:solidFill>
                  <a:srgbClr val="6699FF"/>
                </a:solidFill>
              </a:rPr>
              <a:t>(), </a:t>
            </a:r>
            <a:r>
              <a:rPr lang="en-US" sz="2000" smtClean="0">
                <a:solidFill>
                  <a:schemeClr val="bg2"/>
                </a:solidFill>
              </a:rPr>
              <a:t>strncat</a:t>
            </a:r>
            <a:r>
              <a:rPr lang="en-US" sz="2000" smtClean="0">
                <a:solidFill>
                  <a:srgbClr val="6699FF"/>
                </a:solidFill>
              </a:rPr>
              <a:t>()</a:t>
            </a:r>
            <a:r>
              <a:rPr lang="en-US" sz="2000" smtClean="0"/>
              <a:t>  are misleading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strncpy</a:t>
            </a:r>
            <a:r>
              <a:rPr lang="en-US" smtClean="0"/>
              <a:t>()   may leave buffer unterminated.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strncpy</a:t>
            </a:r>
            <a:r>
              <a:rPr lang="en-US" smtClean="0"/>
              <a:t>(), </a:t>
            </a:r>
            <a:r>
              <a:rPr lang="en-US" smtClean="0">
                <a:solidFill>
                  <a:schemeClr val="bg2"/>
                </a:solidFill>
              </a:rPr>
              <a:t>strncat</a:t>
            </a:r>
            <a:r>
              <a:rPr lang="en-US" smtClean="0"/>
              <a:t>()    encourage off by 1 bugs.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295400" y="33528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192557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192557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29259</TotalTime>
  <Words>1581</Words>
  <Application>Microsoft PowerPoint</Application>
  <PresentationFormat>On-screen Show (4:3)</PresentationFormat>
  <Paragraphs>516</Paragraphs>
  <Slides>48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Blueprint</vt:lpstr>
      <vt:lpstr>Chart</vt:lpstr>
      <vt:lpstr>Control Hijacking Attacks</vt:lpstr>
      <vt:lpstr>Control hijacking attacks</vt:lpstr>
      <vt:lpstr>1.  Buffer overflows</vt:lpstr>
      <vt:lpstr>What is needed</vt:lpstr>
      <vt:lpstr>Linux process memory layout</vt:lpstr>
      <vt:lpstr>Stack Frame</vt:lpstr>
      <vt:lpstr>What are buffer overflows?</vt:lpstr>
      <vt:lpstr>Basic stack exploit</vt:lpstr>
      <vt:lpstr>Many unsafe C lib functions</vt:lpstr>
      <vt:lpstr>Exploiting buffer overflows</vt:lpstr>
      <vt:lpstr>Control hijacking opportunities</vt:lpstr>
      <vt:lpstr>Heap-based control hijacking</vt:lpstr>
      <vt:lpstr>Heap-based control hijacking</vt:lpstr>
      <vt:lpstr>Other types of overflow attacks</vt:lpstr>
      <vt:lpstr>Integer overflow stats</vt:lpstr>
      <vt:lpstr>Finding buffer overflows</vt:lpstr>
      <vt:lpstr>Defenses</vt:lpstr>
      <vt:lpstr>Preventing hijacking attacks</vt:lpstr>
      <vt:lpstr>Marking memory as non-execute   (W^X)</vt:lpstr>
      <vt:lpstr>Examples:   DEP controls in Vista</vt:lpstr>
      <vt:lpstr>Return to libc</vt:lpstr>
      <vt:lpstr>Response:   randomization</vt:lpstr>
      <vt:lpstr>ASLR Example</vt:lpstr>
      <vt:lpstr>Run time checking</vt:lpstr>
      <vt:lpstr>Run time checking: StackGuard</vt:lpstr>
      <vt:lpstr>Canary Types</vt:lpstr>
      <vt:lpstr>StackGuard (Cont.)</vt:lpstr>
      <vt:lpstr>StackGuard variants - ProPolice</vt:lpstr>
      <vt:lpstr>MS Visual Studio  /GS     [2003]</vt:lpstr>
      <vt:lpstr>Run time checking: Libsafe</vt:lpstr>
      <vt:lpstr>More methods …</vt:lpstr>
      <vt:lpstr>Format string bugs</vt:lpstr>
      <vt:lpstr>Format string problem</vt:lpstr>
      <vt:lpstr>History</vt:lpstr>
      <vt:lpstr>Vulnerable functions</vt:lpstr>
      <vt:lpstr>Exploit</vt:lpstr>
      <vt:lpstr>Overflow using format string</vt:lpstr>
      <vt:lpstr>Heap Spray Attacks</vt:lpstr>
      <vt:lpstr>Heap-based control hijacking</vt:lpstr>
      <vt:lpstr>Heap-based control hijacking</vt:lpstr>
      <vt:lpstr> A reliable exploit?   </vt:lpstr>
      <vt:lpstr>Heap Spraying     [SkyLined 2004]</vt:lpstr>
      <vt:lpstr>Javascript heap spraying</vt:lpstr>
      <vt:lpstr>Vulnerable buffer placement</vt:lpstr>
      <vt:lpstr>Many heap spray exploits</vt:lpstr>
      <vt:lpstr>(partial)  Defenses</vt:lpstr>
      <vt:lpstr>References on heap spraying</vt:lpstr>
      <vt:lpstr>THE  END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and the Impossibility of Realizable Ideal Functionality</dc:title>
  <dc:creator>Ante Derek</dc:creator>
  <cp:lastModifiedBy>Windows User</cp:lastModifiedBy>
  <cp:revision>6394</cp:revision>
  <cp:lastPrinted>1998-03-10T18:42:22Z</cp:lastPrinted>
  <dcterms:created xsi:type="dcterms:W3CDTF">1997-09-07T20:51:32Z</dcterms:created>
  <dcterms:modified xsi:type="dcterms:W3CDTF">2009-04-07T18:46:02Z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C:\Documents\cs242\notes\web-slides</vt:lpwstr>
  </property>
</Properties>
</file>