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0" r:id="rId3"/>
    <p:sldId id="319" r:id="rId4"/>
    <p:sldId id="349" r:id="rId5"/>
    <p:sldId id="341" r:id="rId6"/>
    <p:sldId id="353" r:id="rId7"/>
    <p:sldId id="361" r:id="rId8"/>
    <p:sldId id="352" r:id="rId9"/>
    <p:sldId id="340" r:id="rId10"/>
    <p:sldId id="354" r:id="rId11"/>
    <p:sldId id="355" r:id="rId12"/>
    <p:sldId id="351" r:id="rId13"/>
    <p:sldId id="320" r:id="rId14"/>
    <p:sldId id="360" r:id="rId15"/>
    <p:sldId id="321" r:id="rId16"/>
    <p:sldId id="322" r:id="rId17"/>
    <p:sldId id="323" r:id="rId18"/>
    <p:sldId id="324" r:id="rId19"/>
    <p:sldId id="325" r:id="rId20"/>
    <p:sldId id="364" r:id="rId21"/>
    <p:sldId id="363" r:id="rId22"/>
    <p:sldId id="345" r:id="rId23"/>
    <p:sldId id="346" r:id="rId24"/>
    <p:sldId id="356" r:id="rId25"/>
    <p:sldId id="357" r:id="rId26"/>
    <p:sldId id="358" r:id="rId27"/>
    <p:sldId id="359" r:id="rId28"/>
    <p:sldId id="326" r:id="rId29"/>
    <p:sldId id="365" r:id="rId30"/>
    <p:sldId id="327" r:id="rId31"/>
    <p:sldId id="343" r:id="rId32"/>
    <p:sldId id="366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292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D8AC38-912B-4A7A-9DDA-95270055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4BD22D-C71C-4A5B-A1AA-396BEFD6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F352-46BF-49A9-A78E-668C7B1A1AD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Broken SSL page can be used to take over a good SSL page:</a:t>
            </a:r>
            <a:r>
              <a:rPr lang="en-US" baseline="0" dirty="0" smtClean="0"/>
              <a:t>  both are in the same origin.</a:t>
            </a:r>
            <a:endParaRPr lang="en-US" dirty="0" smtClean="0"/>
          </a:p>
          <a:p>
            <a:r>
              <a:rPr lang="en-US" dirty="0" smtClean="0"/>
              <a:t>Similar problem</a:t>
            </a:r>
            <a:r>
              <a:rPr lang="en-US" baseline="0" dirty="0" smtClean="0"/>
              <a:t> with EV </a:t>
            </a:r>
            <a:r>
              <a:rPr lang="en-US" baseline="0" dirty="0" err="1" smtClean="0"/>
              <a:t>certs</a:t>
            </a:r>
            <a:r>
              <a:rPr lang="en-US" baseline="0" dirty="0" smtClean="0"/>
              <a:t>:   non-EV page can take over EV page:  both are in the same origin.</a:t>
            </a: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7D9F8-15C3-478B-9655-E5F5F2A5B73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Click on fav icon gives pop-up on bottom.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80532-E4B6-4E55-9CC0-D46F0B6B26A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0E535-503B-419C-92CF-E8C3AC0807F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Both inner and outer windows are focused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has no way to tell that his password is sent over HTTPS</a:t>
            </a:r>
            <a:r>
              <a:rPr lang="en-US" baseline="0" dirty="0" smtClean="0"/>
              <a:t> to site.   </a:t>
            </a:r>
            <a:br>
              <a:rPr lang="en-US" baseline="0" dirty="0" smtClean="0"/>
            </a:br>
            <a:r>
              <a:rPr lang="en-US" baseline="0" dirty="0" smtClean="0"/>
              <a:t>Also has no way to tell that page wasn’t modified </a:t>
            </a:r>
            <a:r>
              <a:rPr lang="en-US" baseline="0" dirty="0" err="1" smtClean="0"/>
              <a:t>enroute</a:t>
            </a:r>
            <a:r>
              <a:rPr lang="en-US" baseline="0" dirty="0" smtClean="0"/>
              <a:t> (e.g. change form action).</a:t>
            </a:r>
          </a:p>
          <a:p>
            <a:r>
              <a:rPr lang="en-US" baseline="0" dirty="0" smtClean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ssl_strip</a:t>
            </a:r>
            <a:r>
              <a:rPr lang="en-US" dirty="0" smtClean="0"/>
              <a:t>:    prevents</a:t>
            </a:r>
            <a:r>
              <a:rPr lang="en-US" baseline="0" dirty="0" smtClean="0"/>
              <a:t> browser from upgrading,  but does the SSL upgrade when communicating with the server.    Server has no idea this is taking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59A1F-732D-488F-829B-42E4AB88323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SS’10:</a:t>
            </a:r>
            <a:r>
              <a:rPr lang="en-US" baseline="0" dirty="0" smtClean="0"/>
              <a:t>  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Soghoian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Stamm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BD0D-4E8B-45AE-885D-3666DB40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7650"/>
            <a:ext cx="19431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7650"/>
            <a:ext cx="56769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D3E5-592E-4F54-AC5D-1F145602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B43D-F65E-4BC9-B619-A44D68F95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68AC-3B99-4AB1-B4F2-FE40E3DEE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9FBA-7392-46EB-9893-BD303D77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CF52-901A-4FED-B7BD-09E9795C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B3C9-1701-4506-A03B-85AA89D8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3AA7-648C-4C12-82E1-F34296CC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1" r:id="rId2"/>
    <p:sldLayoutId id="2147483852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571500" indent="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3pPr>
      <a:lvl4pPr marL="10287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indent="685800" algn="l" rtl="0" eaLnBrk="0" fontAlgn="base" hangingPunct="0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HTTPS and the Lock Icon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Dan </a:t>
            </a:r>
            <a:r>
              <a:rPr lang="en-US" dirty="0" err="1" smtClean="0"/>
              <a:t>Boneh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r="33815" b="88667"/>
          <a:stretch>
            <a:fillRect/>
          </a:stretch>
        </p:blipFill>
        <p:spPr bwMode="auto">
          <a:xfrm>
            <a:off x="628073" y="685800"/>
            <a:ext cx="82111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042356" y="1233948"/>
            <a:ext cx="5334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1219200"/>
            <a:ext cx="838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SSL/TLS with HTTP  </a:t>
            </a:r>
            <a:r>
              <a:rPr lang="en-US" dirty="0" smtClean="0">
                <a:sym typeface="Symbol"/>
              </a:rPr>
              <a:t>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781800" cy="5334000"/>
          </a:xfrm>
        </p:spPr>
        <p:txBody>
          <a:bodyPr/>
          <a:lstStyle/>
          <a:p>
            <a:r>
              <a:rPr lang="en-US" dirty="0" smtClean="0"/>
              <a:t>Two complications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u="sng" dirty="0" smtClean="0"/>
              <a:t>Web proxies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solution:  browser sends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	  </a:t>
            </a:r>
            <a:r>
              <a:rPr lang="en-US" sz="2000" b="0" dirty="0" smtClean="0"/>
              <a:t>CONNECT domain-name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	</a:t>
            </a:r>
            <a:r>
              <a:rPr lang="en-US" b="0" dirty="0" smtClean="0"/>
              <a:t>before client-hello  </a:t>
            </a:r>
            <a:r>
              <a:rPr lang="en-US" sz="1800" b="0" dirty="0" smtClean="0"/>
              <a:t>(dropped by proxy)</a:t>
            </a:r>
            <a:endParaRPr lang="en-US" b="0" dirty="0" smtClean="0"/>
          </a:p>
          <a:p>
            <a:pPr>
              <a:spcBef>
                <a:spcPts val="600"/>
              </a:spcBef>
            </a:pPr>
            <a:endParaRPr lang="en-US" b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u="sng" dirty="0" smtClean="0"/>
              <a:t>Virtual hosting: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two sites hosted at same IP address.</a:t>
            </a:r>
          </a:p>
          <a:p>
            <a:pPr>
              <a:spcBef>
                <a:spcPts val="1800"/>
              </a:spcBef>
            </a:pPr>
            <a:r>
              <a:rPr lang="en-US" b="0" dirty="0" smtClean="0"/>
              <a:t>	solution in </a:t>
            </a:r>
            <a:r>
              <a:rPr lang="en-US" sz="2000" b="0" dirty="0" smtClean="0"/>
              <a:t>TLS 1.1   </a:t>
            </a:r>
            <a:r>
              <a:rPr lang="en-US" sz="1600" b="0" dirty="0" smtClean="0"/>
              <a:t>(RFC 4366)</a:t>
            </a:r>
            <a:endParaRPr lang="en-US" sz="2000" b="0" dirty="0" smtClean="0"/>
          </a:p>
          <a:p>
            <a:pPr>
              <a:spcBef>
                <a:spcPts val="600"/>
              </a:spcBef>
            </a:pPr>
            <a:r>
              <a:rPr lang="en-US" sz="2000" b="0" dirty="0" smtClean="0"/>
              <a:t>		</a:t>
            </a:r>
            <a:r>
              <a:rPr lang="en-US" sz="2000" b="0" dirty="0" err="1" smtClean="0"/>
              <a:t>client_hello_extension</a:t>
            </a:r>
            <a:r>
              <a:rPr lang="en-US" sz="2000" b="0" dirty="0" smtClean="0"/>
              <a:t>:  </a:t>
            </a:r>
            <a:r>
              <a:rPr lang="en-US" sz="2000" b="0" dirty="0" err="1" smtClean="0"/>
              <a:t>server_name</a:t>
            </a:r>
            <a:r>
              <a:rPr lang="en-US" sz="2000" b="0" dirty="0" smtClean="0"/>
              <a:t>=cnn.com</a:t>
            </a:r>
          </a:p>
          <a:p>
            <a:pPr>
              <a:spcBef>
                <a:spcPts val="2000"/>
              </a:spcBef>
            </a:pPr>
            <a:r>
              <a:rPr lang="en-US" sz="2200" b="0" dirty="0" smtClean="0"/>
              <a:t>	implemented in FF2 and IE7 (vista)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3" y="1447800"/>
            <a:ext cx="4483467" cy="1740932"/>
            <a:chOff x="3352800" y="1676400"/>
            <a:chExt cx="4483467" cy="174093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211580" y="1676400"/>
              <a:ext cx="7489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1808202"/>
              <a:ext cx="8258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1" y="4267200"/>
            <a:ext cx="981359" cy="1838806"/>
            <a:chOff x="8162641" y="4419600"/>
            <a:chExt cx="981359" cy="1838806"/>
          </a:xfrm>
        </p:grpSpPr>
        <p:grpSp>
          <p:nvGrpSpPr>
            <p:cNvPr id="22" name="Group 21"/>
            <p:cNvGrpSpPr/>
            <p:nvPr/>
          </p:nvGrpSpPr>
          <p:grpSpPr>
            <a:xfrm>
              <a:off x="8238841" y="4419600"/>
              <a:ext cx="825867" cy="1066800"/>
              <a:chOff x="8229600" y="4419600"/>
              <a:chExt cx="825867" cy="1066800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29600" y="4419600"/>
                <a:ext cx="82586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 smtClean="0">
                    <a:latin typeface="+mn-lt"/>
                  </a:rPr>
                  <a:t>web</a:t>
                </a:r>
                <a:br>
                  <a:rPr lang="en-US" sz="1800" dirty="0" smtClean="0">
                    <a:latin typeface="+mn-lt"/>
                  </a:rPr>
                </a:br>
                <a:r>
                  <a:rPr lang="en-US" sz="1800" dirty="0" smtClean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81359" cy="772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>
                  <a:latin typeface="+mn-lt"/>
                </a:rPr>
                <a:t>CNN</a:t>
              </a:r>
              <a:endParaRPr lang="en-US" sz="2000" baseline="-25000" dirty="0" smtClean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>
                  <a:latin typeface="+mn-lt"/>
                </a:rPr>
                <a:t>FOX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26480" y="4598610"/>
            <a:ext cx="2255520" cy="400110"/>
            <a:chOff x="6126480" y="4751010"/>
            <a:chExt cx="2255520" cy="40011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26480" y="5074920"/>
              <a:ext cx="225552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141720" y="4751010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0" y="5151120"/>
            <a:ext cx="2209800" cy="400110"/>
            <a:chOff x="6096000" y="5303520"/>
            <a:chExt cx="2209800" cy="40011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rot="10800000">
              <a:off x="6096000" y="5366068"/>
              <a:ext cx="2209800" cy="13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26480" y="5303520"/>
              <a:ext cx="190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server-cert ???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HTTPS not used for all web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Slows down web servers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Breaks Internet caching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ISPs cannot cache HTTPS traffic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Results in increased traffic at web site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Incompatible with virtual hosting  </a:t>
            </a:r>
            <a:r>
              <a:rPr lang="en-US" sz="2000" b="0" dirty="0" smtClean="0"/>
              <a:t>(older browsers)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HTTPS in the Browser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lock icon:    SSL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886200"/>
          </a:xfrm>
        </p:spPr>
        <p:txBody>
          <a:bodyPr/>
          <a:lstStyle/>
          <a:p>
            <a:r>
              <a:rPr lang="en-US" u="sng" dirty="0" smtClean="0"/>
              <a:t>Intended goal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Indicate to user that page contents were not </a:t>
            </a:r>
            <a:br>
              <a:rPr lang="en-US" dirty="0" smtClean="0"/>
            </a:br>
            <a:r>
              <a:rPr lang="en-US" dirty="0" smtClean="0"/>
              <a:t>viewed or modified by a </a:t>
            </a:r>
            <a:r>
              <a:rPr lang="en-US" b="1" dirty="0" smtClean="0"/>
              <a:t>network attacker</a:t>
            </a:r>
          </a:p>
          <a:p>
            <a:pPr>
              <a:spcBef>
                <a:spcPts val="2400"/>
              </a:spcBef>
            </a:pPr>
            <a:r>
              <a:rPr lang="en-US" u="sng" dirty="0" smtClean="0"/>
              <a:t>In reality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Origin ID is not always helpful   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example:   Stanford HR is hosted at  BenefitsCenter.com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Many other problems   </a:t>
            </a:r>
            <a:r>
              <a:rPr lang="en-US" sz="2000" dirty="0" smtClean="0"/>
              <a:t>(next few slides)</a:t>
            </a:r>
            <a:endParaRPr lang="en-US" dirty="0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/>
          <a:srcRect r="33815" b="88667"/>
          <a:stretch>
            <a:fillRect/>
          </a:stretch>
        </p:blipFill>
        <p:spPr bwMode="auto">
          <a:xfrm>
            <a:off x="1524000" y="11430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867400" y="14478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14478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514600"/>
            <a:ext cx="1263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(basic) lock icon displayed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3733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elements on the page fetched using HTTPS</a:t>
            </a:r>
          </a:p>
          <a:p>
            <a:r>
              <a:rPr lang="en-US" dirty="0" smtClean="0"/>
              <a:t>				</a:t>
            </a:r>
            <a:r>
              <a:rPr lang="en-US" sz="2000" b="0" dirty="0" smtClean="0"/>
              <a:t>(with some exceptions)</a:t>
            </a:r>
            <a:endParaRPr lang="en-US" dirty="0" smtClean="0"/>
          </a:p>
          <a:p>
            <a:pPr>
              <a:spcBef>
                <a:spcPts val="3400"/>
              </a:spcBef>
              <a:buFont typeface="Arial" pitchFamily="34" charset="0"/>
              <a:buChar char="•"/>
            </a:pPr>
            <a:r>
              <a:rPr lang="en-US" dirty="0" smtClean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 valid   (e.g. not expired)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err="1" smtClean="0"/>
              <a:t>CommonName</a:t>
            </a:r>
            <a:r>
              <a:rPr lang="en-US" sz="2400" b="0" dirty="0" smtClean="0"/>
              <a:t> in cert matches domain in URL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33815" b="88667"/>
          <a:stretch>
            <a:fillRect/>
          </a:stretch>
        </p:blipFill>
        <p:spPr bwMode="auto">
          <a:xfrm>
            <a:off x="1524000" y="16002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867400" y="19050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19050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524000" cy="685800"/>
          </a:xfrm>
        </p:spPr>
        <p:txBody>
          <a:bodyPr/>
          <a:lstStyle/>
          <a:p>
            <a:r>
              <a:rPr lang="en-US" smtClean="0"/>
              <a:t>IE7: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 r="33815" b="88667"/>
          <a:stretch>
            <a:fillRect/>
          </a:stretch>
        </p:blipFill>
        <p:spPr bwMode="auto">
          <a:xfrm>
            <a:off x="1752600" y="18288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096000" y="21336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1336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3"/>
          <a:srcRect l="7813" t="14584" r="31250" b="51042"/>
          <a:stretch>
            <a:fillRect/>
          </a:stretch>
        </p:blipFill>
        <p:spPr bwMode="auto">
          <a:xfrm>
            <a:off x="1752600" y="297180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1676400" cy="685800"/>
          </a:xfrm>
        </p:spPr>
        <p:txBody>
          <a:bodyPr/>
          <a:lstStyle/>
          <a:p>
            <a:r>
              <a:rPr lang="en-US" smtClean="0"/>
              <a:t>Firefox 3: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115175" y="27432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90975" y="27432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/>
          <a:srcRect l="21681" b="73810"/>
          <a:stretch>
            <a:fillRect/>
          </a:stretch>
        </p:blipFill>
        <p:spPr bwMode="auto">
          <a:xfrm>
            <a:off x="3609975" y="2590800"/>
            <a:ext cx="505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/>
          <a:srcRect l="21239" b="73810"/>
          <a:stretch>
            <a:fillRect/>
          </a:stretch>
        </p:blipFill>
        <p:spPr bwMode="auto">
          <a:xfrm>
            <a:off x="3600450" y="1524000"/>
            <a:ext cx="508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28194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(SSL)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3613" y="1752600"/>
            <a:ext cx="1195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(no SSL)</a:t>
            </a:r>
          </a:p>
        </p:txBody>
      </p:sp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5"/>
          <a:srcRect l="61800" t="88095"/>
          <a:stretch>
            <a:fillRect/>
          </a:stretch>
        </p:blipFill>
        <p:spPr bwMode="auto">
          <a:xfrm>
            <a:off x="6200775" y="3581400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3990975" y="2941638"/>
            <a:ext cx="944563" cy="533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937500" y="35052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3567" name="Picture 5"/>
          <p:cNvPicPr>
            <a:picLocks noChangeAspect="1" noChangeArrowheads="1"/>
          </p:cNvPicPr>
          <p:nvPr/>
        </p:nvPicPr>
        <p:blipFill>
          <a:blip r:embed="rId6"/>
          <a:srcRect l="17188" r="40625" b="64583"/>
          <a:stretch>
            <a:fillRect/>
          </a:stretch>
        </p:blipFill>
        <p:spPr bwMode="auto">
          <a:xfrm>
            <a:off x="990600" y="36576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315200" cy="685800"/>
          </a:xfrm>
        </p:spPr>
        <p:txBody>
          <a:bodyPr/>
          <a:lstStyle/>
          <a:p>
            <a:r>
              <a:rPr lang="en-US" smtClean="0"/>
              <a:t>Firefox 3:   clicking on bottom lock icon gives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 t="17599"/>
          <a:stretch>
            <a:fillRect/>
          </a:stretch>
        </p:blipFill>
        <p:spPr bwMode="auto">
          <a:xfrm>
            <a:off x="1828800" y="2209800"/>
            <a:ext cx="5715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1371600" y="3581400"/>
            <a:ext cx="6553200" cy="1295400"/>
          </a:xfrm>
          <a:prstGeom prst="roundRect">
            <a:avLst/>
          </a:prstGeom>
          <a:solidFill>
            <a:srgbClr val="FF9F9F">
              <a:alpha val="4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Extended Validation (EV) </a:t>
            </a:r>
            <a:r>
              <a:rPr lang="en-US" dirty="0" err="1" smtClean="0"/>
              <a:t>Certs</a:t>
            </a:r>
            <a:endParaRPr lang="en-US" dirty="0" smtClean="0"/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34400" cy="52578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Harder to obtain than regular </a:t>
            </a:r>
            <a:r>
              <a:rPr lang="en-US" altLang="ko-KR" dirty="0" err="1" smtClean="0">
                <a:ea typeface="굴림" pitchFamily="34" charset="-127"/>
              </a:rPr>
              <a:t>certs</a:t>
            </a:r>
            <a:endParaRPr lang="en-US" altLang="ko-KR" dirty="0" smtClean="0">
              <a:ea typeface="굴림" pitchFamily="34" charset="-127"/>
            </a:endParaRPr>
          </a:p>
          <a:p>
            <a:pPr marL="685800" lvl="3" indent="0">
              <a:buFontTx/>
              <a:buChar char="•"/>
            </a:pPr>
            <a:r>
              <a:rPr lang="en-US" altLang="ko-KR" sz="2000" b="0" dirty="0" smtClean="0">
                <a:ea typeface="굴림" pitchFamily="34" charset="-127"/>
              </a:rPr>
              <a:t>  requires human lawyer at CA to approve cert request</a:t>
            </a:r>
          </a:p>
          <a:p>
            <a:pPr marL="685800" lvl="3" indent="0">
              <a:buFontTx/>
              <a:buChar char="•"/>
            </a:pPr>
            <a:endParaRPr lang="en-US" altLang="ko-KR" sz="2000" b="0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Designed for banks and large e-commerce sites</a:t>
            </a: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Helps block “semantic attacks”:    </a:t>
            </a:r>
            <a:r>
              <a:rPr lang="en-US" altLang="ko-KR" sz="2000" b="0" dirty="0" smtClean="0">
                <a:ea typeface="굴림" pitchFamily="34" charset="-127"/>
              </a:rPr>
              <a:t>www.bankofthe</a:t>
            </a:r>
            <a:r>
              <a:rPr lang="en-US" altLang="ko-KR" sz="2000" dirty="0" smtClean="0">
                <a:ea typeface="굴림" pitchFamily="34" charset="-127"/>
              </a:rPr>
              <a:t>vv</a:t>
            </a:r>
            <a:r>
              <a:rPr lang="en-US" altLang="ko-KR" sz="2000" b="0" dirty="0" smtClean="0">
                <a:ea typeface="굴림" pitchFamily="34" charset="-127"/>
              </a:rPr>
              <a:t>est.com</a:t>
            </a:r>
            <a:endParaRPr lang="en-US" altLang="ko-KR" b="0" dirty="0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dirty="0" smtClean="0">
              <a:ea typeface="굴림" pitchFamily="34" charset="-127"/>
            </a:endParaRPr>
          </a:p>
        </p:txBody>
      </p:sp>
      <p:pic>
        <p:nvPicPr>
          <p:cNvPr id="1029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36576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990600" y="4648200"/>
          <a:ext cx="7391400" cy="984250"/>
        </p:xfrm>
        <a:graphic>
          <a:graphicData uri="http://schemas.openxmlformats.org/presentationml/2006/ole">
            <p:oleObj spid="_x0000_s1026" name="Image" r:id="rId4" imgW="8101587" imgH="10793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UI attack:  picture-in-picture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458200" cy="522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 smtClean="0"/>
              <a:t>Trained users are more likely to fall victim to this  </a:t>
            </a:r>
            <a:r>
              <a:rPr lang="en-US" sz="1800" b="0" smtClean="0"/>
              <a:t>[JSTB’07]</a:t>
            </a:r>
            <a:endParaRPr lang="en-US" sz="2000" b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4688" t="7292" r="7275" b="30208"/>
          <a:stretch>
            <a:fillRect/>
          </a:stretch>
        </p:blipFill>
        <p:spPr bwMode="auto">
          <a:xfrm>
            <a:off x="304800" y="1143000"/>
            <a:ext cx="8586788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Brief overview of HTTPS: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How the SSL/TLS protocol works  </a:t>
            </a:r>
            <a:r>
              <a:rPr lang="en-US" b="0" dirty="0" smtClean="0"/>
              <a:t>(very briefly)</a:t>
            </a:r>
            <a:endParaRPr lang="en-US" sz="2400" b="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Integrating HTTPS into the browser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and login pages:   incorrect version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2057400"/>
            <a:ext cx="3657600" cy="4419600"/>
          </a:xfrm>
        </p:spPr>
        <p:txBody>
          <a:bodyPr/>
          <a:lstStyle/>
          <a:p>
            <a:pPr marL="58738" indent="-58738"/>
            <a:r>
              <a:rPr lang="en-US" dirty="0" smtClean="0"/>
              <a:t>Users often land on login page over HTTP:</a:t>
            </a:r>
          </a:p>
          <a:p>
            <a:pPr marL="0" lvl="2" indent="3397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400" b="0" dirty="0" smtClean="0"/>
              <a:t>Type site’s HTTP URL </a:t>
            </a:r>
            <a:br>
              <a:rPr lang="en-US" sz="2400" b="0" dirty="0" smtClean="0"/>
            </a:br>
            <a:r>
              <a:rPr lang="en-US" sz="2400" b="0" dirty="0" smtClean="0"/>
              <a:t>	into address bar, or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US" b="0" dirty="0" smtClean="0"/>
              <a:t>Google links to the HTTP page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endParaRPr lang="en-US" b="0" dirty="0" smtClean="0"/>
          </a:p>
          <a:p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 r="21713" b="22231"/>
          <a:stretch>
            <a:fillRect/>
          </a:stretch>
        </p:blipFill>
        <p:spPr bwMode="auto">
          <a:xfrm>
            <a:off x="4038600" y="1600200"/>
            <a:ext cx="48768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5" y="5791200"/>
            <a:ext cx="7684155" cy="91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9812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32766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5410200"/>
            <a:ext cx="381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and login pages:   guidelines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dirty="0" smtClean="0"/>
              <a:t>General guideline: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tabLst>
                <a:tab pos="914400" algn="l"/>
                <a:tab pos="3200400" algn="l"/>
              </a:tabLst>
            </a:pPr>
            <a:r>
              <a:rPr lang="en-US" sz="2400" b="0" dirty="0" smtClean="0"/>
              <a:t>Response to	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	should be	</a:t>
            </a:r>
            <a:r>
              <a:rPr lang="en-US" sz="2400" b="0" dirty="0" smtClean="0">
                <a:solidFill>
                  <a:srgbClr val="0070C0"/>
                </a:solidFill>
              </a:rPr>
              <a:t>Redirect:  </a:t>
            </a:r>
            <a:r>
              <a:rPr lang="en-US" sz="2400" dirty="0" smtClean="0">
                <a:solidFill>
                  <a:srgbClr val="0070C0"/>
                </a:solidFill>
              </a:rPr>
              <a:t>https</a:t>
            </a:r>
            <a:r>
              <a:rPr lang="en-US" sz="2400" b="0" dirty="0" smtClean="0">
                <a:solidFill>
                  <a:srgbClr val="0070C0"/>
                </a:solidFill>
              </a:rPr>
              <a:t>://login.site.com  </a:t>
            </a:r>
            <a:endParaRPr lang="en-US" sz="2400" b="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21865" b="70909"/>
          <a:stretch>
            <a:fillRect/>
          </a:stretch>
        </p:blipFill>
        <p:spPr bwMode="auto">
          <a:xfrm>
            <a:off x="3581400" y="4800600"/>
            <a:ext cx="53097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5638800" y="52578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with HTTPS and the Lock Icon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HTTPS and the Lock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Upgrade from HTTP to HTTPS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Semantic attacks on </a:t>
            </a:r>
            <a:r>
              <a:rPr lang="en-US" dirty="0" err="1" smtClean="0"/>
              <a:t>certs</a:t>
            </a:r>
            <a:endParaRPr lang="en-US" dirty="0" smtClean="0"/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Invalid </a:t>
            </a:r>
            <a:r>
              <a:rPr lang="en-US" dirty="0" err="1" smtClean="0"/>
              <a:t>certs</a:t>
            </a:r>
            <a:endParaRPr lang="en-US" dirty="0" smtClean="0"/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Mixed content</a:t>
            </a:r>
          </a:p>
          <a:p>
            <a:pPr marL="1143000" lvl="3" indent="-457200">
              <a:buFont typeface="Arial" pitchFamily="34" charset="0"/>
              <a:buChar char="•"/>
            </a:pPr>
            <a:r>
              <a:rPr lang="en-US" sz="2000" dirty="0" smtClean="0"/>
              <a:t>HTTP and HTTPS on the same page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Origin contamination</a:t>
            </a:r>
          </a:p>
          <a:p>
            <a:pPr marL="1200150" lvl="3" indent="-514350"/>
            <a:r>
              <a:rPr lang="en-US" sz="2000" dirty="0" smtClean="0"/>
              <a:t>Weak HTTPS page contaminates stronger HTTPS page</a:t>
            </a:r>
          </a:p>
          <a:p>
            <a:pPr marL="1143000" lvl="3" indent="-457200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HTTP  </a:t>
            </a:r>
            <a:r>
              <a:rPr lang="en-US" dirty="0" smtClean="0">
                <a:sym typeface="Symbol"/>
              </a:rPr>
              <a:t>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r>
              <a:rPr lang="en-US" dirty="0" smtClean="0"/>
              <a:t>Common use pattern: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browse site over HTTP;  move to HTTPS for checkout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connect to bank over HTTP;   move to HTTPS for login</a:t>
            </a:r>
          </a:p>
          <a:p>
            <a:endParaRPr lang="en-US" b="0" dirty="0" smtClean="0"/>
          </a:p>
          <a:p>
            <a:r>
              <a:rPr lang="en-US" b="0" dirty="0" smtClean="0"/>
              <a:t>Easy attack:   prevent the upgrade  (</a:t>
            </a:r>
            <a:r>
              <a:rPr lang="en-US" b="0" dirty="0" err="1" smtClean="0"/>
              <a:t>ssl_strip</a:t>
            </a:r>
            <a:r>
              <a:rPr lang="en-US" b="0" dirty="0" smtClean="0"/>
              <a:t>)       </a:t>
            </a:r>
            <a:r>
              <a:rPr lang="en-US" sz="1800" b="0" dirty="0" smtClean="0"/>
              <a:t>[Moxie’08]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pPr>
              <a:spcBef>
                <a:spcPts val="4800"/>
              </a:spcBef>
            </a:pPr>
            <a:r>
              <a:rPr lang="en-US" sz="2000" b="0" dirty="0" smtClean="0"/>
              <a:t>	&lt;a </a:t>
            </a:r>
            <a:r>
              <a:rPr lang="en-US" sz="2000" b="0" dirty="0" err="1" smtClean="0"/>
              <a:t>href</a:t>
            </a:r>
            <a:r>
              <a:rPr lang="en-US" sz="2000" b="0" dirty="0" smtClean="0"/>
              <a:t>=</a:t>
            </a:r>
            <a:r>
              <a:rPr lang="en-US" dirty="0" smtClean="0"/>
              <a:t>https</a:t>
            </a:r>
            <a:r>
              <a:rPr lang="en-US" sz="2000" b="0" dirty="0" smtClean="0"/>
              <a:t>://…&gt;           </a:t>
            </a:r>
            <a:r>
              <a:rPr lang="en-US" sz="2800" b="0" dirty="0" smtClean="0">
                <a:sym typeface="Symbol"/>
              </a:rPr>
              <a:t></a:t>
            </a:r>
            <a:r>
              <a:rPr lang="en-US" sz="2000" b="0" dirty="0" smtClean="0">
                <a:sym typeface="Symbol"/>
              </a:rPr>
              <a:t>       &lt;a </a:t>
            </a:r>
            <a:r>
              <a:rPr lang="en-US" sz="2000" b="0" dirty="0" err="1" smtClean="0">
                <a:sym typeface="Symbol"/>
              </a:rPr>
              <a:t>href</a:t>
            </a:r>
            <a:r>
              <a:rPr lang="en-US" sz="2000" b="0" dirty="0" smtClean="0">
                <a:sym typeface="Symbol"/>
              </a:rPr>
              <a:t>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</a:p>
          <a:p>
            <a:r>
              <a:rPr lang="en-US" sz="2800" b="0" dirty="0" smtClean="0"/>
              <a:t>	</a:t>
            </a:r>
            <a:r>
              <a:rPr lang="en-US" sz="2000" b="0" dirty="0" smtClean="0"/>
              <a:t>Location: </a:t>
            </a:r>
            <a:r>
              <a:rPr lang="en-US" dirty="0" smtClean="0"/>
              <a:t>https</a:t>
            </a:r>
            <a:r>
              <a:rPr lang="en-US" sz="2000" b="0" dirty="0" smtClean="0"/>
              <a:t>://...           </a:t>
            </a:r>
            <a:r>
              <a:rPr lang="en-US" sz="2800" b="0" dirty="0" smtClean="0">
                <a:sym typeface="Symbol"/>
              </a:rPr>
              <a:t></a:t>
            </a:r>
            <a:r>
              <a:rPr lang="en-US" sz="2000" b="0" dirty="0" smtClean="0">
                <a:sym typeface="Symbol"/>
              </a:rPr>
              <a:t>       Location: 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://...               (redirect)</a:t>
            </a:r>
          </a:p>
          <a:p>
            <a:r>
              <a:rPr lang="en-US" sz="2000" b="0" dirty="0" smtClean="0">
                <a:sym typeface="Symbol"/>
              </a:rPr>
              <a:t>	&lt;form action=</a:t>
            </a:r>
            <a:r>
              <a:rPr lang="en-US" dirty="0" smtClean="0">
                <a:sym typeface="Symbol"/>
              </a:rPr>
              <a:t>https</a:t>
            </a:r>
            <a:r>
              <a:rPr lang="en-US" sz="2000" b="0" dirty="0" smtClean="0">
                <a:sym typeface="Symbol"/>
              </a:rPr>
              <a:t>://… &gt; </a:t>
            </a:r>
            <a:r>
              <a:rPr lang="en-US" sz="2800" b="0" dirty="0" smtClean="0">
                <a:sym typeface="Symbol"/>
              </a:rPr>
              <a:t>     </a:t>
            </a:r>
            <a:r>
              <a:rPr lang="en-US" sz="2000" b="0" dirty="0" smtClean="0">
                <a:sym typeface="Symbol"/>
              </a:rPr>
              <a:t>&lt;form action=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  <a:endParaRPr lang="en-US" sz="2800" b="0" dirty="0" smtClean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33600" y="4004548"/>
            <a:ext cx="669341" cy="683314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361641" y="4004548"/>
            <a:ext cx="381000" cy="6858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754938" y="4080748"/>
            <a:ext cx="474662" cy="5302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59467" y="4297680"/>
            <a:ext cx="2209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007467" y="4297680"/>
            <a:ext cx="1524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00" y="4593550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web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4215" y="463927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0867" y="396240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9547" y="396240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876800"/>
          </a:xfrm>
        </p:spPr>
        <p:txBody>
          <a:bodyPr/>
          <a:lstStyle/>
          <a:p>
            <a:r>
              <a:rPr lang="en-US" dirty="0" smtClean="0"/>
              <a:t>Tricks:    </a:t>
            </a:r>
            <a:r>
              <a:rPr lang="en-US" b="0" dirty="0" smtClean="0"/>
              <a:t>drop-in a clever </a:t>
            </a:r>
            <a:r>
              <a:rPr lang="en-US" b="0" dirty="0" err="1" smtClean="0"/>
              <a:t>fav</a:t>
            </a:r>
            <a:r>
              <a:rPr lang="en-US" b="0" dirty="0" smtClean="0"/>
              <a:t> icon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Details: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Erase existing session and force user to login:</a:t>
            </a:r>
          </a:p>
          <a:p>
            <a:r>
              <a:rPr lang="en-US" b="0" dirty="0" smtClean="0"/>
              <a:t>		</a:t>
            </a:r>
            <a:r>
              <a:rPr lang="en-US" b="0" dirty="0" err="1" smtClean="0"/>
              <a:t>ssl_strip</a:t>
            </a:r>
            <a:r>
              <a:rPr lang="en-US" b="0" dirty="0" smtClean="0"/>
              <a:t> injects “Set-cookie” headers to delete 	existing session cookies in browser. </a:t>
            </a:r>
          </a:p>
          <a:p>
            <a:endParaRPr lang="en-US" b="0" dirty="0" smtClean="0"/>
          </a:p>
          <a:p>
            <a:pPr>
              <a:spcBef>
                <a:spcPts val="2400"/>
              </a:spcBef>
            </a:pPr>
            <a:r>
              <a:rPr lang="en-US" b="0" dirty="0" smtClean="0"/>
              <a:t>Number of users who detected </a:t>
            </a:r>
            <a:r>
              <a:rPr lang="en-US" sz="2000" b="0" dirty="0" smtClean="0"/>
              <a:t>HTTP </a:t>
            </a:r>
            <a:r>
              <a:rPr lang="en-US" b="0" dirty="0" smtClean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4289" r="40112" b="88364"/>
          <a:stretch>
            <a:fillRect/>
          </a:stretch>
        </p:blipFill>
        <p:spPr bwMode="auto">
          <a:xfrm>
            <a:off x="320038" y="2438400"/>
            <a:ext cx="3657600" cy="10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23300" r="44067" b="88364"/>
          <a:stretch>
            <a:fillRect/>
          </a:stretch>
        </p:blipFill>
        <p:spPr bwMode="auto">
          <a:xfrm>
            <a:off x="5196838" y="2438401"/>
            <a:ext cx="3413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8638" y="2891136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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71600" y="4648200"/>
            <a:ext cx="57150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Semantic attacks on </a:t>
            </a:r>
            <a:r>
              <a:rPr lang="en-US" dirty="0" err="1" smtClean="0"/>
              <a:t>certs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International domains:     xyz.cn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Rendered using international character set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Observation:   </a:t>
            </a:r>
            <a:r>
              <a:rPr lang="en-US" b="0" dirty="0" err="1" smtClean="0"/>
              <a:t>chinese</a:t>
            </a:r>
            <a:r>
              <a:rPr lang="en-US" b="0" dirty="0" smtClean="0"/>
              <a:t> character set contains chars</a:t>
            </a:r>
            <a:br>
              <a:rPr lang="en-US" b="0" dirty="0" smtClean="0"/>
            </a:br>
            <a:r>
              <a:rPr lang="en-US" b="0" dirty="0" smtClean="0"/>
              <a:t>that look like “/” and “?”  and “.” and “=”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r>
              <a:rPr lang="en-US" dirty="0" smtClean="0"/>
              <a:t>Attack:</a:t>
            </a:r>
            <a:r>
              <a:rPr lang="en-US" b="0" dirty="0" smtClean="0"/>
              <a:t>     buy domain cert for     *.</a:t>
            </a:r>
            <a:r>
              <a:rPr lang="en-US" b="0" dirty="0" err="1" smtClean="0"/>
              <a:t>badguy.cn</a:t>
            </a:r>
            <a:endParaRPr lang="en-US" b="0" dirty="0" smtClean="0"/>
          </a:p>
          <a:p>
            <a:r>
              <a:rPr lang="en-US" b="0" dirty="0" smtClean="0"/>
              <a:t>	setup domain called:</a:t>
            </a:r>
          </a:p>
          <a:p>
            <a:r>
              <a:rPr lang="en-US" b="0" dirty="0" smtClean="0">
                <a:solidFill>
                  <a:srgbClr val="7030A0"/>
                </a:solidFill>
              </a:rPr>
              <a:t>		www.bank.com/accounts/login.php?q=me</a:t>
            </a:r>
            <a:r>
              <a:rPr lang="en-US" dirty="0" smtClean="0">
                <a:solidFill>
                  <a:srgbClr val="7030A0"/>
                </a:solidFill>
              </a:rPr>
              <a:t>.baguy.cn</a:t>
            </a:r>
          </a:p>
          <a:p>
            <a:pPr>
              <a:spcBef>
                <a:spcPts val="2400"/>
              </a:spcBef>
            </a:pPr>
            <a:r>
              <a:rPr lang="en-US" b="0" dirty="0" smtClean="0"/>
              <a:t>	note:    single cert    </a:t>
            </a:r>
            <a:r>
              <a:rPr lang="en-US" b="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b="0" dirty="0" smtClean="0">
                <a:solidFill>
                  <a:srgbClr val="7030A0"/>
                </a:solidFill>
              </a:rPr>
              <a:t>.</a:t>
            </a:r>
            <a:r>
              <a:rPr lang="en-US" b="0" dirty="0" err="1" smtClean="0">
                <a:solidFill>
                  <a:srgbClr val="7030A0"/>
                </a:solidFill>
              </a:rPr>
              <a:t>badguy.cn</a:t>
            </a:r>
            <a:r>
              <a:rPr lang="en-US" b="0" dirty="0" smtClean="0">
                <a:solidFill>
                  <a:srgbClr val="7030A0"/>
                </a:solidFill>
              </a:rPr>
              <a:t>    </a:t>
            </a:r>
            <a:r>
              <a:rPr lang="en-US" b="0" dirty="0" smtClean="0"/>
              <a:t>works for all sites</a:t>
            </a:r>
          </a:p>
          <a:p>
            <a:endParaRPr lang="en-US" b="0" dirty="0" smtClean="0"/>
          </a:p>
          <a:p>
            <a:r>
              <a:rPr lang="en-US" sz="2000" b="0" dirty="0" smtClean="0"/>
              <a:t>Extended validation (EV) </a:t>
            </a:r>
            <a:r>
              <a:rPr lang="en-US" sz="2000" b="0" dirty="0" err="1" smtClean="0"/>
              <a:t>certs</a:t>
            </a:r>
            <a:r>
              <a:rPr lang="en-US" sz="2000" b="0" dirty="0" smtClean="0"/>
              <a:t> may help defeat this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2400"/>
            <a:ext cx="71437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4419600" y="5581650"/>
            <a:ext cx="3657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9633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[Moxie’08]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Invalid </a:t>
            </a:r>
            <a:r>
              <a:rPr lang="en-US" dirty="0" err="1" smtClean="0"/>
              <a:t>certs</a:t>
            </a:r>
            <a:endParaRPr lang="en-US" dirty="0" smtClean="0"/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pPr marL="800100" indent="-800100"/>
            <a:r>
              <a:rPr lang="en-US" dirty="0" smtClean="0"/>
              <a:t>Examples of invalid certificates: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expired:        current-date &gt; date-in-cert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err="1" smtClean="0"/>
              <a:t>CommonName</a:t>
            </a:r>
            <a:r>
              <a:rPr lang="en-US" dirty="0" smtClean="0"/>
              <a:t> in cert </a:t>
            </a:r>
            <a:r>
              <a:rPr lang="en-US" dirty="0" smtClean="0">
                <a:sym typeface="Symbol" pitchFamily="18" charset="2"/>
              </a:rPr>
              <a:t>does not match domain in URL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ym typeface="Symbol" pitchFamily="18" charset="2"/>
              </a:rPr>
              <a:t>unknown CA        </a:t>
            </a:r>
            <a:r>
              <a:rPr lang="en-US" sz="2000" dirty="0" smtClean="0">
                <a:sym typeface="Symbol" pitchFamily="18" charset="2"/>
              </a:rPr>
              <a:t>(e.g.   self signed </a:t>
            </a:r>
            <a:r>
              <a:rPr lang="en-US" sz="2000" dirty="0" err="1" smtClean="0">
                <a:sym typeface="Symbol" pitchFamily="18" charset="2"/>
              </a:rPr>
              <a:t>certs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n-US" dirty="0" smtClean="0">
              <a:sym typeface="Symbol" pitchFamily="18" charset="2"/>
            </a:endParaRPr>
          </a:p>
          <a:p>
            <a:pPr marL="1485900" lvl="3" indent="-457200">
              <a:buFont typeface="Arial" charset="0"/>
              <a:buChar char="•"/>
            </a:pPr>
            <a:r>
              <a:rPr lang="en-US" sz="2400" dirty="0" smtClean="0">
                <a:sym typeface="Symbol" pitchFamily="18" charset="2"/>
              </a:rPr>
              <a:t>Small sites may not want to pay for cert</a:t>
            </a:r>
          </a:p>
          <a:p>
            <a:pPr marL="914400" lvl="1" indent="-914400">
              <a:spcBef>
                <a:spcPts val="2000"/>
              </a:spcBef>
              <a:buNone/>
            </a:pPr>
            <a:r>
              <a:rPr lang="en-US" dirty="0" smtClean="0">
                <a:sym typeface="Symbol" pitchFamily="18" charset="2"/>
              </a:rPr>
              <a:t>Users often ignore warning:</a:t>
            </a:r>
          </a:p>
          <a:p>
            <a:pPr marL="1196975" lvl="2" indent="-457200"/>
            <a:r>
              <a:rPr lang="en-US" sz="2400" b="0" dirty="0" smtClean="0">
                <a:sym typeface="Symbol" pitchFamily="18" charset="2"/>
              </a:rPr>
              <a:t>Is it a </a:t>
            </a:r>
            <a:r>
              <a:rPr lang="en-US" sz="2400" b="0" dirty="0" err="1" smtClean="0">
                <a:sym typeface="Symbol" pitchFamily="18" charset="2"/>
              </a:rPr>
              <a:t>misconfiguration</a:t>
            </a:r>
            <a:r>
              <a:rPr lang="en-US" sz="2400" b="0" dirty="0" smtClean="0">
                <a:sym typeface="Symbol" pitchFamily="18" charset="2"/>
              </a:rPr>
              <a:t> or an attack?      User can’t tell.</a:t>
            </a:r>
          </a:p>
          <a:p>
            <a:pPr marL="1028700" lvl="2" indent="-457200"/>
            <a:endParaRPr lang="en-US" dirty="0" smtClean="0">
              <a:sym typeface="Symbol" pitchFamily="18" charset="2"/>
            </a:endParaRPr>
          </a:p>
          <a:p>
            <a:pPr marL="1196975" indent="-1196975"/>
            <a:r>
              <a:rPr lang="en-US" b="0" dirty="0" smtClean="0">
                <a:sym typeface="Symbol" pitchFamily="18" charset="2"/>
              </a:rPr>
              <a:t>Accepting invalid cert enables man-in-middle attacks</a:t>
            </a:r>
            <a:br>
              <a:rPr lang="en-US" b="0" dirty="0" smtClean="0">
                <a:sym typeface="Symbol" pitchFamily="18" charset="2"/>
              </a:rPr>
            </a:br>
            <a:r>
              <a:rPr lang="en-US" sz="2400" b="0" dirty="0" smtClean="0">
                <a:sym typeface="Symbol" pitchFamily="18" charset="2"/>
              </a:rPr>
              <a:t>		     </a:t>
            </a:r>
            <a:r>
              <a:rPr lang="en-US" sz="2000" b="0" dirty="0" smtClean="0">
                <a:sym typeface="Symbol" pitchFamily="18" charset="2"/>
              </a:rPr>
              <a:t>(see   http://crypto.stanford.edu/ssl-mitm )</a:t>
            </a:r>
            <a:endParaRPr lang="en-US" sz="2400" b="0" dirty="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using invalid </a:t>
            </a:r>
            <a:r>
              <a:rPr lang="en-US" dirty="0" err="1" smtClean="0"/>
              <a:t>certs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7772400" cy="685800"/>
          </a:xfrm>
        </p:spPr>
        <p:txBody>
          <a:bodyPr/>
          <a:lstStyle/>
          <a:p>
            <a:r>
              <a:rPr lang="en-US" b="0" dirty="0" smtClean="0"/>
              <a:t>Attacker proxies data between user and bank.   </a:t>
            </a:r>
            <a:br>
              <a:rPr lang="en-US" b="0" dirty="0" smtClean="0"/>
            </a:br>
            <a:r>
              <a:rPr lang="en-US" b="0" dirty="0" smtClean="0"/>
              <a:t>Sees all traffic and can modify data at will.</a:t>
            </a:r>
            <a:endParaRPr lang="en-US" b="0" dirty="0"/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0" y="2480548"/>
            <a:ext cx="669341" cy="683314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2480548"/>
            <a:ext cx="381000" cy="6858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2556748"/>
            <a:ext cx="474662" cy="5302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8597" y="2209800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20574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2271252"/>
            <a:ext cx="5715000" cy="414858"/>
            <a:chOff x="1600200" y="2271252"/>
            <a:chExt cx="5715000" cy="414858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271252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286000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1676400"/>
            <a:ext cx="1295400" cy="381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1676400"/>
            <a:ext cx="1600200" cy="381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2876490"/>
            <a:ext cx="2514600" cy="400110"/>
            <a:chOff x="4953000" y="2876490"/>
            <a:chExt cx="2514600" cy="40011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876490"/>
              <a:ext cx="2292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smtClean="0">
                  <a:latin typeface="+mn-lt"/>
                </a:rPr>
                <a:t>Bank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2895600"/>
            <a:ext cx="2683004" cy="400110"/>
            <a:chOff x="1600200" y="2895600"/>
            <a:chExt cx="2683004" cy="40011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895600"/>
              <a:ext cx="2606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err="1" smtClean="0">
                  <a:latin typeface="+mn-lt"/>
                </a:rPr>
                <a:t>Badguy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1524000"/>
            <a:ext cx="2819400" cy="4572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GET </a:t>
            </a:r>
            <a:r>
              <a:rPr lang="en-US" sz="2000" b="1" dirty="0" smtClean="0">
                <a:latin typeface="+mn-lt"/>
              </a:rPr>
              <a:t>https</a:t>
            </a:r>
            <a:r>
              <a:rPr lang="en-US" sz="2000" dirty="0" smtClean="0">
                <a:latin typeface="+mn-lt"/>
              </a:rPr>
              <a:t>://bank.com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3207603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bad cert</a:t>
            </a:r>
          </a:p>
          <a:p>
            <a:pPr algn="ctr"/>
            <a:r>
              <a:rPr lang="en-US" dirty="0" smtClean="0">
                <a:latin typeface="+mn-lt"/>
              </a:rPr>
              <a:t>warning!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4114800"/>
            <a:ext cx="7239000" cy="842665"/>
            <a:chOff x="914400" y="4114800"/>
            <a:chExt cx="7239000" cy="84266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4114800"/>
              <a:ext cx="231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4114800"/>
              <a:ext cx="231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5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5010090"/>
            <a:ext cx="3429000" cy="400110"/>
            <a:chOff x="990600" y="5010090"/>
            <a:chExt cx="3429000" cy="40011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5010090"/>
              <a:ext cx="2725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5029200"/>
            <a:ext cx="3429000" cy="400110"/>
            <a:chOff x="4724400" y="5029200"/>
            <a:chExt cx="3429000" cy="40011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5029200"/>
              <a:ext cx="2725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2</a:t>
              </a:r>
              <a:endParaRPr lang="en-US" sz="2000" dirty="0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724400"/>
          </a:xfrm>
        </p:spPr>
        <p:txBody>
          <a:bodyPr/>
          <a:lstStyle/>
          <a:p>
            <a:r>
              <a:rPr lang="en-US" dirty="0" smtClean="0"/>
              <a:t>Network Attacker: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Controls network infrastructure:     </a:t>
            </a:r>
            <a:r>
              <a:rPr lang="en-US" sz="2000" dirty="0" smtClean="0"/>
              <a:t>Routers,   DNS</a:t>
            </a:r>
            <a:endParaRPr lang="en-US" dirty="0" smtClean="0"/>
          </a:p>
          <a:p>
            <a:pPr marL="914400" lvl="2" indent="0">
              <a:spcBef>
                <a:spcPts val="1200"/>
              </a:spcBef>
            </a:pPr>
            <a:r>
              <a:rPr lang="en-US" sz="2400" dirty="0" smtClean="0"/>
              <a:t>Passive attacker</a:t>
            </a:r>
            <a:r>
              <a:rPr lang="en-US" sz="2400" b="0" dirty="0" smtClean="0"/>
              <a:t>:    only eavesdrops on net traffic</a:t>
            </a:r>
          </a:p>
          <a:p>
            <a:pPr marL="914400" lvl="2" indent="0">
              <a:spcBef>
                <a:spcPts val="1200"/>
              </a:spcBef>
            </a:pPr>
            <a:r>
              <a:rPr lang="en-US" sz="2400" dirty="0" smtClean="0"/>
              <a:t>Active attacker</a:t>
            </a:r>
            <a:r>
              <a:rPr lang="en-US" sz="2400" b="0" dirty="0" smtClean="0"/>
              <a:t>:   eavesdrops, injects, blocks, and modifies packets</a:t>
            </a:r>
          </a:p>
          <a:p>
            <a:pPr lvl="1"/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Examples: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Wireless network at Internet Café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Internet access at hotels   </a:t>
            </a:r>
            <a:r>
              <a:rPr lang="en-US" sz="2000" dirty="0" smtClean="0"/>
              <a:t>(</a:t>
            </a:r>
            <a:r>
              <a:rPr lang="en-US" sz="2000" dirty="0" err="1" smtClean="0"/>
              <a:t>untrusted</a:t>
            </a:r>
            <a:r>
              <a:rPr lang="en-US" sz="2000" dirty="0" smtClean="0"/>
              <a:t> ISP)</a:t>
            </a:r>
            <a:endParaRPr lang="en-US" dirty="0" smtClean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600200"/>
            <a:ext cx="1263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Firefox:  Invalid cert dialog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609600" y="5791200"/>
            <a:ext cx="8001000" cy="1066800"/>
          </a:xfrm>
        </p:spPr>
        <p:txBody>
          <a:bodyPr/>
          <a:lstStyle/>
          <a:p>
            <a:pPr algn="ctr"/>
            <a:r>
              <a:rPr lang="en-US" dirty="0" smtClean="0"/>
              <a:t>Firefox 3.0:      </a:t>
            </a:r>
            <a:r>
              <a:rPr lang="en-US" u="sng" dirty="0" smtClean="0"/>
              <a:t>Four clicks</a:t>
            </a:r>
            <a:r>
              <a:rPr lang="en-US" dirty="0" smtClean="0"/>
              <a:t> to get </a:t>
            </a:r>
            <a:r>
              <a:rPr lang="en-US" dirty="0" err="1" smtClean="0"/>
              <a:t>firefox</a:t>
            </a:r>
            <a:r>
              <a:rPr lang="en-US" dirty="0" smtClean="0"/>
              <a:t> to accept cert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page is displayed with full HTTPS indicators</a:t>
            </a:r>
            <a:endParaRPr lang="en-US" sz="2400" dirty="0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 t="6798" b="11266"/>
          <a:stretch>
            <a:fillRect/>
          </a:stretch>
        </p:blipFill>
        <p:spPr bwMode="auto">
          <a:xfrm>
            <a:off x="1085850" y="1219200"/>
            <a:ext cx="6972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2224088" y="2789238"/>
            <a:ext cx="9906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3200400"/>
            <a:ext cx="15240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IE:   invalid cert URL bar</a:t>
            </a:r>
            <a:endParaRPr lang="en-US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b="54000"/>
          <a:stretch>
            <a:fillRect/>
          </a:stretch>
        </p:blipFill>
        <p:spPr bwMode="auto">
          <a:xfrm>
            <a:off x="990600" y="2590800"/>
            <a:ext cx="7124700" cy="28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 bwMode="auto">
          <a:xfrm>
            <a:off x="1714500" y="2733487"/>
            <a:ext cx="3886200" cy="6096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Tools to Forge </a:t>
            </a:r>
            <a:r>
              <a:rPr lang="en-US" dirty="0" err="1" smtClean="0"/>
              <a:t>Certs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4876800"/>
          </a:xfrm>
        </p:spPr>
        <p:txBody>
          <a:bodyPr/>
          <a:lstStyle/>
          <a:p>
            <a:r>
              <a:rPr lang="en-US" dirty="0" err="1" smtClean="0"/>
              <a:t>PacketForensis</a:t>
            </a:r>
            <a:r>
              <a:rPr lang="en-US" dirty="0" smtClean="0"/>
              <a:t>:  </a:t>
            </a:r>
            <a:r>
              <a:rPr lang="en-US" b="0" dirty="0" smtClean="0"/>
              <a:t>SSL </a:t>
            </a:r>
            <a:r>
              <a:rPr lang="en-US" b="0" dirty="0" err="1" smtClean="0"/>
              <a:t>MiTM</a:t>
            </a:r>
            <a:r>
              <a:rPr lang="en-US" b="0" dirty="0" smtClean="0"/>
              <a:t> for law enforcement</a:t>
            </a:r>
          </a:p>
          <a:p>
            <a:endParaRPr lang="en-US" b="0" dirty="0" smtClean="0"/>
          </a:p>
          <a:p>
            <a:r>
              <a:rPr lang="en-US" b="0" dirty="0" smtClean="0"/>
              <a:t>Scenario </a:t>
            </a:r>
            <a:r>
              <a:rPr lang="en-US" sz="1600" b="0" dirty="0" smtClean="0"/>
              <a:t>[SS’10]</a:t>
            </a:r>
            <a:r>
              <a:rPr lang="en-US" b="0" dirty="0" smtClean="0"/>
              <a:t>:       </a:t>
            </a:r>
            <a:r>
              <a:rPr lang="en-US" sz="2000" b="0" dirty="0" smtClean="0"/>
              <a:t>(browsers on windows trust 264 root </a:t>
            </a:r>
            <a:r>
              <a:rPr lang="en-US" sz="2000" b="0" dirty="0" err="1" smtClean="0"/>
              <a:t>CAs</a:t>
            </a:r>
            <a:r>
              <a:rPr lang="en-US" sz="2000" b="0" dirty="0" smtClean="0"/>
              <a:t>)</a:t>
            </a:r>
            <a:endParaRPr lang="en-US" b="0" dirty="0" smtClean="0"/>
          </a:p>
          <a:p>
            <a:pPr>
              <a:buFont typeface="Arial"/>
              <a:buChar char="•"/>
            </a:pPr>
            <a:r>
              <a:rPr lang="en-US" b="0" dirty="0" smtClean="0"/>
              <a:t>User in country X wishes to access web site in country Y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b="0" dirty="0" smtClean="0"/>
              <a:t>Country X compels its local CA to issue cert for web site</a:t>
            </a:r>
          </a:p>
          <a:p>
            <a:r>
              <a:rPr lang="en-US" b="0" dirty="0" smtClean="0"/>
              <a:t>	</a:t>
            </a:r>
            <a:r>
              <a:rPr lang="en-US" b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b="0" dirty="0" smtClean="0">
                <a:ea typeface="Wingdings"/>
                <a:cs typeface="Wingdings"/>
              </a:rPr>
              <a:t>country X can eavesdrop on all traffic to web site </a:t>
            </a:r>
          </a:p>
          <a:p>
            <a:r>
              <a:rPr lang="en-US" b="0" dirty="0" smtClean="0">
                <a:ea typeface="Wingdings"/>
                <a:cs typeface="Wingdings"/>
              </a:rPr>
              <a:t>		(no cert warning in user’s browser)</a:t>
            </a:r>
          </a:p>
          <a:p>
            <a:endParaRPr lang="en-US" b="0" dirty="0" smtClean="0">
              <a:ea typeface="Wingdings"/>
              <a:cs typeface="Wingdings"/>
            </a:endParaRPr>
          </a:p>
          <a:p>
            <a:r>
              <a:rPr lang="en-US" sz="1800" b="0" dirty="0" smtClean="0">
                <a:ea typeface="Wingdings"/>
                <a:cs typeface="Wingdings"/>
              </a:rPr>
              <a:t>SS’10 </a:t>
            </a:r>
            <a:r>
              <a:rPr lang="en-US" b="0" dirty="0" smtClean="0">
                <a:ea typeface="Wingdings"/>
                <a:cs typeface="Wingdings"/>
              </a:rPr>
              <a:t>solution:     browser extension that rejects </a:t>
            </a:r>
            <a:r>
              <a:rPr lang="en-US" b="0" dirty="0" err="1" smtClean="0">
                <a:ea typeface="Wingdings"/>
                <a:cs typeface="Wingdings"/>
              </a:rPr>
              <a:t>certs</a:t>
            </a:r>
            <a:r>
              <a:rPr lang="en-US" b="0" dirty="0" smtClean="0">
                <a:ea typeface="Wingdings"/>
                <a:cs typeface="Wingdings"/>
              </a:rPr>
              <a:t> where issuing country ≠ web-site 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5257800"/>
          </a:xfrm>
        </p:spPr>
        <p:txBody>
          <a:bodyPr/>
          <a:lstStyle/>
          <a:p>
            <a:r>
              <a:rPr lang="en-US" b="0" dirty="0" smtClean="0"/>
              <a:t>Page loads over HTTPS, but contains content over HTTP</a:t>
            </a:r>
          </a:p>
          <a:p>
            <a:r>
              <a:rPr lang="en-US" dirty="0" smtClean="0"/>
              <a:t>		(e.g.     &lt;script   </a:t>
            </a:r>
            <a:r>
              <a:rPr lang="en-US" dirty="0" err="1" smtClean="0"/>
              <a:t>src</a:t>
            </a:r>
            <a:r>
              <a:rPr lang="en-US" dirty="0" smtClean="0"/>
              <a:t>=“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 smtClean="0"/>
              <a:t>://.../script.js&gt;  ) </a:t>
            </a:r>
          </a:p>
          <a:p>
            <a:endParaRPr lang="en-US" dirty="0" smtClean="0"/>
          </a:p>
          <a:p>
            <a:r>
              <a:rPr lang="en-US" dirty="0" smtClean="0"/>
              <a:t>IE7:   </a:t>
            </a:r>
            <a:r>
              <a:rPr lang="en-US" b="0" dirty="0" smtClean="0"/>
              <a:t>displays mixed-content dialog and no SSL lock</a:t>
            </a:r>
          </a:p>
          <a:p>
            <a:r>
              <a:rPr lang="en-US" dirty="0" smtClean="0"/>
              <a:t>Firefox 3.0:   </a:t>
            </a:r>
            <a:r>
              <a:rPr lang="en-US" b="0" dirty="0" smtClean="0"/>
              <a:t>displays `!’ over lock icon </a:t>
            </a:r>
            <a:r>
              <a:rPr lang="en-US" sz="2000" b="0" dirty="0" smtClean="0"/>
              <a:t>(no dialog by default)</a:t>
            </a:r>
          </a:p>
          <a:p>
            <a:endParaRPr lang="en-US" sz="2000" dirty="0" smtClean="0"/>
          </a:p>
          <a:p>
            <a:r>
              <a:rPr lang="en-US" dirty="0" smtClean="0"/>
              <a:t>Both browsers:  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Flash </a:t>
            </a:r>
            <a:r>
              <a:rPr lang="en-US" dirty="0" err="1" smtClean="0"/>
              <a:t>swf</a:t>
            </a:r>
            <a:r>
              <a:rPr lang="en-US" dirty="0" smtClean="0"/>
              <a:t> file over HTTP does not trigger warning   !!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note:   Flash can script the embedding page</a:t>
            </a:r>
          </a:p>
          <a:p>
            <a:pPr lvl="1">
              <a:buFont typeface="Times" pitchFamily="18" charset="0"/>
              <a:buNone/>
            </a:pPr>
            <a:endParaRPr lang="en-US" dirty="0" smtClean="0"/>
          </a:p>
          <a:p>
            <a:r>
              <a:rPr lang="en-US" dirty="0" smtClean="0"/>
              <a:t>Safari:   </a:t>
            </a:r>
            <a:r>
              <a:rPr lang="en-US" b="0" dirty="0" smtClean="0"/>
              <a:t>does not attempt to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8676" name="Rounded Rectangle 3"/>
          <p:cNvSpPr>
            <a:spLocks noChangeArrowheads="1"/>
          </p:cNvSpPr>
          <p:nvPr/>
        </p:nvSpPr>
        <p:spPr bwMode="auto">
          <a:xfrm>
            <a:off x="228600" y="2667000"/>
            <a:ext cx="8534400" cy="281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Mixed Content:  HTTP and HTTPS</a:t>
            </a: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29706" name="Picture 12" descr="unspecifiedSecurityflaw"/>
            <p:cNvPicPr>
              <a:picLocks noChangeAspect="1" noChangeArrowheads="1"/>
            </p:cNvPicPr>
            <p:nvPr/>
          </p:nvPicPr>
          <p:blipFill>
            <a:blip r:embed="rId3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1110" cy="2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silly dialogs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838" y="2038350"/>
            <a:ext cx="639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pic>
        <p:nvPicPr>
          <p:cNvPr id="29702" name="Picture 1"/>
          <p:cNvPicPr>
            <a:picLocks noChangeAspect="1" noChangeArrowheads="1"/>
          </p:cNvPicPr>
          <p:nvPr/>
        </p:nvPicPr>
        <p:blipFill>
          <a:blip r:embed="rId4"/>
          <a:srcRect b="72667"/>
          <a:stretch>
            <a:fillRect/>
          </a:stretch>
        </p:blipFill>
        <p:spPr bwMode="auto">
          <a:xfrm>
            <a:off x="914400" y="4724400"/>
            <a:ext cx="6591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4038600"/>
            <a:ext cx="3989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 SSL lock in address bar: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752600" y="48768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48768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Mixed Content:  HTTP and HTTPS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1724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Firefox 3.0: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 r="12685" b="73810"/>
          <a:stretch>
            <a:fillRect/>
          </a:stretch>
        </p:blipFill>
        <p:spPr bwMode="auto">
          <a:xfrm>
            <a:off x="2362200" y="160020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 l="60178" t="85713" r="-294" b="2"/>
          <a:stretch>
            <a:fillRect/>
          </a:stretch>
        </p:blipFill>
        <p:spPr bwMode="auto">
          <a:xfrm>
            <a:off x="54864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/>
          <a:srcRect t="74001"/>
          <a:stretch>
            <a:fillRect/>
          </a:stretch>
        </p:blipFill>
        <p:spPr bwMode="auto">
          <a:xfrm>
            <a:off x="990600" y="5105400"/>
            <a:ext cx="571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9600" y="3581400"/>
            <a:ext cx="4884738" cy="984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 No SSL indicator in address bar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 Clicking on bottom lock gives:</a:t>
            </a:r>
          </a:p>
        </p:txBody>
      </p:sp>
      <p:cxnSp>
        <p:nvCxnSpPr>
          <p:cNvPr id="30728" name="Straight Arrow Connector 18"/>
          <p:cNvCxnSpPr>
            <a:cxnSpLocks noChangeShapeType="1"/>
          </p:cNvCxnSpPr>
          <p:nvPr/>
        </p:nvCxnSpPr>
        <p:spPr bwMode="auto">
          <a:xfrm flipV="1">
            <a:off x="2819400" y="2362200"/>
            <a:ext cx="1524000" cy="12192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Oval 19"/>
          <p:cNvSpPr/>
          <p:nvPr/>
        </p:nvSpPr>
        <p:spPr bwMode="auto">
          <a:xfrm>
            <a:off x="7315200" y="25146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43000" y="2930525"/>
            <a:ext cx="6781800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676400" y="5146675"/>
            <a:ext cx="60198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3600" smtClean="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b="0" smtClean="0"/>
              <a:t>banks:   after login all content served over HTTPS</a:t>
            </a:r>
          </a:p>
          <a:p>
            <a:endParaRPr lang="en-US" smtClean="0"/>
          </a:p>
          <a:p>
            <a:r>
              <a:rPr lang="en-US" smtClean="0"/>
              <a:t>Developer error:     </a:t>
            </a:r>
            <a:r>
              <a:rPr lang="en-US" b="0" smtClean="0"/>
              <a:t>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&lt;embed  src=</a:t>
            </a:r>
            <a:r>
              <a:rPr lang="en-US" b="1" smtClean="0">
                <a:solidFill>
                  <a:srgbClr val="CC3300"/>
                </a:solidFill>
              </a:rPr>
              <a:t>http</a:t>
            </a:r>
            <a:r>
              <a:rPr lang="en-US" b="1" smtClean="0"/>
              <a:t>://www.site.com/flash.swf&gt;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Active network attacker can now hijack session</a:t>
            </a:r>
          </a:p>
          <a:p>
            <a:pPr lvl="1">
              <a:spcBef>
                <a:spcPct val="50000"/>
              </a:spcBef>
            </a:pPr>
            <a:endParaRPr lang="en-US" smtClean="0"/>
          </a:p>
          <a:p>
            <a:pPr>
              <a:spcBef>
                <a:spcPct val="50000"/>
              </a:spcBef>
            </a:pPr>
            <a:r>
              <a:rPr lang="en-US" b="0" smtClean="0"/>
              <a:t>Better way to include content: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	      </a:t>
            </a:r>
            <a:r>
              <a:rPr lang="en-US" smtClean="0"/>
              <a:t>&lt;embed  src=//www.site.com/flash.swf&gt;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served over the same protocol as embedding page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2362200"/>
            <a:ext cx="8201025" cy="1647825"/>
          </a:xfrm>
          <a:prstGeom prst="rect">
            <a:avLst/>
          </a:prstGeom>
          <a:noFill/>
          <a:ln w="38100" algn="ctr">
            <a:solidFill>
              <a:srgbClr val="009900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200400" y="2895600"/>
            <a:ext cx="990600" cy="5334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 From an Online Bank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…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/>
          <a:srcRect l="10156" t="4472" r="11719" b="89024"/>
          <a:stretch>
            <a:fillRect/>
          </a:stretch>
        </p:blipFill>
        <p:spPr bwMode="auto">
          <a:xfrm>
            <a:off x="685800" y="1752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483100"/>
            <a:ext cx="845776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n-NO" sz="2000" dirty="0">
                <a:latin typeface="+mn-lt"/>
              </a:rPr>
              <a:t>var so = new SWFObject("</a:t>
            </a:r>
            <a:r>
              <a:rPr lang="nn-NO" b="1" dirty="0">
                <a:latin typeface="Arial Narrow" pitchFamily="34" charset="0"/>
              </a:rPr>
              <a:t>http</a:t>
            </a:r>
            <a:r>
              <a:rPr lang="nn-NO" sz="2000" dirty="0">
                <a:latin typeface="+mn-lt"/>
              </a:rPr>
              <a:t>://mfasa.chase.com/auth/device.swf",  ...</a:t>
            </a:r>
          </a:p>
          <a:p>
            <a:pPr>
              <a:defRPr/>
            </a:pPr>
            <a:endParaRPr lang="nn-NO" sz="2000" dirty="0">
              <a:latin typeface="+mn-lt"/>
            </a:endParaRPr>
          </a:p>
          <a:p>
            <a:pPr>
              <a:defRPr/>
            </a:pPr>
            <a:endParaRPr lang="nn-NO" sz="2000" dirty="0">
              <a:latin typeface="+mn-lt"/>
            </a:endParaRPr>
          </a:p>
          <a:p>
            <a:pPr>
              <a:defRPr/>
            </a:pPr>
            <a:r>
              <a:rPr lang="nn-NO" dirty="0">
                <a:latin typeface="+mn-lt"/>
              </a:rPr>
              <a:t>network attacker can modify SWF file and hijack </a:t>
            </a:r>
            <a:r>
              <a:rPr lang="nn-NO" dirty="0" smtClean="0">
                <a:latin typeface="+mn-lt"/>
              </a:rPr>
              <a:t>session</a:t>
            </a:r>
          </a:p>
          <a:p>
            <a:pPr>
              <a:defRPr/>
            </a:pPr>
            <a:r>
              <a:rPr lang="nn-NO" dirty="0" smtClean="0">
                <a:latin typeface="+mn-lt"/>
              </a:rPr>
              <a:t>						     </a:t>
            </a:r>
            <a:r>
              <a:rPr lang="nn-NO" sz="1600" dirty="0" smtClean="0">
                <a:latin typeface="+mn-lt"/>
              </a:rPr>
              <a:t>(the site has been fixed)</a:t>
            </a:r>
            <a:endParaRPr lang="en-US" sz="16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1708150"/>
            <a:ext cx="990600" cy="5334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4343400"/>
            <a:ext cx="8610600" cy="685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2778" name="Picture 3"/>
          <p:cNvPicPr>
            <a:picLocks noChangeAspect="1" noChangeArrowheads="1"/>
          </p:cNvPicPr>
          <p:nvPr/>
        </p:nvPicPr>
        <p:blipFill>
          <a:blip r:embed="rId2"/>
          <a:srcRect l="12500" t="29404" r="14063" b="46748"/>
          <a:stretch>
            <a:fillRect/>
          </a:stretch>
        </p:blipFill>
        <p:spPr bwMode="auto">
          <a:xfrm>
            <a:off x="914400" y="2286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OME\abarth\svn\papers\https\screenshots\origin-contamination.png"/>
          <p:cNvPicPr>
            <a:picLocks noChangeAspect="1" noChangeArrowheads="1"/>
          </p:cNvPicPr>
          <p:nvPr/>
        </p:nvPicPr>
        <p:blipFill>
          <a:blip r:embed="rId3"/>
          <a:srcRect t="54839"/>
          <a:stretch>
            <a:fillRect/>
          </a:stretch>
        </p:blipFill>
        <p:spPr bwMode="auto">
          <a:xfrm>
            <a:off x="914400" y="3810000"/>
            <a:ext cx="7194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 Origin Contamination:  an example</a:t>
            </a:r>
          </a:p>
        </p:txBody>
      </p:sp>
      <p:pic>
        <p:nvPicPr>
          <p:cNvPr id="33796" name="Picture 2" descr="D:\HOME\abarth\svn\papers\https\screenshots\origin-contamination.png"/>
          <p:cNvPicPr>
            <a:picLocks noChangeAspect="1" noChangeArrowheads="1"/>
          </p:cNvPicPr>
          <p:nvPr/>
        </p:nvPicPr>
        <p:blipFill>
          <a:blip r:embed="rId3"/>
          <a:srcRect b="44839"/>
          <a:stretch>
            <a:fillRect/>
          </a:stretch>
        </p:blipFill>
        <p:spPr bwMode="auto">
          <a:xfrm>
            <a:off x="914400" y="1143000"/>
            <a:ext cx="71945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784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+mn-lt"/>
              </a:rPr>
              <a:t>safeLock</a:t>
            </a:r>
            <a:r>
              <a:rPr lang="en-US" sz="2000" dirty="0">
                <a:latin typeface="+mn-lt"/>
              </a:rPr>
              <a:t>:    removes lock from top page after loading bottom </a:t>
            </a:r>
            <a:r>
              <a:rPr lang="en-US" sz="2000" dirty="0" smtClean="0">
                <a:latin typeface="+mn-lt"/>
              </a:rPr>
              <a:t>page</a:t>
            </a:r>
          </a:p>
        </p:txBody>
      </p:sp>
      <p:pic>
        <p:nvPicPr>
          <p:cNvPr id="6" name="Picture 1" descr="C:\Documents and Settings\John Mitchell\My Documents\research\papers\svn\post-message\figures\igoogle-before.png"/>
          <p:cNvPicPr>
            <a:picLocks noChangeAspect="1" noChangeArrowheads="1"/>
          </p:cNvPicPr>
          <p:nvPr/>
        </p:nvPicPr>
        <p:blipFill>
          <a:blip r:embed="rId4"/>
          <a:srcRect l="4161" t="40437" r="69830" b="29610"/>
          <a:stretch>
            <a:fillRect/>
          </a:stretch>
        </p:blipFill>
        <p:spPr bwMode="auto">
          <a:xfrm>
            <a:off x="2286000" y="3962400"/>
            <a:ext cx="2362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416 -0.3599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note:   the status Bar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/>
            <a:endParaRPr lang="en-US" altLang="ko-KR" smtClean="0">
              <a:ea typeface="굴림" pitchFamily="34" charset="-127"/>
            </a:endParaRPr>
          </a:p>
          <a:p>
            <a:pPr marL="0" indent="0"/>
            <a:r>
              <a:rPr lang="en-US" altLang="ko-KR" smtClean="0">
                <a:ea typeface="굴림" pitchFamily="34" charset="-127"/>
              </a:rPr>
              <a:t>Trivially spoofable</a:t>
            </a: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&lt;a href=“http://www.paypal.com/”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	        </a:t>
            </a:r>
            <a:r>
              <a:rPr lang="en-US" altLang="ko-KR" smtClean="0">
                <a:solidFill>
                  <a:srgbClr val="CC3300"/>
                </a:solidFill>
                <a:ea typeface="굴림" pitchFamily="34" charset="-127"/>
              </a:rPr>
              <a:t>onclick=“this.href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</p:txBody>
      </p:sp>
      <p:grpSp>
        <p:nvGrpSpPr>
          <p:cNvPr id="34820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34821" name="Picture 8"/>
            <p:cNvPicPr>
              <a:picLocks noChangeAspect="1" noChangeArrowheads="1"/>
            </p:cNvPicPr>
            <p:nvPr/>
          </p:nvPicPr>
          <p:blipFill>
            <a:blip r:embed="rId2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</p:spPr>
        </p:pic>
        <p:sp>
          <p:nvSpPr>
            <p:cNvPr id="34822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overview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1713" y="21336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750" y="2633663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Enc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03350" y="30908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70200" y="2613025"/>
            <a:ext cx="44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85817" y="2663825"/>
            <a:ext cx="327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84950" y="2155825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53200" y="2655888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Dec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822950" y="31130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29016" y="2663159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13800" y="2642521"/>
            <a:ext cx="44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2528888" y="3716338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97675" y="3749675"/>
            <a:ext cx="3381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393950" y="3810000"/>
            <a:ext cx="10887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PK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4950" y="3805238"/>
            <a:ext cx="10887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SK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3079750" y="3124200"/>
            <a:ext cx="914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346950" y="3124200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838200" y="4876800"/>
            <a:ext cx="7772400" cy="1981200"/>
          </a:xfrm>
        </p:spPr>
        <p:txBody>
          <a:bodyPr/>
          <a:lstStyle/>
          <a:p>
            <a:r>
              <a:rPr lang="en-US" dirty="0" smtClean="0"/>
              <a:t>Bob generates    (</a:t>
            </a:r>
            <a:r>
              <a:rPr lang="en-US" dirty="0" err="1" smtClean="0"/>
              <a:t>SK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,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Alice:   using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  encrypts messages </a:t>
            </a:r>
            <a:br>
              <a:rPr lang="en-US" dirty="0" smtClean="0"/>
            </a:br>
            <a:r>
              <a:rPr lang="en-US" dirty="0" smtClean="0"/>
              <a:t>				and only Bob can decrypt</a:t>
            </a:r>
            <a:endParaRPr lang="en-US" dirty="0"/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Public-key encryption: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838200"/>
          </a:xfrm>
        </p:spPr>
        <p:txBody>
          <a:bodyPr/>
          <a:lstStyle/>
          <a:p>
            <a:r>
              <a:rPr lang="en-US" dirty="0" smtClean="0"/>
              <a:t>How does Alice (browser)  obtain 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7086600" y="2667000"/>
            <a:ext cx="10668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667000"/>
            <a:ext cx="9906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34309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75348" y="2879360"/>
            <a:ext cx="2811252" cy="707886"/>
            <a:chOff x="4275348" y="3193685"/>
            <a:chExt cx="2811252" cy="70788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193685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PK     and</a:t>
              </a:r>
            </a:p>
            <a:p>
              <a:r>
                <a:rPr lang="en-US" sz="2000" dirty="0" smtClean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0574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Browser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Alice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53400" y="3733800"/>
            <a:ext cx="76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7489" y="3414010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check</a:t>
            </a:r>
          </a:p>
          <a:p>
            <a:pPr algn="ctr"/>
            <a:r>
              <a:rPr lang="en-US" sz="2000" dirty="0" smtClean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02384" y="4114800"/>
            <a:ext cx="2819400" cy="1427750"/>
            <a:chOff x="4302384" y="4429125"/>
            <a:chExt cx="2819400" cy="142775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429125"/>
              <a:ext cx="2626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issue Cert with SK</a:t>
              </a:r>
              <a:r>
                <a:rPr lang="en-US" sz="2000" baseline="-25000" dirty="0" smtClean="0">
                  <a:latin typeface="+mn-lt"/>
                </a:rPr>
                <a:t>CA </a:t>
              </a:r>
              <a:r>
                <a:rPr lang="en-US" sz="2000" dirty="0" smtClean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981075"/>
              <a:chOff x="5257800" y="4682645"/>
              <a:chExt cx="1752600" cy="981075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3244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066800" y="4800600"/>
            <a:ext cx="1783830" cy="1057275"/>
            <a:chOff x="1066800" y="5114925"/>
            <a:chExt cx="1783830" cy="105727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981075"/>
              <a:chOff x="5257800" y="4682645"/>
              <a:chExt cx="1752600" cy="981075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3244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743200" y="2667000"/>
            <a:ext cx="15240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735759"/>
            <a:ext cx="1425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choose</a:t>
            </a:r>
          </a:p>
          <a:p>
            <a:r>
              <a:rPr lang="en-US" sz="2000" dirty="0" smtClean="0">
                <a:latin typeface="+mn-lt"/>
              </a:rPr>
              <a:t>   (SK,PK</a:t>
            </a:r>
            <a:r>
              <a:rPr lang="en-US" dirty="0" smtClean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584" y="23622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 Bob</a:t>
            </a:r>
            <a:endParaRPr lang="en-US" sz="2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380" y="3790890"/>
            <a:ext cx="76495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138" y="4473714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verify</a:t>
            </a:r>
          </a:p>
          <a:p>
            <a:pPr algn="ctr"/>
            <a:r>
              <a:rPr lang="en-US" sz="2000" dirty="0" smtClean="0">
                <a:latin typeface="+mn-lt"/>
              </a:rPr>
              <a:t>Cert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6172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 smtClean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4200" y="3810000"/>
            <a:ext cx="76495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048000" cy="4114800"/>
          </a:xfrm>
        </p:spPr>
        <p:txBody>
          <a:bodyPr/>
          <a:lstStyle/>
          <a:p>
            <a:r>
              <a:rPr lang="en-US" dirty="0" smtClean="0"/>
              <a:t>Important fields:</a:t>
            </a:r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 b="30275"/>
          <a:stretch>
            <a:fillRect/>
          </a:stretch>
        </p:blipFill>
        <p:spPr bwMode="auto">
          <a:xfrm>
            <a:off x="3810000" y="16002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 l="5882" t="31651" r="27941" b="15749"/>
          <a:stretch>
            <a:fillRect/>
          </a:stretch>
        </p:blipFill>
        <p:spPr bwMode="auto">
          <a:xfrm>
            <a:off x="76200" y="32766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r>
              <a:rPr lang="en-US" dirty="0" smtClean="0"/>
              <a:t>Subject’s </a:t>
            </a:r>
            <a:r>
              <a:rPr lang="en-US" dirty="0" err="1" smtClean="0"/>
              <a:t>CommonName</a:t>
            </a:r>
            <a:r>
              <a:rPr lang="en-US" dirty="0" smtClean="0"/>
              <a:t> can be: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b="0" dirty="0" smtClean="0"/>
              <a:t>An explicit name, e.g.     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 smtClean="0"/>
              <a:t>  ,   or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b="0" dirty="0" smtClean="0"/>
              <a:t>A name with a wildcard character, e.g.</a:t>
            </a:r>
          </a:p>
          <a:p>
            <a:r>
              <a:rPr lang="en-US" b="0" dirty="0" smtClean="0"/>
              <a:t>		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 smtClean="0"/>
              <a:t>or    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4800"/>
              </a:spcBef>
            </a:pPr>
            <a:r>
              <a:rPr lang="en-US" dirty="0" smtClean="0"/>
              <a:t>matching rules:</a:t>
            </a:r>
          </a:p>
          <a:p>
            <a:r>
              <a:rPr lang="en-US" dirty="0" smtClean="0"/>
              <a:t>	</a:t>
            </a:r>
            <a:r>
              <a:rPr lang="en-US" sz="2000" b="0" dirty="0" smtClean="0"/>
              <a:t>IE7:   “</a:t>
            </a:r>
            <a:r>
              <a:rPr lang="en-US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 smtClean="0"/>
              <a:t>” must occur in leftmost component,  does not match “.”</a:t>
            </a:r>
          </a:p>
          <a:p>
            <a:r>
              <a:rPr lang="en-US" sz="2000" b="0" dirty="0" smtClean="0"/>
              <a:t>		   example:  </a:t>
            </a:r>
            <a:r>
              <a:rPr lang="en-US" sz="2000" dirty="0" smtClean="0"/>
              <a:t>*.</a:t>
            </a:r>
            <a:r>
              <a:rPr lang="en-US" sz="2000" dirty="0" err="1" smtClean="0"/>
              <a:t>a.com</a:t>
            </a:r>
            <a:r>
              <a:rPr lang="en-US" sz="2000" dirty="0" smtClean="0"/>
              <a:t>   </a:t>
            </a:r>
            <a:r>
              <a:rPr lang="en-US" sz="2000" b="0" dirty="0" smtClean="0"/>
              <a:t>matches   </a:t>
            </a:r>
            <a:r>
              <a:rPr lang="en-US" sz="2000" dirty="0" smtClean="0"/>
              <a:t>x.a.com</a:t>
            </a:r>
            <a:r>
              <a:rPr lang="en-US" sz="2000" b="0" dirty="0" smtClean="0"/>
              <a:t>  but not  </a:t>
            </a:r>
            <a:r>
              <a:rPr lang="en-US" sz="2000" dirty="0" smtClean="0"/>
              <a:t>y.x.a.com</a:t>
            </a:r>
          </a:p>
          <a:p>
            <a:pPr>
              <a:spcBef>
                <a:spcPts val="1200"/>
              </a:spcBef>
            </a:pPr>
            <a:r>
              <a:rPr lang="en-US" sz="2000" b="0" dirty="0" smtClean="0"/>
              <a:t>	FF3:   “</a:t>
            </a:r>
            <a:r>
              <a:rPr lang="en-US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 smtClean="0"/>
              <a:t>” matches anything 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38600" y="2057400"/>
            <a:ext cx="48239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362200"/>
            <a:ext cx="3009157" cy="139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dirty="0" smtClean="0">
                <a:latin typeface="+mn-lt"/>
              </a:rPr>
              <a:t>Browsers accept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certificates from 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large number of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SSL/TLS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676400"/>
            <a:ext cx="1143000" cy="403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131064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browser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401" y="12954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53400" y="2362200"/>
            <a:ext cx="76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28800" y="1615440"/>
            <a:ext cx="5181600" cy="400110"/>
            <a:chOff x="1828800" y="1615440"/>
            <a:chExt cx="5181600" cy="40011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828800" y="19812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57600" y="1615440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8800" y="2235815"/>
            <a:ext cx="5181600" cy="400110"/>
            <a:chOff x="1828800" y="2235815"/>
            <a:chExt cx="5181600" cy="40011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1828800" y="25908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82240" y="2235815"/>
              <a:ext cx="3903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server-hello   +   server-cert (</a:t>
              </a:r>
              <a:r>
                <a:rPr lang="en-US" sz="1800" dirty="0" smtClean="0">
                  <a:latin typeface="+mn-lt"/>
                </a:rPr>
                <a:t>PK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8800" y="3043535"/>
            <a:ext cx="5181600" cy="1295400"/>
            <a:chOff x="1828800" y="3043535"/>
            <a:chExt cx="5181600" cy="12954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828800" y="3043535"/>
              <a:ext cx="5181600" cy="12954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043535"/>
              <a:ext cx="3353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+mn-lt"/>
                </a:rPr>
                <a:t>key exchange </a:t>
              </a:r>
              <a:r>
                <a:rPr lang="en-US" sz="1600" dirty="0" smtClean="0">
                  <a:solidFill>
                    <a:srgbClr val="0070C0"/>
                  </a:solidFill>
                  <a:latin typeface="+mn-lt"/>
                </a:rPr>
                <a:t>(several options)</a:t>
              </a:r>
              <a:endParaRPr lang="en-US" sz="2000" dirty="0" smtClean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7010400" y="1600200"/>
            <a:ext cx="1143000" cy="403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8800" y="4495800"/>
            <a:ext cx="5181600" cy="400110"/>
            <a:chOff x="1828800" y="4495800"/>
            <a:chExt cx="5181600" cy="40011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1828800" y="48768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581400" y="4495800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Finished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8153400" y="1828800"/>
            <a:ext cx="762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800" y="3267670"/>
            <a:ext cx="6891754" cy="1075730"/>
            <a:chOff x="685800" y="3267670"/>
            <a:chExt cx="6891754" cy="107573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828800" y="407539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481881" y="3724870"/>
              <a:ext cx="3842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 client-key-exchange:   E(PK, k)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326767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rand. 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9000" y="38817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28800" y="5177135"/>
            <a:ext cx="5181600" cy="400110"/>
            <a:chOff x="1828800" y="5177135"/>
            <a:chExt cx="5181600" cy="40011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1828800" y="55626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373544" y="5177135"/>
              <a:ext cx="4027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encrypted with KDF(k)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0" y="6091535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Most common:    server authentication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1893</Words>
  <Application>Microsoft Macintosh PowerPoint</Application>
  <PresentationFormat>On-screen Show (4:3)</PresentationFormat>
  <Paragraphs>334</Paragraphs>
  <Slides>40</Slides>
  <Notes>10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Blank Presentation</vt:lpstr>
      <vt:lpstr>Image</vt:lpstr>
      <vt:lpstr>HTTPS and the Lock Icon</vt:lpstr>
      <vt:lpstr>Goals for this lecture</vt:lpstr>
      <vt:lpstr>Threat Model:   Network Attacker</vt:lpstr>
      <vt:lpstr>SSL/TLS overview</vt:lpstr>
      <vt:lpstr>Certificates</vt:lpstr>
      <vt:lpstr>Certificates: example</vt:lpstr>
      <vt:lpstr>Certificates on the web</vt:lpstr>
      <vt:lpstr>Certificate Authorities</vt:lpstr>
      <vt:lpstr>Brief overview of SSL/TLS</vt:lpstr>
      <vt:lpstr>Integrating SSL/TLS with HTTP    HTTPS</vt:lpstr>
      <vt:lpstr>Why is HTTPS not used for all web traffic?</vt:lpstr>
      <vt:lpstr>HTTPS in the Browser</vt:lpstr>
      <vt:lpstr>The lock icon:    SSL indicator</vt:lpstr>
      <vt:lpstr>When is the (basic) lock icon displayed</vt:lpstr>
      <vt:lpstr>The lock UI:    help users authenticate site</vt:lpstr>
      <vt:lpstr>The lock UI:    help users authenticate site</vt:lpstr>
      <vt:lpstr>The lock UI:    help users authenticate site</vt:lpstr>
      <vt:lpstr>The lock UI:   Extended Validation (EV) Certs</vt:lpstr>
      <vt:lpstr>A general UI attack:  picture-in-picture</vt:lpstr>
      <vt:lpstr>HTTPS and login pages:   incorrect version</vt:lpstr>
      <vt:lpstr>HTTPS and login pages:   guidelines</vt:lpstr>
      <vt:lpstr>Problems with HTTPS and the Lock Icon</vt:lpstr>
      <vt:lpstr>Problems with HTTPS and the Lock Icon</vt:lpstr>
      <vt:lpstr>1.  HTTP    HTTPS  upgrade</vt:lpstr>
      <vt:lpstr>Tricks and Details</vt:lpstr>
      <vt:lpstr>2. Semantic attacks on certs</vt:lpstr>
      <vt:lpstr>Slide 27</vt:lpstr>
      <vt:lpstr>3. Invalid certs</vt:lpstr>
      <vt:lpstr>Man in the middle attack using invalid certs</vt:lpstr>
      <vt:lpstr>Firefox:  Invalid cert dialog</vt:lpstr>
      <vt:lpstr>IE:   invalid cert URL bar</vt:lpstr>
      <vt:lpstr>Commercial Tools to Forge Certs</vt:lpstr>
      <vt:lpstr>4. Mixed Content:  HTTP and HTTPS</vt:lpstr>
      <vt:lpstr>Mixed Content:  HTTP and HTTPS</vt:lpstr>
      <vt:lpstr>Mixed Content:  HTTP and HTTPS</vt:lpstr>
      <vt:lpstr>Mixed content and network attacks</vt:lpstr>
      <vt:lpstr>An Example From an Online Bank</vt:lpstr>
      <vt:lpstr>5.  Origin Contamination:  an example</vt:lpstr>
      <vt:lpstr>Final note:   the status Bar</vt:lpstr>
      <vt:lpstr>THE END</vt:lpstr>
    </vt:vector>
  </TitlesOfParts>
  <Company>L&amp;A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DaBo</dc:creator>
  <cp:lastModifiedBy>Dan Boneh</cp:lastModifiedBy>
  <cp:revision>135</cp:revision>
  <dcterms:created xsi:type="dcterms:W3CDTF">2010-05-04T19:14:42Z</dcterms:created>
  <dcterms:modified xsi:type="dcterms:W3CDTF">2010-05-04T19:35:25Z</dcterms:modified>
</cp:coreProperties>
</file>