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1"/>
  </p:notesMasterIdLst>
  <p:sldIdLst>
    <p:sldId id="277" r:id="rId4"/>
    <p:sldId id="257" r:id="rId5"/>
    <p:sldId id="258" r:id="rId6"/>
    <p:sldId id="259" r:id="rId7"/>
    <p:sldId id="260" r:id="rId8"/>
    <p:sldId id="261" r:id="rId9"/>
    <p:sldId id="271" r:id="rId10"/>
    <p:sldId id="272" r:id="rId11"/>
    <p:sldId id="263" r:id="rId12"/>
    <p:sldId id="274" r:id="rId13"/>
    <p:sldId id="265" r:id="rId14"/>
    <p:sldId id="273" r:id="rId15"/>
    <p:sldId id="266" r:id="rId16"/>
    <p:sldId id="270" r:id="rId17"/>
    <p:sldId id="269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296" r:id="rId33"/>
    <p:sldId id="297" r:id="rId34"/>
    <p:sldId id="298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1" r:id="rId46"/>
    <p:sldId id="312" r:id="rId47"/>
    <p:sldId id="313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</p:sldIdLst>
  <p:sldSz cx="9144000" cy="5143500" type="screen16x9"/>
  <p:notesSz cx="6858000" cy="91440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>
        <p:scale>
          <a:sx n="100" d="100"/>
          <a:sy n="100" d="100"/>
        </p:scale>
        <p:origin x="-896" y="-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ags" Target="tags/tag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Bion</a:t>
            </a:r>
            <a:r>
              <a:rPr lang="en-US" dirty="0" smtClean="0"/>
              <a:t> </a:t>
            </a:r>
            <a:r>
              <a:rPr lang="en-US" dirty="0" err="1" smtClean="0"/>
              <a:t>Blazakis</a:t>
            </a:r>
            <a:r>
              <a:rPr lang="en-US" dirty="0" smtClean="0"/>
              <a:t> [</a:t>
            </a:r>
            <a:r>
              <a:rPr lang="en-US" dirty="0" err="1" smtClean="0"/>
              <a:t>Blakchat</a:t>
            </a:r>
            <a:r>
              <a:rPr lang="en-US" baseline="0" dirty="0" smtClean="0"/>
              <a:t> 2010]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ProPolice</a:t>
            </a:r>
            <a:r>
              <a:rPr lang="en-US" dirty="0" smtClean="0"/>
              <a:t>:   replicates pointers in arguments to bottom of local </a:t>
            </a:r>
            <a:r>
              <a:rPr lang="en-US" dirty="0" err="1" smtClean="0"/>
              <a:t>vars</a:t>
            </a:r>
            <a:r>
              <a:rPr lang="en-US" dirty="0" smtClean="0"/>
              <a:t> area.</a:t>
            </a:r>
          </a:p>
          <a:p>
            <a:r>
              <a:rPr lang="en-US" dirty="0" err="1" smtClean="0"/>
              <a:t>ProPolicy</a:t>
            </a:r>
            <a:r>
              <a:rPr lang="en-US" dirty="0" smtClean="0"/>
              <a:t>:   also called</a:t>
            </a:r>
            <a:r>
              <a:rPr lang="en-US" baseline="0" dirty="0" smtClean="0"/>
              <a:t> SSP – stack smashing protection.</a:t>
            </a:r>
            <a:endParaRPr lang="en-US" dirty="0" smtClean="0"/>
          </a:p>
          <a:p>
            <a:r>
              <a:rPr lang="en-US" dirty="0" smtClean="0"/>
              <a:t>/GS:   Arguments, return address, </a:t>
            </a:r>
            <a:r>
              <a:rPr lang="en-US" b="1" dirty="0" smtClean="0"/>
              <a:t>cookie</a:t>
            </a:r>
            <a:r>
              <a:rPr lang="en-US" dirty="0" smtClean="0"/>
              <a:t>, arrays, local variables, copies of some pointer arguments, </a:t>
            </a:r>
            <a:r>
              <a:rPr lang="en-US" dirty="0" err="1" smtClean="0"/>
              <a:t>alloca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 bug happened because</a:t>
            </a:r>
            <a:r>
              <a:rPr lang="en-US" baseline="0" dirty="0" smtClean="0"/>
              <a:t> /GS was not applied to function </a:t>
            </a:r>
            <a:r>
              <a:rPr lang="en-US" baseline="0" dirty="0" err="1" smtClean="0"/>
              <a:t>LoadAniIcon</a:t>
            </a:r>
            <a:r>
              <a:rPr lang="en-US" baseline="0" dirty="0" smtClean="0"/>
              <a:t>() since it did not contain string buffers. </a:t>
            </a:r>
            <a:r>
              <a:rPr lang="en-US" sz="1200" dirty="0" smtClean="0"/>
              <a:t>Visual Studio 2010 applies /GS protection more aggressively.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/GS:   Arguments, return address, </a:t>
            </a:r>
            <a:r>
              <a:rPr lang="en-US" b="1" dirty="0" smtClean="0"/>
              <a:t>cookie</a:t>
            </a:r>
            <a:r>
              <a:rPr lang="en-US" dirty="0" smtClean="0"/>
              <a:t>, arrays, local variables, copies of some pointer arguments, </a:t>
            </a:r>
            <a:r>
              <a:rPr lang="en-US" dirty="0" err="1" smtClean="0"/>
              <a:t>alloca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SEH:</a:t>
            </a:r>
            <a:r>
              <a:rPr lang="en-US" baseline="0" dirty="0" smtClean="0"/>
              <a:t>   structured exception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8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SAFESEH:</a:t>
            </a:r>
            <a:r>
              <a:rPr lang="en-US" baseline="0" dirty="0" smtClean="0"/>
              <a:t>   safe structured exception handling</a:t>
            </a:r>
          </a:p>
          <a:p>
            <a:r>
              <a:rPr lang="en-US" baseline="0" dirty="0" smtClean="0"/>
              <a:t>SEHOP:   structured exception handling overwrite protection.    Enabled with a </a:t>
            </a:r>
            <a:r>
              <a:rPr lang="en-US" baseline="0" dirty="0" err="1" smtClean="0"/>
              <a:t>regkey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DisableExceptionChainValidation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 cursor</a:t>
            </a:r>
            <a:r>
              <a:rPr lang="en-US" baseline="0" dirty="0" smtClean="0"/>
              <a:t> on web page or email message would result in arbitrary code execution.   Used for rendering cursors, animated cursors, and icons.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Windows media player bitmaps  (skins) – heap overflow,  Feb. 2006</a:t>
            </a:r>
          </a:p>
          <a:p>
            <a:r>
              <a:rPr lang="en-US" dirty="0" err="1" smtClean="0"/>
              <a:t>setjmp</a:t>
            </a:r>
            <a:r>
              <a:rPr lang="en-US" dirty="0" smtClean="0"/>
              <a:t> – used for exception handling (jump to global error handling code in case of error)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/NXCOMPAT:</a:t>
            </a:r>
            <a:r>
              <a:rPr lang="en-US" baseline="0" dirty="0" smtClean="0"/>
              <a:t>   tells linker that app is compatible with DEP.  :NO indicates don’t use DEP.</a:t>
            </a:r>
            <a:endParaRPr lang="en-US" dirty="0" smtClean="0"/>
          </a:p>
          <a:p>
            <a:r>
              <a:rPr lang="en-US" dirty="0" smtClean="0"/>
              <a:t>DEP:   data execute prevention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NX wasted effort?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Combination of  NX and ASLR is effective.</a:t>
            </a:r>
          </a:p>
          <a:p>
            <a:r>
              <a:rPr lang="en-US" dirty="0" smtClean="0"/>
              <a:t>/</a:t>
            </a:r>
            <a:r>
              <a:rPr lang="en-US" dirty="0" err="1" smtClean="0"/>
              <a:t>DynamicBase</a:t>
            </a:r>
            <a:r>
              <a:rPr lang="en-US" dirty="0" smtClean="0"/>
              <a:t>:</a:t>
            </a:r>
            <a:r>
              <a:rPr lang="en-US" baseline="0" dirty="0" smtClean="0"/>
              <a:t>   Visual Studio flag to indicate that application works with ASLR.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NUL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NUL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3350"/>
            <a:ext cx="3962400" cy="857250"/>
          </a:xfrm>
        </p:spPr>
        <p:txBody>
          <a:bodyPr/>
          <a:lstStyle/>
          <a:p>
            <a:r>
              <a:rPr lang="en-US" dirty="0" smtClean="0"/>
              <a:t>The NOP slide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6351"/>
            <a:ext cx="45720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Problem:   how does attacker </a:t>
            </a:r>
            <a:br>
              <a:rPr lang="en-US" sz="2400" dirty="0" smtClean="0"/>
            </a:br>
            <a:r>
              <a:rPr lang="en-US" sz="2400" dirty="0" smtClean="0"/>
              <a:t>	      determine ret-address?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Solution:   NOP slide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Guess approximate stack </a:t>
            </a:r>
            <a:r>
              <a:rPr lang="en-US" sz="2000" dirty="0"/>
              <a:t>state </a:t>
            </a:r>
            <a:br>
              <a:rPr lang="en-US" sz="2000" dirty="0"/>
            </a:br>
            <a:r>
              <a:rPr lang="en-US" sz="2000" dirty="0"/>
              <a:t>when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is </a:t>
            </a:r>
            <a:r>
              <a:rPr lang="en-US" sz="2000" dirty="0" smtClean="0"/>
              <a:t>called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Insert many NOPs before program P: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nop</a:t>
            </a:r>
            <a:r>
              <a:rPr lang="en-US" sz="2000" dirty="0"/>
              <a:t> </a:t>
            </a:r>
            <a:r>
              <a:rPr lang="en-US" sz="2000" dirty="0" smtClean="0"/>
              <a:t>  ,    </a:t>
            </a:r>
            <a:r>
              <a:rPr lang="en-US" sz="2000" dirty="0" err="1" smtClean="0"/>
              <a:t>xor</a:t>
            </a:r>
            <a:r>
              <a:rPr lang="en-US" sz="2000" dirty="0" smtClean="0"/>
              <a:t> </a:t>
            </a:r>
            <a:r>
              <a:rPr lang="en-US" sz="2000" dirty="0" err="1" smtClean="0"/>
              <a:t>eax,eax</a:t>
            </a:r>
            <a:r>
              <a:rPr lang="en-US" sz="2000" dirty="0" smtClean="0"/>
              <a:t>     ,    </a:t>
            </a:r>
            <a:r>
              <a:rPr lang="en-US" sz="2000" dirty="0" err="1" smtClean="0"/>
              <a:t>inc</a:t>
            </a:r>
            <a:r>
              <a:rPr lang="en-US" sz="2000" dirty="0" smtClean="0"/>
              <a:t> ax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</a:t>
            </a:r>
            <a:r>
              <a:rPr lang="en-US" sz="2000" dirty="0" smtClean="0">
                <a:solidFill>
                  <a:srgbClr val="EEECE1"/>
                </a:solidFill>
              </a:rPr>
              <a:t>har </a:t>
            </a:r>
            <a:r>
              <a:rPr lang="en-US" sz="2000" dirty="0" err="1" smtClean="0">
                <a:solidFill>
                  <a:srgbClr val="EEECE1"/>
                </a:solidFill>
              </a:rPr>
              <a:t>buf</a:t>
            </a:r>
            <a:r>
              <a:rPr lang="en-US" sz="2000" dirty="0" smtClean="0">
                <a:solidFill>
                  <a:srgbClr val="EEECE1"/>
                </a:solidFill>
              </a:rPr>
              <a:t>[128]</a:t>
            </a: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eturn </a:t>
            </a:r>
            <a:r>
              <a:rPr lang="en-US" sz="2000" dirty="0">
                <a:solidFill>
                  <a:schemeClr val="bg2"/>
                </a:solidFill>
              </a:rPr>
              <a:t>address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EECE1"/>
                </a:solidFill>
              </a:rPr>
              <a:t>NOP Slide</a:t>
            </a:r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EECE1"/>
                </a:solidFill>
              </a:rPr>
              <a:t>Program P</a:t>
            </a:r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5121748" y="2038350"/>
            <a:ext cx="732952" cy="10477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 smtClean="0"/>
              <a:t>Details and examples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971550"/>
            <a:ext cx="8915400" cy="4171950"/>
          </a:xfrm>
        </p:spPr>
        <p:txBody>
          <a:bodyPr>
            <a:normAutofit fontScale="92500"/>
          </a:bodyPr>
          <a:lstStyle/>
          <a:p>
            <a:pPr>
              <a:spcBef>
                <a:spcPct val="100000"/>
              </a:spcBef>
            </a:pPr>
            <a:r>
              <a:rPr lang="en-US" sz="2800" dirty="0" smtClean="0"/>
              <a:t>Some complications:</a:t>
            </a:r>
          </a:p>
          <a:p>
            <a:pPr lvl="1"/>
            <a:r>
              <a:rPr lang="en-US" dirty="0" smtClean="0"/>
              <a:t>Program   P  should not contain the ‘\0’  character.</a:t>
            </a:r>
          </a:p>
          <a:p>
            <a:pPr lvl="1"/>
            <a:r>
              <a:rPr lang="en-US" dirty="0" smtClean="0"/>
              <a:t>Overflow should not crash program before  </a:t>
            </a:r>
            <a:r>
              <a:rPr lang="en-US" dirty="0" err="1" smtClean="0"/>
              <a:t>func</a:t>
            </a:r>
            <a:r>
              <a:rPr lang="en-US" dirty="0" smtClean="0"/>
              <a:t>()  exists.</a:t>
            </a:r>
          </a:p>
          <a:p>
            <a:pPr>
              <a:spcBef>
                <a:spcPct val="100000"/>
              </a:spcBef>
            </a:pPr>
            <a:r>
              <a:rPr lang="en-US" sz="2800" dirty="0" smtClean="0"/>
              <a:t>(in)Famous </a:t>
            </a:r>
            <a:r>
              <a:rPr lang="en-US" sz="2800" u="sng" dirty="0" smtClean="0"/>
              <a:t>remote</a:t>
            </a:r>
            <a:r>
              <a:rPr lang="en-US" sz="2800" dirty="0" smtClean="0"/>
              <a:t> stack smashing overflows: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(2007)  Overflow in Windows animated cursors (ANI).     </a:t>
            </a:r>
            <a:r>
              <a:rPr lang="en-US" sz="2200" dirty="0" err="1" smtClean="0">
                <a:solidFill>
                  <a:srgbClr val="000090"/>
                </a:solidFill>
              </a:rPr>
              <a:t>LoadAniIcon</a:t>
            </a:r>
            <a:r>
              <a:rPr lang="en-US" sz="2200" dirty="0" smtClean="0">
                <a:solidFill>
                  <a:srgbClr val="000090"/>
                </a:solidFill>
              </a:rPr>
              <a:t>()</a:t>
            </a:r>
            <a:endParaRPr lang="en-US" sz="2400" dirty="0" smtClean="0">
              <a:solidFill>
                <a:srgbClr val="00009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(2005)  Overflow in Symantec Virus Detection</a:t>
            </a:r>
          </a:p>
          <a:p>
            <a:pPr lvl="2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sz="2200" dirty="0" err="1" smtClean="0">
                <a:solidFill>
                  <a:srgbClr val="000090"/>
                </a:solidFill>
                <a:latin typeface="Arial" charset="0"/>
              </a:rPr>
              <a:t>test.GetPrivateProfileString</a:t>
            </a:r>
            <a:r>
              <a:rPr lang="en-US" sz="2200" dirty="0" smtClean="0">
                <a:solidFill>
                  <a:srgbClr val="000090"/>
                </a:solidFill>
                <a:latin typeface="Arial" charset="0"/>
              </a:rPr>
              <a:t>  "file", 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[long string]</a:t>
            </a:r>
          </a:p>
        </p:txBody>
      </p:sp>
    </p:spTree>
    <p:extLst>
      <p:ext uri="{BB962C8B-B14F-4D97-AF65-F5344CB8AC3E}">
        <p14:creationId xmlns:p14="http://schemas.microsoft.com/office/powerpoint/2010/main" val="61516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Many unsafe </a:t>
            </a:r>
            <a:r>
              <a:rPr lang="en-US" sz="4400" dirty="0" err="1" smtClean="0"/>
              <a:t>libc</a:t>
            </a:r>
            <a:r>
              <a:rPr lang="en-US" sz="4400" dirty="0" smtClean="0"/>
              <a:t> functions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90"/>
                </a:solidFill>
              </a:rPr>
              <a:t>strcpy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/>
              <a:t>(char *</a:t>
            </a:r>
            <a:r>
              <a:rPr lang="en-US" sz="2400" dirty="0" err="1" smtClean="0"/>
              <a:t>dest</a:t>
            </a:r>
            <a:r>
              <a:rPr lang="en-US" sz="2400" dirty="0" smtClean="0"/>
              <a:t>,  </a:t>
            </a:r>
            <a:r>
              <a:rPr lang="en-US" sz="2400" dirty="0" err="1" smtClean="0"/>
              <a:t>const</a:t>
            </a:r>
            <a:r>
              <a:rPr lang="en-US" sz="2400" dirty="0" smtClean="0"/>
              <a:t> char *</a:t>
            </a:r>
            <a:r>
              <a:rPr lang="en-US" sz="2400" dirty="0" err="1" smtClean="0"/>
              <a:t>src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90"/>
                </a:solidFill>
              </a:rPr>
              <a:t>strcat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/>
              <a:t>(char *</a:t>
            </a:r>
            <a:r>
              <a:rPr lang="en-US" sz="2400" dirty="0" err="1" smtClean="0"/>
              <a:t>dest</a:t>
            </a:r>
            <a:r>
              <a:rPr lang="en-US" sz="2400" dirty="0" smtClean="0"/>
              <a:t>, </a:t>
            </a:r>
            <a:r>
              <a:rPr lang="en-US" sz="2400" dirty="0" err="1" smtClean="0"/>
              <a:t>const</a:t>
            </a:r>
            <a:r>
              <a:rPr lang="en-US" sz="2400" dirty="0" smtClean="0"/>
              <a:t> char *</a:t>
            </a:r>
            <a:r>
              <a:rPr lang="en-US" sz="2400" dirty="0" err="1" smtClean="0"/>
              <a:t>src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90"/>
                </a:solidFill>
              </a:rPr>
              <a:t>gets</a:t>
            </a:r>
            <a:r>
              <a:rPr lang="en-US" sz="2400" dirty="0" smtClean="0">
                <a:solidFill>
                  <a:srgbClr val="4F81BD"/>
                </a:solidFill>
              </a:rPr>
              <a:t> </a:t>
            </a:r>
            <a:r>
              <a:rPr lang="en-US" sz="2400" dirty="0" smtClean="0"/>
              <a:t>(char *s)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90"/>
                </a:solidFill>
              </a:rPr>
              <a:t>scanf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/>
              <a:t>( </a:t>
            </a:r>
            <a:r>
              <a:rPr lang="en-US" sz="2400" dirty="0" err="1" smtClean="0"/>
              <a:t>const</a:t>
            </a:r>
            <a:r>
              <a:rPr lang="en-US" sz="2400" dirty="0" smtClean="0"/>
              <a:t> char *format, … )           and many more.</a:t>
            </a:r>
          </a:p>
          <a:p>
            <a:pPr>
              <a:spcBef>
                <a:spcPts val="1920"/>
              </a:spcBef>
            </a:pPr>
            <a:r>
              <a:rPr lang="en-US" sz="2400" dirty="0" smtClean="0"/>
              <a:t>“Safe” </a:t>
            </a:r>
            <a:r>
              <a:rPr lang="en-US" sz="2400" dirty="0" err="1" smtClean="0"/>
              <a:t>libc</a:t>
            </a:r>
            <a:r>
              <a:rPr lang="en-US" sz="2400" dirty="0" smtClean="0"/>
              <a:t> versions  </a:t>
            </a:r>
            <a:r>
              <a:rPr lang="en-US" sz="2400" dirty="0" err="1" smtClean="0">
                <a:solidFill>
                  <a:srgbClr val="000090"/>
                </a:solidFill>
              </a:rPr>
              <a:t>strncpy</a:t>
            </a:r>
            <a:r>
              <a:rPr lang="en-US" sz="2400" dirty="0" smtClean="0">
                <a:solidFill>
                  <a:srgbClr val="000090"/>
                </a:solidFill>
              </a:rPr>
              <a:t>(), </a:t>
            </a:r>
            <a:r>
              <a:rPr lang="en-US" sz="2400" dirty="0" err="1" smtClean="0">
                <a:solidFill>
                  <a:srgbClr val="000090"/>
                </a:solidFill>
              </a:rPr>
              <a:t>strncat</a:t>
            </a:r>
            <a:r>
              <a:rPr lang="en-US" sz="2400" dirty="0" smtClean="0">
                <a:solidFill>
                  <a:srgbClr val="000090"/>
                </a:solidFill>
              </a:rPr>
              <a:t>()  </a:t>
            </a:r>
            <a:r>
              <a:rPr lang="en-US" sz="2400" dirty="0" smtClean="0"/>
              <a:t>are misleading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 </a:t>
            </a:r>
            <a:r>
              <a:rPr lang="en-US" sz="2400" dirty="0" err="1" smtClean="0">
                <a:solidFill>
                  <a:srgbClr val="000090"/>
                </a:solidFill>
              </a:rPr>
              <a:t>strncpy</a:t>
            </a:r>
            <a:r>
              <a:rPr lang="en-US" sz="2400" dirty="0" smtClean="0">
                <a:solidFill>
                  <a:srgbClr val="000090"/>
                </a:solidFill>
              </a:rPr>
              <a:t>()   </a:t>
            </a:r>
            <a:r>
              <a:rPr lang="en-US" sz="2400" dirty="0" smtClean="0"/>
              <a:t>may leave string </a:t>
            </a:r>
            <a:r>
              <a:rPr lang="en-US" sz="2400" dirty="0" err="1" smtClean="0"/>
              <a:t>unterminated</a:t>
            </a:r>
            <a:r>
              <a:rPr lang="en-US" sz="2400" dirty="0" smtClean="0"/>
              <a:t>.</a:t>
            </a:r>
          </a:p>
          <a:p>
            <a:pPr>
              <a:spcBef>
                <a:spcPts val="2424"/>
              </a:spcBef>
            </a:pPr>
            <a:r>
              <a:rPr lang="en-US" sz="2400" dirty="0" smtClean="0"/>
              <a:t>Windows C run time  (CRT):</a:t>
            </a:r>
          </a:p>
          <a:p>
            <a:pPr lvl="1">
              <a:spcBef>
                <a:spcPts val="624"/>
              </a:spcBef>
            </a:pPr>
            <a:r>
              <a:rPr lang="en-US" sz="2400" dirty="0" err="1" smtClean="0">
                <a:solidFill>
                  <a:srgbClr val="000090"/>
                </a:solidFill>
              </a:rPr>
              <a:t>strcpy_s</a:t>
            </a:r>
            <a:r>
              <a:rPr lang="en-US" sz="2400" dirty="0" smtClean="0">
                <a:solidFill>
                  <a:srgbClr val="000090"/>
                </a:solidFill>
              </a:rPr>
              <a:t> (*</a:t>
            </a:r>
            <a:r>
              <a:rPr lang="en-US" sz="2400" dirty="0" err="1" smtClean="0">
                <a:solidFill>
                  <a:srgbClr val="000090"/>
                </a:solidFill>
              </a:rPr>
              <a:t>dest</a:t>
            </a:r>
            <a:r>
              <a:rPr lang="en-US" sz="2400" dirty="0" smtClean="0">
                <a:solidFill>
                  <a:srgbClr val="000090"/>
                </a:solidFill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</a:rPr>
              <a:t>Dest</a:t>
            </a:r>
            <a:r>
              <a:rPr lang="en-US" sz="2400" dirty="0" err="1">
                <a:solidFill>
                  <a:srgbClr val="000090"/>
                </a:solidFill>
              </a:rPr>
              <a:t>S</a:t>
            </a:r>
            <a:r>
              <a:rPr lang="en-US" sz="2400" dirty="0" err="1" smtClean="0">
                <a:solidFill>
                  <a:srgbClr val="000090"/>
                </a:solidFill>
              </a:rPr>
              <a:t>ize</a:t>
            </a:r>
            <a:r>
              <a:rPr lang="en-US" sz="2400" dirty="0" smtClean="0">
                <a:solidFill>
                  <a:srgbClr val="000090"/>
                </a:solidFill>
              </a:rPr>
              <a:t>, *</a:t>
            </a:r>
            <a:r>
              <a:rPr lang="en-US" sz="2400" dirty="0" err="1" smtClean="0">
                <a:solidFill>
                  <a:srgbClr val="000090"/>
                </a:solidFill>
              </a:rPr>
              <a:t>src</a:t>
            </a:r>
            <a:r>
              <a:rPr lang="en-US" sz="2400" dirty="0" smtClean="0">
                <a:solidFill>
                  <a:srgbClr val="000090"/>
                </a:solidFill>
              </a:rPr>
              <a:t>)</a:t>
            </a:r>
            <a:r>
              <a:rPr lang="en-US" sz="2400" dirty="0" smtClean="0"/>
              <a:t>:   ensures proper termination</a:t>
            </a:r>
            <a:endParaRPr lang="en-US" sz="2400" dirty="0" smtClean="0">
              <a:solidFill>
                <a:srgbClr val="3366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9273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39941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Buffer overflow </a:t>
            </a:r>
            <a:r>
              <a:rPr lang="en-US" sz="4400" dirty="0" smtClean="0"/>
              <a:t>opportunities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250950" algn="l"/>
              </a:tabLst>
            </a:pPr>
            <a:r>
              <a:rPr lang="en-US" sz="2800" dirty="0" smtClean="0"/>
              <a:t>Exception handlers:     </a:t>
            </a:r>
            <a:r>
              <a:rPr lang="en-US" sz="2400" dirty="0" smtClean="0"/>
              <a:t>(Windows SEH attacks)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 smtClean="0"/>
              <a:t>Overwrite the address of an exception handler in stack frame.</a:t>
            </a:r>
          </a:p>
          <a:p>
            <a:pPr>
              <a:tabLst>
                <a:tab pos="1250950" algn="l"/>
              </a:tabLst>
            </a:pPr>
            <a:endParaRPr lang="en-US" dirty="0" smtClean="0"/>
          </a:p>
          <a:p>
            <a:pPr>
              <a:tabLst>
                <a:tab pos="1250950" algn="l"/>
              </a:tabLst>
            </a:pPr>
            <a:r>
              <a:rPr lang="en-US" sz="2800" dirty="0" smtClean="0"/>
              <a:t>Function pointers:    </a:t>
            </a:r>
            <a:r>
              <a:rPr lang="en-US" sz="2000" dirty="0" smtClean="0"/>
              <a:t>(e.g.  PHP 4.0.2,   MS </a:t>
            </a:r>
            <a:r>
              <a:rPr lang="en-US" sz="2000" dirty="0" err="1" smtClean="0"/>
              <a:t>MediaPlayer</a:t>
            </a:r>
            <a:r>
              <a:rPr lang="en-US" sz="2000" dirty="0" smtClean="0"/>
              <a:t> Bitmaps)</a:t>
            </a:r>
          </a:p>
          <a:p>
            <a:pPr>
              <a:tabLst>
                <a:tab pos="1250950" algn="l"/>
              </a:tabLst>
            </a:pPr>
            <a:endParaRPr lang="en-US" sz="2400" dirty="0" smtClean="0"/>
          </a:p>
          <a:p>
            <a:pPr marL="744538" lvl="1" indent="-287338">
              <a:spcBef>
                <a:spcPct val="130000"/>
              </a:spcBef>
              <a:tabLst>
                <a:tab pos="1250950" algn="l"/>
              </a:tabLst>
            </a:pPr>
            <a:r>
              <a:rPr lang="en-US" dirty="0" smtClean="0"/>
              <a:t>Overflowing  </a:t>
            </a:r>
            <a:r>
              <a:rPr lang="en-US" dirty="0" err="1" smtClean="0"/>
              <a:t>buf</a:t>
            </a:r>
            <a:r>
              <a:rPr lang="en-US" dirty="0" smtClean="0"/>
              <a:t>  will override function pointer.</a:t>
            </a:r>
          </a:p>
          <a:p>
            <a:pPr>
              <a:spcBef>
                <a:spcPct val="130000"/>
              </a:spcBef>
              <a:tabLst>
                <a:tab pos="1250950" algn="l"/>
              </a:tabLst>
            </a:pPr>
            <a:r>
              <a:rPr lang="en-US" sz="2800" dirty="0" err="1" smtClean="0"/>
              <a:t>Longjmp</a:t>
            </a:r>
            <a:r>
              <a:rPr lang="en-US" sz="2800" dirty="0" smtClean="0"/>
              <a:t> buffers:  </a:t>
            </a:r>
            <a:r>
              <a:rPr lang="en-US" sz="2400" dirty="0" err="1" smtClean="0"/>
              <a:t>longjmp</a:t>
            </a:r>
            <a:r>
              <a:rPr lang="en-US" sz="2400" dirty="0" smtClean="0"/>
              <a:t>(pos)         (e.g. Perl </a:t>
            </a:r>
            <a:r>
              <a:rPr lang="en-US" sz="2000" dirty="0" smtClean="0"/>
              <a:t>5.003)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 smtClean="0"/>
              <a:t>Overflowing </a:t>
            </a:r>
            <a:r>
              <a:rPr lang="en-US" dirty="0" err="1" smtClean="0"/>
              <a:t>buf</a:t>
            </a:r>
            <a:r>
              <a:rPr lang="en-US" dirty="0" smtClean="0"/>
              <a:t> next to pos overrides value of pos</a:t>
            </a:r>
            <a:r>
              <a:rPr lang="en-US" sz="1800" dirty="0" smtClean="0"/>
              <a:t>.</a:t>
            </a:r>
            <a:endParaRPr lang="en-US" dirty="0" smtClean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76450" y="2800350"/>
            <a:ext cx="5619750" cy="766763"/>
            <a:chOff x="816" y="2400"/>
            <a:chExt cx="3540" cy="644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93" y="2540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393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16" y="2543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16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29" y="2400"/>
              <a:ext cx="42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/>
                <a:t>Heap</a:t>
              </a:r>
              <a:br>
                <a:rPr lang="en-US" sz="1800"/>
              </a:br>
              <a:r>
                <a:rPr lang="en-US" sz="1800"/>
                <a:t>or</a:t>
              </a:r>
              <a:br>
                <a:rPr lang="en-US" sz="1800"/>
              </a:br>
              <a:r>
                <a:rPr lang="en-US" sz="1800"/>
                <a:t>stack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343" y="2543"/>
              <a:ext cx="1714" cy="2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/>
                <a:t>             </a:t>
              </a:r>
              <a:r>
                <a:rPr lang="en-US" sz="1800" dirty="0" err="1">
                  <a:solidFill>
                    <a:schemeClr val="bg1"/>
                  </a:solidFill>
                </a:rPr>
                <a:t>buf</a:t>
              </a:r>
              <a:r>
                <a:rPr lang="en-US" sz="1800" dirty="0">
                  <a:solidFill>
                    <a:schemeClr val="bg1"/>
                  </a:solidFill>
                </a:rPr>
                <a:t>[128]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057" y="2540"/>
              <a:ext cx="543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err="1">
                  <a:solidFill>
                    <a:srgbClr val="FFFFFF"/>
                  </a:solidFill>
                </a:rPr>
                <a:t>FuncPtr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5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Corrupting method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650"/>
            <a:ext cx="8458200" cy="30861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Compiler generated function pointers   (e.g.  C++ code)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After overflow of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1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  T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5252" y="2385967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#1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#2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#3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4099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buf</a:t>
            </a:r>
            <a:r>
              <a:rPr lang="en-US" sz="2000" dirty="0" smtClean="0">
                <a:solidFill>
                  <a:schemeClr val="tx1"/>
                </a:solidFill>
              </a:rPr>
              <a:t>[256]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object T</a:t>
              </a:r>
              <a:endParaRPr lang="en-US" b="1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38200" y="2971800"/>
            <a:ext cx="8001000" cy="1714500"/>
            <a:chOff x="838200" y="3962400"/>
            <a:chExt cx="8001000" cy="2286000"/>
          </a:xfrm>
        </p:grpSpPr>
        <p:sp>
          <p:nvSpPr>
            <p:cNvPr id="36" name="Rectangle 35"/>
            <p:cNvSpPr/>
            <p:nvPr/>
          </p:nvSpPr>
          <p:spPr>
            <a:xfrm>
              <a:off x="838200" y="5410200"/>
              <a:ext cx="2590800" cy="838200"/>
            </a:xfrm>
            <a:prstGeom prst="rect">
              <a:avLst/>
            </a:prstGeom>
            <a:solidFill>
              <a:srgbClr val="FF0000">
                <a:alpha val="6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86400" y="3962400"/>
              <a:ext cx="2209800" cy="6858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NOP</a:t>
              </a:r>
              <a:b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slide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6200" y="3962400"/>
              <a:ext cx="1143000" cy="6858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shell</a:t>
              </a:r>
              <a:b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code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3201194" y="4749800"/>
              <a:ext cx="3199606" cy="660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07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 smtClean="0"/>
              <a:t>Finding buffer overflows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657600"/>
          </a:xfrm>
        </p:spPr>
        <p:txBody>
          <a:bodyPr>
            <a:noAutofit/>
          </a:bodyPr>
          <a:lstStyle/>
          <a:p>
            <a:pPr marL="280988" indent="-280988">
              <a:tabLst>
                <a:tab pos="966788" algn="l"/>
              </a:tabLst>
            </a:pPr>
            <a:r>
              <a:rPr lang="en-US" sz="2400" dirty="0" smtClean="0"/>
              <a:t>To find overflow: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 smtClean="0"/>
              <a:t>Run web server on local machine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 smtClean="0"/>
              <a:t>Issue malformed requests (ending with   “$$$$$” )</a:t>
            </a:r>
          </a:p>
          <a:p>
            <a:pPr marL="1025525" lvl="2" indent="-230188">
              <a:tabLst>
                <a:tab pos="966788" algn="l"/>
              </a:tabLst>
            </a:pPr>
            <a:r>
              <a:rPr lang="en-US" dirty="0"/>
              <a:t>Many automated tools exist  (called  </a:t>
            </a:r>
            <a:r>
              <a:rPr lang="en-US" dirty="0" err="1"/>
              <a:t>fuzzers</a:t>
            </a:r>
            <a:r>
              <a:rPr lang="en-US" dirty="0"/>
              <a:t> – next </a:t>
            </a:r>
            <a:r>
              <a:rPr lang="en-US" dirty="0" smtClean="0"/>
              <a:t>module)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 smtClean="0"/>
              <a:t>If web server crashes,</a:t>
            </a:r>
            <a:br>
              <a:rPr lang="en-US" sz="2400" dirty="0" smtClean="0"/>
            </a:br>
            <a:r>
              <a:rPr lang="en-US" sz="2400" dirty="0" smtClean="0"/>
              <a:t>	search core dump for  “$$$$$” to find overflow location</a:t>
            </a:r>
          </a:p>
          <a:p>
            <a:pPr marL="0" indent="0">
              <a:buNone/>
              <a:tabLst>
                <a:tab pos="966788" algn="l"/>
              </a:tabLst>
            </a:pPr>
            <a:endParaRPr lang="en-US" sz="2400" dirty="0" smtClean="0"/>
          </a:p>
          <a:p>
            <a:pPr marL="280988" indent="-280988">
              <a:tabLst>
                <a:tab pos="966788" algn="l"/>
              </a:tabLst>
            </a:pPr>
            <a:r>
              <a:rPr lang="en-US" sz="2400" dirty="0" smtClean="0"/>
              <a:t>Construct exploit    </a:t>
            </a:r>
            <a:r>
              <a:rPr lang="en-US" sz="2000" dirty="0" smtClean="0"/>
              <a:t>(not easy given latest defenses)</a:t>
            </a:r>
          </a:p>
        </p:txBody>
      </p:sp>
    </p:spTree>
    <p:extLst>
      <p:ext uri="{BB962C8B-B14F-4D97-AF65-F5344CB8AC3E}">
        <p14:creationId xmlns:p14="http://schemas.microsoft.com/office/powerpoint/2010/main" val="318849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Hijacking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5344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Integer overflows</a:t>
            </a:r>
            <a:r>
              <a:rPr lang="en-US" sz="2400" dirty="0"/>
              <a:t>:    </a:t>
            </a:r>
            <a:r>
              <a:rPr lang="en-US" sz="2000" dirty="0">
                <a:latin typeface="Arial" charset="0"/>
              </a:rPr>
              <a:t>(e.g.  MS DirectX MIDI Lib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/>
              <a:t>Double free</a:t>
            </a:r>
            <a:r>
              <a:rPr lang="en-US" sz="2400" dirty="0"/>
              <a:t>:    double free space on heap.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Can cause memory </a:t>
            </a:r>
            <a:r>
              <a:rPr lang="en-US" sz="2400" dirty="0" err="1"/>
              <a:t>mgr</a:t>
            </a:r>
            <a:r>
              <a:rPr lang="en-US" sz="2400" dirty="0"/>
              <a:t> to write data to specific location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Examples:    CVS server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Format string vulnerabilities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Integer Overflows     </a:t>
            </a:r>
            <a:r>
              <a:rPr lang="en-US" sz="2200" dirty="0" smtClean="0"/>
              <a:t>(see </a:t>
            </a:r>
            <a:r>
              <a:rPr lang="en-US" sz="2200" dirty="0" err="1" smtClean="0"/>
              <a:t>Phrack</a:t>
            </a:r>
            <a:r>
              <a:rPr lang="en-US" sz="2200" dirty="0" smtClean="0"/>
              <a:t> 60)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Problem:    what happens when </a:t>
            </a:r>
            <a:r>
              <a:rPr lang="en-US" sz="2400" dirty="0" err="1" smtClean="0"/>
              <a:t>int</a:t>
            </a:r>
            <a:r>
              <a:rPr lang="en-US" sz="2400" dirty="0" smtClean="0"/>
              <a:t> exceeds max value?</a:t>
            </a:r>
          </a:p>
          <a:p>
            <a:pPr marL="0" indent="0">
              <a:lnSpc>
                <a:spcPct val="140000"/>
              </a:lnSpc>
              <a:spcBef>
                <a:spcPts val="1776"/>
              </a:spcBef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int</a:t>
            </a:r>
            <a:r>
              <a:rPr lang="en-US" sz="2400" b="1" dirty="0" smtClean="0">
                <a:solidFill>
                  <a:srgbClr val="0070C0"/>
                </a:solidFill>
              </a:rPr>
              <a:t> m;    (32 bits)             short s;    (16 bits)               char c;    (8 bits)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824"/>
              </a:spcBef>
              <a:buNone/>
            </a:pPr>
            <a:r>
              <a:rPr lang="en-US" sz="2400" dirty="0" smtClean="0"/>
              <a:t>	c = 0x80 + 0x80 = 128 + 128		⇒     c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s = 0xff80 + 0x80			⇒     s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m = 0xffffff80 + 0x80			</a:t>
            </a:r>
            <a:r>
              <a:rPr lang="en-US" sz="2400" dirty="0"/>
              <a:t>⇒     </a:t>
            </a:r>
            <a:r>
              <a:rPr lang="en-US" sz="2400" dirty="0" smtClean="0"/>
              <a:t>m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Can this be exploited?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2550"/>
            <a:ext cx="6934200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25908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void  </a:t>
            </a:r>
            <a:r>
              <a:rPr lang="en-US" sz="2000" dirty="0" err="1" smtClean="0"/>
              <a:t>func</a:t>
            </a:r>
            <a:r>
              <a:rPr lang="en-US" sz="2000" dirty="0" smtClean="0"/>
              <a:t>( char *buf1, *buf2,    unsigned </a:t>
            </a:r>
            <a:r>
              <a:rPr lang="en-US" sz="2000" dirty="0" err="1" smtClean="0"/>
              <a:t>int</a:t>
            </a:r>
            <a:r>
              <a:rPr lang="en-US" sz="2000" dirty="0" smtClean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 smtClean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smtClean="0">
                <a:latin typeface=" "/>
                <a:cs typeface=" "/>
              </a:rPr>
              <a:t>if  </a:t>
            </a:r>
            <a:r>
              <a:rPr lang="en-US" sz="2000" b="1" dirty="0" smtClean="0">
                <a:solidFill>
                  <a:srgbClr val="0000FF"/>
                </a:solidFill>
                <a:latin typeface=" "/>
                <a:cs typeface=" "/>
              </a:rPr>
              <a:t>(len1 + len2 &gt; 256)</a:t>
            </a:r>
            <a:r>
              <a:rPr lang="en-US" sz="2000" dirty="0" smtClean="0">
                <a:latin typeface=" "/>
                <a:cs typeface=" "/>
              </a:rPr>
              <a:t>  {return -1}	</a:t>
            </a:r>
            <a:r>
              <a:rPr lang="en-US" sz="2000" dirty="0" smtClean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 smtClean="0">
                <a:latin typeface=" "/>
                <a:cs typeface=" "/>
              </a:rPr>
              <a:t>memcpy</a:t>
            </a:r>
            <a:r>
              <a:rPr lang="en-US" sz="2000" dirty="0" smtClean="0">
                <a:latin typeface=" "/>
                <a:cs typeface=" "/>
              </a:rPr>
              <a:t>(temp, buf1, len1);	</a:t>
            </a:r>
            <a:r>
              <a:rPr lang="en-US" sz="2000" dirty="0" smtClean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 smtClean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 smtClean="0">
                <a:latin typeface=" "/>
                <a:cs typeface=" "/>
              </a:rPr>
              <a:t>memcpy</a:t>
            </a:r>
            <a:r>
              <a:rPr lang="en-US" sz="2000" dirty="0" smtClean="0">
                <a:latin typeface=" "/>
                <a:cs typeface=" "/>
              </a:rPr>
              <a:t>(temp+len1, buf2,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smtClean="0">
                <a:latin typeface=" "/>
                <a:cs typeface=" "/>
              </a:rPr>
              <a:t>do-something(temp); 	</a:t>
            </a:r>
            <a:r>
              <a:rPr lang="en-US" sz="2000" dirty="0" smtClean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727145"/>
            <a:ext cx="5484194" cy="139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  </a:t>
            </a:r>
            <a:r>
              <a:rPr lang="en-US" sz="2400" b="1" dirty="0" smtClean="0">
                <a:solidFill>
                  <a:srgbClr val="0000FF"/>
                </a:solidFill>
              </a:rPr>
              <a:t>len1 = 0x80,    len2 = 0xffffff80   </a:t>
            </a:r>
            <a:r>
              <a:rPr lang="en-US" sz="24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       ⇒   len1+len2 = 0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Second  </a:t>
            </a:r>
            <a:r>
              <a:rPr lang="en-US" sz="2400" dirty="0" err="1" smtClean="0"/>
              <a:t>memcpy</a:t>
            </a:r>
            <a:r>
              <a:rPr lang="en-US" sz="2400" dirty="0" smtClean="0"/>
              <a:t>()  will overflow heap 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819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Control hijacking attacks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1200150"/>
            <a:ext cx="8178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 </a:t>
            </a:r>
            <a:r>
              <a:rPr lang="en-US" sz="2400" u="sng" dirty="0" smtClean="0"/>
              <a:t>Attacker’s goal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Take over target machine     (e.g.  web server)</a:t>
            </a:r>
          </a:p>
          <a:p>
            <a:pPr lvl="2"/>
            <a:r>
              <a:rPr lang="en-US" sz="2400" dirty="0" smtClean="0"/>
              <a:t>Execute arbitrary code on target by </a:t>
            </a:r>
            <a:br>
              <a:rPr lang="en-US" sz="2400" dirty="0" smtClean="0"/>
            </a:br>
            <a:r>
              <a:rPr lang="en-US" sz="2400" dirty="0" smtClean="0"/>
              <a:t>hijacking application control flow</a:t>
            </a:r>
          </a:p>
          <a:p>
            <a:pPr lvl="1"/>
            <a:endParaRPr lang="en-US" dirty="0" smtClean="0"/>
          </a:p>
          <a:p>
            <a:r>
              <a:rPr lang="en-US" sz="2400" dirty="0"/>
              <a:t>E</a:t>
            </a:r>
            <a:r>
              <a:rPr lang="en-US" sz="2400" dirty="0" smtClean="0"/>
              <a:t>xamples.</a:t>
            </a:r>
          </a:p>
          <a:p>
            <a:pPr lvl="1"/>
            <a:r>
              <a:rPr lang="en-US" dirty="0" smtClean="0"/>
              <a:t>Buffer overflow attacks</a:t>
            </a:r>
          </a:p>
          <a:p>
            <a:pPr lvl="1"/>
            <a:r>
              <a:rPr lang="en-US" dirty="0" smtClean="0"/>
              <a:t>Integer overflow attacks</a:t>
            </a:r>
          </a:p>
          <a:p>
            <a:pPr lvl="1"/>
            <a:r>
              <a:rPr lang="en-US" dirty="0" smtClean="0"/>
              <a:t>Format string vulnerabilities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851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773284"/>
              </p:ext>
            </p:extLst>
          </p:nvPr>
        </p:nvGraphicFramePr>
        <p:xfrm>
          <a:off x="692150" y="1525588"/>
          <a:ext cx="58547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hart" r:id="rId3" imgW="6096000" imgH="4064000" progId="MSGraph.Chart.8">
                  <p:embed followColorScheme="full"/>
                </p:oleObj>
              </mc:Choice>
              <mc:Fallback>
                <p:oleObj name="Chart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525588"/>
                        <a:ext cx="5854700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60063" y="3714750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Source:  NVD/CVE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overflow exploit stats</a:t>
            </a:r>
          </a:p>
        </p:txBody>
      </p:sp>
    </p:spTree>
    <p:extLst>
      <p:ext uri="{BB962C8B-B14F-4D97-AF65-F5344CB8AC3E}">
        <p14:creationId xmlns:p14="http://schemas.microsoft.com/office/powerpoint/2010/main" val="6918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Format string bugs</a:t>
            </a:r>
          </a:p>
        </p:txBody>
      </p:sp>
    </p:spTree>
    <p:extLst>
      <p:ext uri="{BB962C8B-B14F-4D97-AF65-F5344CB8AC3E}">
        <p14:creationId xmlns:p14="http://schemas.microsoft.com/office/powerpoint/2010/main" val="206167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Format string problem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686800" cy="4248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 smtClean="0"/>
              <a:t>			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func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(char *user) 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 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stderr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user);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}</a:t>
            </a:r>
          </a:p>
          <a:p>
            <a:pPr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u="sng" dirty="0" smtClean="0">
                <a:cs typeface="Arial" charset="0"/>
              </a:rPr>
              <a:t>Problem</a:t>
            </a:r>
            <a:r>
              <a:rPr lang="en-US" sz="2800" dirty="0" smtClean="0">
                <a:cs typeface="Arial" charset="0"/>
              </a:rPr>
              <a:t>:   what if   *</a:t>
            </a:r>
            <a:r>
              <a:rPr lang="en-US" sz="2800" dirty="0" smtClean="0">
                <a:latin typeface="Arial" charset="0"/>
                <a:cs typeface="Arial" charset="0"/>
              </a:rPr>
              <a:t>user = “%</a:t>
            </a:r>
            <a:r>
              <a:rPr lang="en-US" sz="2800" dirty="0" err="1" smtClean="0">
                <a:latin typeface="Arial" charset="0"/>
                <a:cs typeface="Arial" charset="0"/>
              </a:rPr>
              <a:t>s%s%s%s%s%s%s</a:t>
            </a:r>
            <a:r>
              <a:rPr lang="en-US" sz="2800" dirty="0" smtClean="0">
                <a:latin typeface="Arial" charset="0"/>
                <a:cs typeface="Arial" charset="0"/>
              </a:rPr>
              <a:t>”</a:t>
            </a:r>
            <a:r>
              <a:rPr lang="en-US" sz="2800" dirty="0" smtClean="0">
                <a:cs typeface="Arial" charset="0"/>
              </a:rPr>
              <a:t>  ??</a:t>
            </a:r>
          </a:p>
          <a:p>
            <a:pPr lvl="1">
              <a:spcBef>
                <a:spcPts val="1032"/>
              </a:spcBef>
            </a:pPr>
            <a:r>
              <a:rPr lang="en-US" dirty="0" smtClean="0">
                <a:cs typeface="Arial" charset="0"/>
              </a:rPr>
              <a:t>Most likely program will crash:   </a:t>
            </a:r>
            <a:r>
              <a:rPr lang="en-US" dirty="0" err="1" smtClean="0">
                <a:cs typeface="Arial" charset="0"/>
              </a:rPr>
              <a:t>DoS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1">
              <a:spcBef>
                <a:spcPts val="1032"/>
              </a:spcBef>
            </a:pPr>
            <a:r>
              <a:rPr lang="en-US" dirty="0" smtClean="0">
                <a:cs typeface="Arial" charset="0"/>
              </a:rPr>
              <a:t>If not, program will print memory contents.  Privacy?</a:t>
            </a:r>
          </a:p>
          <a:p>
            <a:pPr lvl="1">
              <a:spcBef>
                <a:spcPts val="1032"/>
              </a:spcBef>
            </a:pPr>
            <a:r>
              <a:rPr lang="en-US" dirty="0" smtClean="0">
                <a:cs typeface="Arial" charset="0"/>
              </a:rPr>
              <a:t>Full exploit using   </a:t>
            </a:r>
            <a:r>
              <a:rPr lang="en-US" dirty="0" smtClean="0">
                <a:solidFill>
                  <a:srgbClr val="000090"/>
                </a:solidFill>
                <a:cs typeface="Arial" charset="0"/>
              </a:rPr>
              <a:t>user = </a:t>
            </a:r>
            <a:r>
              <a:rPr lang="en-US" dirty="0" smtClean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“</a:t>
            </a:r>
            <a:r>
              <a:rPr lang="en-US" dirty="0" smtClean="0">
                <a:solidFill>
                  <a:srgbClr val="000090"/>
                </a:solidFill>
                <a:cs typeface="Arial" charset="0"/>
              </a:rPr>
              <a:t>%n</a:t>
            </a:r>
            <a:r>
              <a:rPr lang="en-US" dirty="0" smtClean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”</a:t>
            </a:r>
            <a:endParaRPr lang="en-US" dirty="0" smtClean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800" u="sng" dirty="0" smtClean="0">
                <a:cs typeface="Arial" charset="0"/>
              </a:rPr>
              <a:t>Correct form</a:t>
            </a:r>
            <a:r>
              <a:rPr lang="en-US" sz="2800" dirty="0" smtClean="0">
                <a:cs typeface="Arial" charset="0"/>
              </a:rPr>
              <a:t>:    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stdout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“%s”, user);</a:t>
            </a:r>
          </a:p>
        </p:txBody>
      </p:sp>
    </p:spTree>
    <p:extLst>
      <p:ext uri="{BB962C8B-B14F-4D97-AF65-F5344CB8AC3E}">
        <p14:creationId xmlns:p14="http://schemas.microsoft.com/office/powerpoint/2010/main" val="83575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Vulnerable functions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772400" cy="37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Any function using a format string.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Printing: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printf, fprintf, sprintf, …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vprintf, vfprintf, vsprintf, …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Logging: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syslog,  err, warn</a:t>
            </a:r>
          </a:p>
        </p:txBody>
      </p:sp>
    </p:spTree>
    <p:extLst>
      <p:ext uri="{BB962C8B-B14F-4D97-AF65-F5344CB8AC3E}">
        <p14:creationId xmlns:p14="http://schemas.microsoft.com/office/powerpoint/2010/main" val="239585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Exploit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Dumping arbitrary memory: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Walk up stack until desired pointer is found.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printf</a:t>
            </a:r>
            <a:r>
              <a:rPr lang="en-US" dirty="0" smtClean="0"/>
              <a:t>( “%08x.%08x.%08x.%08x|%s|”)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800" dirty="0" smtClean="0"/>
              <a:t>Writing to arbitrary memory: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printf</a:t>
            </a:r>
            <a:r>
              <a:rPr lang="en-US" dirty="0" smtClean="0"/>
              <a:t>( “hello %n”, &amp;temp)   --  writes ‘6’ into temp.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printf</a:t>
            </a:r>
            <a:r>
              <a:rPr lang="en-US" dirty="0" smtClean="0"/>
              <a:t>( “%08x.%08x.%08x.%08x.%n”)</a:t>
            </a:r>
          </a:p>
        </p:txBody>
      </p:sp>
    </p:spTree>
    <p:extLst>
      <p:ext uri="{BB962C8B-B14F-4D97-AF65-F5344CB8AC3E}">
        <p14:creationId xmlns:p14="http://schemas.microsoft.com/office/powerpoint/2010/main" val="113311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Defenses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432800" cy="685800"/>
          </a:xfrm>
        </p:spPr>
        <p:txBody>
          <a:bodyPr>
            <a:normAutofit fontScale="90000"/>
          </a:bodyPr>
          <a:lstStyle/>
          <a:p>
            <a:r>
              <a:rPr lang="en-US" sz="4400" smtClean="0"/>
              <a:t>Preventing hijacking attacks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915400" cy="40957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Monotype Sorts" pitchFamily="2" charset="2"/>
              <a:buAutoNum type="arabicPeriod"/>
            </a:pPr>
            <a:r>
              <a:rPr lang="en-US" sz="2400" dirty="0" smtClean="0"/>
              <a:t> </a:t>
            </a:r>
            <a:r>
              <a:rPr lang="en-US" sz="2600" u="sng" dirty="0" smtClean="0"/>
              <a:t>Fix bugs</a:t>
            </a:r>
            <a:r>
              <a:rPr lang="en-US" sz="2600" dirty="0" smtClean="0"/>
              <a:t>:</a:t>
            </a:r>
            <a:endParaRPr lang="en-US" sz="2200" dirty="0" smtClean="0"/>
          </a:p>
          <a:p>
            <a:pPr marL="808038" lvl="1" indent="-236538"/>
            <a:r>
              <a:rPr lang="en-US" sz="2600" dirty="0" smtClean="0"/>
              <a:t>Audit software</a:t>
            </a:r>
          </a:p>
          <a:p>
            <a:pPr lvl="2" indent="-220663"/>
            <a:r>
              <a:rPr lang="en-US" sz="2200" dirty="0" smtClean="0"/>
              <a:t>Automated tools:   </a:t>
            </a:r>
            <a:r>
              <a:rPr lang="en-US" sz="2200" dirty="0" err="1" smtClean="0"/>
              <a:t>Coverity</a:t>
            </a:r>
            <a:r>
              <a:rPr lang="en-US" sz="2200" dirty="0" smtClean="0"/>
              <a:t>,  </a:t>
            </a:r>
            <a:r>
              <a:rPr lang="en-US" sz="2200" dirty="0" err="1" smtClean="0"/>
              <a:t>Prefast</a:t>
            </a:r>
            <a:r>
              <a:rPr lang="en-US" sz="2200" dirty="0" smtClean="0"/>
              <a:t>/Prefix. </a:t>
            </a:r>
          </a:p>
          <a:p>
            <a:pPr marL="808038" lvl="1" indent="-236538"/>
            <a:r>
              <a:rPr lang="en-US" sz="2600" dirty="0" smtClean="0"/>
              <a:t>Rewrite software in a type safe </a:t>
            </a:r>
            <a:r>
              <a:rPr lang="en-US" sz="2600" dirty="0" err="1" smtClean="0"/>
              <a:t>languange</a:t>
            </a:r>
            <a:r>
              <a:rPr lang="en-US" sz="2600" dirty="0" smtClean="0"/>
              <a:t>  (Java, ML)</a:t>
            </a:r>
          </a:p>
          <a:p>
            <a:pPr lvl="2" indent="-220663"/>
            <a:r>
              <a:rPr lang="en-US" sz="2200" dirty="0" smtClean="0"/>
              <a:t>Difficult for existing (legacy) code …</a:t>
            </a:r>
          </a:p>
          <a:p>
            <a:pPr marL="520700" indent="-520700">
              <a:spcBef>
                <a:spcPts val="2376"/>
              </a:spcBef>
              <a:buFont typeface="+mj-lt"/>
              <a:buAutoNum type="arabicPeriod"/>
            </a:pPr>
            <a:r>
              <a:rPr lang="en-US" sz="2600" dirty="0" smtClean="0">
                <a:sym typeface="Gill Sans" charset="0"/>
              </a:rPr>
              <a:t>Concede overflow,  but </a:t>
            </a:r>
            <a:r>
              <a:rPr lang="en-US" sz="2600" u="sng" dirty="0" smtClean="0">
                <a:sym typeface="Gill Sans" charset="0"/>
              </a:rPr>
              <a:t>prevent code execution</a:t>
            </a:r>
            <a:endParaRPr lang="en-US" sz="2600" dirty="0" smtClean="0"/>
          </a:p>
          <a:p>
            <a:pPr lvl="2" indent="-220663"/>
            <a:endParaRPr lang="en-US" sz="2200" dirty="0" smtClean="0"/>
          </a:p>
          <a:p>
            <a:pPr marL="457200" indent="-457200">
              <a:buFont typeface="Monotype Sorts" pitchFamily="2" charset="2"/>
              <a:buAutoNum type="arabicPeriod"/>
            </a:pPr>
            <a:r>
              <a:rPr lang="en-US" sz="2200" dirty="0" smtClean="0">
                <a:sym typeface="Gill Sans" charset="0"/>
              </a:rPr>
              <a:t> </a:t>
            </a:r>
            <a:r>
              <a:rPr lang="en-US" sz="2600" dirty="0" smtClean="0">
                <a:sym typeface="Gill Sans" charset="0"/>
              </a:rPr>
              <a:t>Add </a:t>
            </a:r>
            <a:r>
              <a:rPr lang="en-US" sz="2600" u="sng" dirty="0" smtClean="0">
                <a:sym typeface="Gill Sans" charset="0"/>
              </a:rPr>
              <a:t>runtime code</a:t>
            </a:r>
            <a:r>
              <a:rPr lang="en-US" sz="2600" dirty="0" smtClean="0">
                <a:sym typeface="Gill Sans" charset="0"/>
              </a:rPr>
              <a:t> to detect overflows exploits</a:t>
            </a:r>
          </a:p>
          <a:p>
            <a:pPr marL="808038" lvl="1" indent="-236538"/>
            <a:r>
              <a:rPr lang="en-US" sz="2600" dirty="0" smtClean="0"/>
              <a:t>Halt process when overflow exploit detected</a:t>
            </a:r>
          </a:p>
          <a:p>
            <a:pPr marL="808038" lvl="1" indent="-236538"/>
            <a:r>
              <a:rPr lang="en-US" sz="2600" dirty="0" err="1" smtClean="0">
                <a:solidFill>
                  <a:srgbClr val="000090"/>
                </a:solidFill>
              </a:rPr>
              <a:t>StackGuard</a:t>
            </a:r>
            <a:r>
              <a:rPr lang="en-US" sz="2600" dirty="0" smtClean="0">
                <a:solidFill>
                  <a:srgbClr val="000090"/>
                </a:solidFill>
              </a:rPr>
              <a:t>,  </a:t>
            </a:r>
            <a:r>
              <a:rPr lang="en-US" sz="2600" dirty="0" err="1" smtClean="0">
                <a:solidFill>
                  <a:srgbClr val="000090"/>
                </a:solidFill>
              </a:rPr>
              <a:t>LibSafe</a:t>
            </a:r>
            <a:r>
              <a:rPr lang="en-US" sz="2600" dirty="0" smtClean="0">
                <a:solidFill>
                  <a:srgbClr val="000090"/>
                </a:solidFill>
              </a:rPr>
              <a:t>, …</a:t>
            </a:r>
          </a:p>
          <a:p>
            <a:pPr marL="808038" lvl="1" indent="-23653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03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737600" cy="685800"/>
          </a:xfrm>
        </p:spPr>
        <p:txBody>
          <a:bodyPr/>
          <a:lstStyle/>
          <a:p>
            <a:r>
              <a:rPr lang="en-US" sz="3600" dirty="0" smtClean="0"/>
              <a:t>Marking memory as non-execute   </a:t>
            </a:r>
            <a:r>
              <a:rPr lang="en-US" sz="2400" dirty="0" smtClean="0">
                <a:latin typeface="Arial" charset="0"/>
              </a:rPr>
              <a:t>(W^X)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857250"/>
            <a:ext cx="8915400" cy="428625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20000"/>
              <a:buNone/>
            </a:pPr>
            <a:r>
              <a:rPr lang="en-US" sz="3100" dirty="0" smtClean="0"/>
              <a:t>Prevent attack code execution by marking stack and heap as </a:t>
            </a:r>
            <a:r>
              <a:rPr lang="en-US" sz="3100" b="1" dirty="0" smtClean="0"/>
              <a:t>non-executable</a:t>
            </a:r>
          </a:p>
          <a:p>
            <a:pPr>
              <a:spcBef>
                <a:spcPts val="2400"/>
              </a:spcBef>
            </a:pPr>
            <a:r>
              <a:rPr lang="en-US" sz="2900" dirty="0" smtClean="0">
                <a:latin typeface="Arial" charset="0"/>
              </a:rPr>
              <a:t>NX</a:t>
            </a:r>
            <a:r>
              <a:rPr lang="en-US" sz="3100" dirty="0" smtClean="0">
                <a:latin typeface="Arial" charset="0"/>
              </a:rPr>
              <a:t>-bit on AMD </a:t>
            </a:r>
            <a:r>
              <a:rPr lang="en-US" sz="3100" dirty="0" err="1" smtClean="0">
                <a:latin typeface="Arial" charset="0"/>
              </a:rPr>
              <a:t>Athlon</a:t>
            </a:r>
            <a:r>
              <a:rPr lang="en-US" sz="3100" dirty="0" smtClean="0">
                <a:latin typeface="Arial" charset="0"/>
              </a:rPr>
              <a:t> 64,     </a:t>
            </a:r>
            <a:r>
              <a:rPr lang="en-US" sz="2900" dirty="0" smtClean="0">
                <a:latin typeface="Arial" charset="0"/>
              </a:rPr>
              <a:t>XD</a:t>
            </a:r>
            <a:r>
              <a:rPr lang="en-US" sz="3100" dirty="0" smtClean="0">
                <a:latin typeface="Arial" charset="0"/>
              </a:rPr>
              <a:t>-bit on Intel P4  Prescott</a:t>
            </a:r>
          </a:p>
          <a:p>
            <a:pPr lvl="1"/>
            <a:r>
              <a:rPr lang="en-US" sz="3100" dirty="0" smtClean="0"/>
              <a:t>NX bit in every Page Table Entry (PTE)</a:t>
            </a:r>
          </a:p>
          <a:p>
            <a:pPr>
              <a:spcBef>
                <a:spcPct val="50000"/>
              </a:spcBef>
            </a:pPr>
            <a:r>
              <a:rPr lang="en-US" sz="3100" u="sng" dirty="0" smtClean="0"/>
              <a:t>Deployment</a:t>
            </a:r>
            <a:r>
              <a:rPr lang="en-US" sz="3100" dirty="0" smtClean="0"/>
              <a:t>: </a:t>
            </a:r>
          </a:p>
          <a:p>
            <a:pPr lvl="1">
              <a:lnSpc>
                <a:spcPct val="110000"/>
              </a:lnSpc>
              <a:buSzPct val="120000"/>
            </a:pPr>
            <a:r>
              <a:rPr lang="en-US" sz="3100" dirty="0" smtClean="0"/>
              <a:t>Linux (via </a:t>
            </a:r>
            <a:r>
              <a:rPr lang="en-US" sz="3100" dirty="0" err="1" smtClean="0"/>
              <a:t>PaX</a:t>
            </a:r>
            <a:r>
              <a:rPr lang="en-US" sz="3100" dirty="0" smtClean="0"/>
              <a:t> project);    </a:t>
            </a:r>
            <a:r>
              <a:rPr lang="en-US" sz="3100" dirty="0" err="1" smtClean="0"/>
              <a:t>OpenBSD</a:t>
            </a:r>
            <a:endParaRPr lang="en-US" sz="3100" dirty="0" smtClean="0"/>
          </a:p>
          <a:p>
            <a:pPr lvl="1">
              <a:buSzPct val="120000"/>
            </a:pPr>
            <a:r>
              <a:rPr lang="en-US" sz="3100" dirty="0" smtClean="0"/>
              <a:t>Windows:  since XP SP2    (DEP)</a:t>
            </a:r>
            <a:endParaRPr lang="en-US" sz="3100" b="1" dirty="0" smtClean="0"/>
          </a:p>
          <a:p>
            <a:pPr lvl="2">
              <a:buSzPct val="60000"/>
            </a:pPr>
            <a:r>
              <a:rPr lang="en-US" sz="3100" b="1" dirty="0" smtClean="0"/>
              <a:t> </a:t>
            </a:r>
            <a:r>
              <a:rPr lang="en-US" sz="3100" dirty="0" smtClean="0"/>
              <a:t>Visual Studio:   </a:t>
            </a:r>
            <a:r>
              <a:rPr lang="en-US" sz="3100" b="1" dirty="0" smtClean="0"/>
              <a:t>/</a:t>
            </a:r>
            <a:r>
              <a:rPr lang="en-US" sz="3100" b="1" dirty="0" err="1" smtClean="0"/>
              <a:t>NXCompat</a:t>
            </a:r>
            <a:r>
              <a:rPr lang="en-US" sz="3100" b="1" dirty="0" smtClean="0"/>
              <a:t>[:NO]</a:t>
            </a:r>
          </a:p>
          <a:p>
            <a:pPr>
              <a:spcBef>
                <a:spcPts val="1728"/>
              </a:spcBef>
            </a:pPr>
            <a:r>
              <a:rPr lang="en-US" sz="3400" u="sng" dirty="0" smtClean="0"/>
              <a:t>Limitations</a:t>
            </a:r>
            <a:r>
              <a:rPr lang="en-US" sz="3400" dirty="0" smtClean="0"/>
              <a:t>:</a:t>
            </a:r>
          </a:p>
          <a:p>
            <a:pPr lvl="1"/>
            <a:r>
              <a:rPr lang="en-US" sz="3100" dirty="0" smtClean="0"/>
              <a:t>Some apps need executable heap   (e.g. JITs).</a:t>
            </a:r>
          </a:p>
          <a:p>
            <a:pPr lvl="1"/>
            <a:r>
              <a:rPr lang="en-US" sz="3100" dirty="0" smtClean="0"/>
              <a:t>Does not defend against `</a:t>
            </a:r>
            <a:r>
              <a:rPr lang="en-US" sz="3100" b="1" dirty="0" smtClean="0">
                <a:solidFill>
                  <a:srgbClr val="0000FF"/>
                </a:solidFill>
              </a:rPr>
              <a:t>Return Oriented Programming</a:t>
            </a:r>
            <a:r>
              <a:rPr lang="en-US" sz="3100" dirty="0" smtClean="0"/>
              <a:t>’ exploits</a:t>
            </a:r>
          </a:p>
        </p:txBody>
      </p:sp>
    </p:spTree>
    <p:extLst>
      <p:ext uri="{BB962C8B-B14F-4D97-AF65-F5344CB8AC3E}">
        <p14:creationId xmlns:p14="http://schemas.microsoft.com/office/powerpoint/2010/main" val="406585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Examples:   DEP controls in Windows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007269"/>
            <a:ext cx="3590925" cy="3850481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6" y="2114551"/>
            <a:ext cx="4105275" cy="1793081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876800" y="3943350"/>
            <a:ext cx="358343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400"/>
              <a:t>DEP terminating a program</a:t>
            </a:r>
          </a:p>
        </p:txBody>
      </p:sp>
    </p:spTree>
    <p:extLst>
      <p:ext uri="{BB962C8B-B14F-4D97-AF65-F5344CB8AC3E}">
        <p14:creationId xmlns:p14="http://schemas.microsoft.com/office/powerpoint/2010/main" val="373442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763000" cy="4171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Control hijacking without executing code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1828800" y="1885950"/>
            <a:ext cx="1295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1828800" y="245745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1828800" y="274320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1828800" y="3028950"/>
            <a:ext cx="12954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1828800" y="3371850"/>
            <a:ext cx="1295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1828800" y="17145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3124200" y="17145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057401" y="1428750"/>
            <a:ext cx="817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5867400" y="1885950"/>
            <a:ext cx="1295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5867400" y="245745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5867400" y="274320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5867400" y="3028950"/>
            <a:ext cx="12954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5867400" y="3371850"/>
            <a:ext cx="1295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5867400" y="17145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7162800" y="17145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5943601" y="1428750"/>
            <a:ext cx="996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libc.so</a:t>
            </a: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3124200" y="26289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124200" y="2286000"/>
            <a:ext cx="2743200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1828800" y="2000250"/>
            <a:ext cx="1295400" cy="2000250"/>
          </a:xfrm>
          <a:prstGeom prst="rect">
            <a:avLst/>
          </a:prstGeom>
          <a:solidFill>
            <a:srgbClr val="FF66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1828800" y="2457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1828800" y="2743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1828800" y="30289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1828800" y="33718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4887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1:</a:t>
            </a:r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dirty="0"/>
              <a:t>b</a:t>
            </a:r>
            <a:r>
              <a:rPr lang="en-US" sz="4000" dirty="0" smtClean="0"/>
              <a:t>uffer overflows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19150"/>
            <a:ext cx="8177213" cy="39433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1951038" algn="l"/>
              </a:tabLst>
            </a:pPr>
            <a:r>
              <a:rPr lang="en-US" sz="2400" dirty="0" smtClean="0"/>
              <a:t>Extremely common bug in C/C++ programs.</a:t>
            </a:r>
          </a:p>
          <a:p>
            <a:pPr marL="684213" lvl="1" indent="-227013">
              <a:lnSpc>
                <a:spcPct val="105000"/>
              </a:lnSpc>
              <a:tabLst>
                <a:tab pos="1951038" algn="l"/>
              </a:tabLst>
            </a:pPr>
            <a:r>
              <a:rPr lang="en-US" sz="2000" dirty="0" smtClean="0"/>
              <a:t>First major exploit:  1988 Internet Worm.   </a:t>
            </a:r>
            <a:r>
              <a:rPr lang="en-US" sz="2000" dirty="0" err="1" smtClean="0"/>
              <a:t>fingerd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  <a:tabLst>
                <a:tab pos="1951038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70000"/>
              </a:spcBef>
              <a:tabLst>
                <a:tab pos="1951038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70000"/>
              </a:spcBef>
              <a:tabLst>
                <a:tab pos="1951038" algn="l"/>
              </a:tabLst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ct val="70000"/>
              </a:spcBef>
              <a:buNone/>
              <a:tabLst>
                <a:tab pos="1951038" algn="l"/>
              </a:tabLst>
            </a:pPr>
            <a:endParaRPr lang="en-US" sz="2400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0256522"/>
              </p:ext>
            </p:extLst>
          </p:nvPr>
        </p:nvGraphicFramePr>
        <p:xfrm>
          <a:off x="1905000" y="1885950"/>
          <a:ext cx="4267200" cy="284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hart" r:id="rId3" imgW="6079680" imgH="4050000" progId="MSGraph.Chart.8">
                  <p:embed followColorScheme="full"/>
                </p:oleObj>
              </mc:Choice>
              <mc:Fallback>
                <p:oleObj name="Chart" r:id="rId3" imgW="6079680" imgH="4050000" progId="MSGraph.Chart.8">
                  <p:embed followColorScheme="full"/>
                  <p:pic>
                    <p:nvPicPr>
                      <p:cNvPr id="0" name="Picture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5950"/>
                        <a:ext cx="4267200" cy="28441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02863" y="3757613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Source:  NVD/CVE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319838" y="2366963"/>
            <a:ext cx="1941557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Char char="»"/>
            </a:pPr>
            <a:r>
              <a:rPr lang="en-US">
                <a:sym typeface="Symbol" pitchFamily="18" charset="2"/>
              </a:rPr>
              <a:t>20% of all vuln.</a:t>
            </a:r>
          </a:p>
          <a:p>
            <a:pPr eaLnBrk="0" hangingPunct="0">
              <a:spcBef>
                <a:spcPct val="90000"/>
              </a:spcBef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2005-2007:   10%</a:t>
            </a:r>
          </a:p>
        </p:txBody>
      </p:sp>
    </p:spTree>
    <p:extLst>
      <p:ext uri="{BB962C8B-B14F-4D97-AF65-F5344CB8AC3E}">
        <p14:creationId xmlns:p14="http://schemas.microsoft.com/office/powerpoint/2010/main" val="3622933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036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Response:   randomization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666750"/>
            <a:ext cx="8915400" cy="4476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b="1" u="sng" dirty="0" smtClean="0">
                <a:latin typeface="Arial" charset="0"/>
              </a:rPr>
              <a:t>ASLR</a:t>
            </a:r>
            <a:r>
              <a:rPr lang="en-US" sz="2600" dirty="0" smtClean="0"/>
              <a:t>:       (</a:t>
            </a:r>
            <a:r>
              <a:rPr lang="en-US" sz="2300" dirty="0" smtClean="0"/>
              <a:t>Address Space Layout Randomization)</a:t>
            </a:r>
          </a:p>
          <a:p>
            <a:pPr lvl="1"/>
            <a:r>
              <a:rPr lang="en-US" dirty="0" smtClean="0"/>
              <a:t>Map shared libraries to rand location in process memory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ym typeface="Symbol" pitchFamily="18" charset="2"/>
              </a:rPr>
              <a:t>	   </a:t>
            </a:r>
            <a:r>
              <a:rPr lang="en-US" dirty="0" smtClean="0"/>
              <a:t>Attacker cannot jump directly to exec function</a:t>
            </a:r>
          </a:p>
          <a:p>
            <a:pPr lvl="1">
              <a:spcBef>
                <a:spcPct val="50000"/>
              </a:spcBef>
            </a:pPr>
            <a:r>
              <a:rPr lang="en-US" u="sng" dirty="0" smtClean="0"/>
              <a:t>Deployment</a:t>
            </a:r>
            <a:r>
              <a:rPr lang="en-US" dirty="0" smtClean="0"/>
              <a:t>:    </a:t>
            </a:r>
            <a:r>
              <a:rPr lang="en-US" sz="2000" dirty="0" smtClean="0"/>
              <a:t>(/</a:t>
            </a:r>
            <a:r>
              <a:rPr lang="en-US" sz="2000" dirty="0" err="1" smtClean="0"/>
              <a:t>DynamicBase</a:t>
            </a:r>
            <a:r>
              <a:rPr lang="en-US" sz="2000" dirty="0" smtClean="0"/>
              <a:t>)</a:t>
            </a:r>
          </a:p>
          <a:p>
            <a:pPr lvl="2"/>
            <a:r>
              <a:rPr lang="en-US" sz="2400" b="1" dirty="0" smtClean="0"/>
              <a:t>Windows</a:t>
            </a:r>
            <a:r>
              <a:rPr lang="en-US" sz="2400" dirty="0" smtClean="0"/>
              <a:t> </a:t>
            </a:r>
            <a:r>
              <a:rPr lang="en-US" sz="2400" b="1" dirty="0" smtClean="0"/>
              <a:t>Vista</a:t>
            </a:r>
            <a:r>
              <a:rPr lang="en-US" sz="2400" dirty="0" smtClean="0"/>
              <a:t>:	8 bits of randomness for DLLs</a:t>
            </a:r>
          </a:p>
          <a:p>
            <a:pPr lvl="3"/>
            <a:r>
              <a:rPr lang="en-US" sz="2400" dirty="0" smtClean="0"/>
              <a:t>aligned to 64K page in a 16MB region   </a:t>
            </a:r>
            <a:r>
              <a:rPr lang="en-US" sz="2400" dirty="0" smtClean="0">
                <a:sym typeface="Symbol" pitchFamily="18" charset="2"/>
              </a:rPr>
              <a:t>   256 choices</a:t>
            </a:r>
            <a:endParaRPr lang="en-US" sz="2400" dirty="0" smtClean="0">
              <a:solidFill>
                <a:schemeClr val="accent2"/>
              </a:solidFill>
              <a:sym typeface="Symbol" pitchFamily="18" charset="2"/>
            </a:endParaRPr>
          </a:p>
          <a:p>
            <a:pPr lvl="2"/>
            <a:r>
              <a:rPr lang="en-US" sz="2400" b="1" dirty="0" smtClean="0"/>
              <a:t>Windows 8:		</a:t>
            </a:r>
            <a:r>
              <a:rPr lang="en-US" sz="2400" dirty="0" smtClean="0"/>
              <a:t>24 bits of randomness on 64-bit processors</a:t>
            </a:r>
          </a:p>
          <a:p>
            <a:pPr>
              <a:spcBef>
                <a:spcPts val="1176"/>
              </a:spcBef>
            </a:pPr>
            <a:r>
              <a:rPr lang="en-US" sz="2600" u="sng" dirty="0" smtClean="0"/>
              <a:t>Other randomization methods</a:t>
            </a:r>
            <a:r>
              <a:rPr lang="en-US" sz="2600" dirty="0" smtClean="0"/>
              <a:t>:</a:t>
            </a:r>
          </a:p>
          <a:p>
            <a:pPr lvl="1">
              <a:spcBef>
                <a:spcPct val="30000"/>
              </a:spcBef>
            </a:pPr>
            <a:r>
              <a:rPr lang="en-US" sz="2600" dirty="0" smtClean="0"/>
              <a:t>Sys-call randomization:    randomize sys-call id’s</a:t>
            </a:r>
          </a:p>
          <a:p>
            <a:pPr lvl="1">
              <a:lnSpc>
                <a:spcPct val="40000"/>
              </a:lnSpc>
              <a:spcBef>
                <a:spcPts val="2280"/>
              </a:spcBef>
            </a:pPr>
            <a:r>
              <a:rPr lang="en-US" sz="2600" dirty="0" smtClean="0"/>
              <a:t>Instruction Set Randomization (</a:t>
            </a:r>
            <a:r>
              <a:rPr lang="en-US" sz="2600" dirty="0" smtClean="0">
                <a:latin typeface="Arial" charset="0"/>
              </a:rPr>
              <a:t>ISR</a:t>
            </a:r>
            <a:r>
              <a:rPr lang="en-US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479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 smtClean="0"/>
              <a:t>ASLR Example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06438" y="742950"/>
            <a:ext cx="7159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Arial" charset="0"/>
              </a:rPr>
              <a:t>Booting </a:t>
            </a:r>
            <a:r>
              <a:rPr lang="en-US" sz="2400" dirty="0" smtClean="0">
                <a:latin typeface="Arial" charset="0"/>
              </a:rPr>
              <a:t>twice </a:t>
            </a:r>
            <a:r>
              <a:rPr lang="en-US" sz="2400" dirty="0">
                <a:latin typeface="Arial" charset="0"/>
              </a:rPr>
              <a:t>loads libraries into different locations:</a:t>
            </a:r>
          </a:p>
        </p:txBody>
      </p: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1544638" y="1428750"/>
            <a:ext cx="6492875" cy="834629"/>
            <a:chOff x="768" y="1632"/>
            <a:chExt cx="4090" cy="701"/>
          </a:xfrm>
        </p:grpSpPr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31" t="62642" r="43544" b="21014"/>
            <a:stretch>
              <a:fillRect/>
            </a:stretch>
          </p:blipFill>
          <p:spPr bwMode="auto">
            <a:xfrm>
              <a:off x="768" y="1632"/>
              <a:ext cx="4090" cy="7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2256" y="1632"/>
              <a:ext cx="816" cy="700"/>
            </a:xfrm>
            <a:prstGeom prst="rect">
              <a:avLst/>
            </a:prstGeom>
            <a:solidFill>
              <a:schemeClr val="folHlink">
                <a:alpha val="3411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1503362" y="2700337"/>
            <a:ext cx="6650038" cy="842963"/>
            <a:chOff x="742" y="2604"/>
            <a:chExt cx="4189" cy="708"/>
          </a:xfrm>
        </p:grpSpPr>
        <p:pic>
          <p:nvPicPr>
            <p:cNvPr id="225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270" t="63559" r="43636" b="21419"/>
            <a:stretch>
              <a:fillRect/>
            </a:stretch>
          </p:blipFill>
          <p:spPr bwMode="auto">
            <a:xfrm>
              <a:off x="742" y="2608"/>
              <a:ext cx="4189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2266" y="2604"/>
              <a:ext cx="816" cy="708"/>
            </a:xfrm>
            <a:prstGeom prst="rect">
              <a:avLst/>
            </a:prstGeom>
            <a:solidFill>
              <a:schemeClr val="folHlink">
                <a:alpha val="3411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464" y="3733622"/>
            <a:ext cx="812273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  everything in process memory must be randomized </a:t>
            </a:r>
          </a:p>
          <a:p>
            <a:r>
              <a:rPr lang="en-US" sz="2400" b="1" dirty="0"/>
              <a:t>		</a:t>
            </a:r>
            <a:r>
              <a:rPr lang="en-US" sz="2400" b="1" dirty="0" smtClean="0"/>
              <a:t>stack</a:t>
            </a:r>
            <a:r>
              <a:rPr lang="en-US" sz="2400" b="1" dirty="0"/>
              <a:t>,  </a:t>
            </a:r>
            <a:r>
              <a:rPr lang="en-US" sz="2400" b="1" dirty="0" smtClean="0"/>
              <a:t> heap</a:t>
            </a:r>
            <a:r>
              <a:rPr lang="en-US" sz="2400" b="1" dirty="0"/>
              <a:t>,  </a:t>
            </a:r>
            <a:r>
              <a:rPr lang="en-US" sz="2400" b="1" dirty="0" smtClean="0"/>
              <a:t> shared </a:t>
            </a:r>
            <a:r>
              <a:rPr lang="en-US" sz="2400" b="1" dirty="0"/>
              <a:t>libs,  </a:t>
            </a:r>
            <a:r>
              <a:rPr lang="en-US" sz="2400" b="1" dirty="0" smtClean="0"/>
              <a:t> image</a:t>
            </a:r>
            <a:endParaRPr lang="en-US" sz="2400" b="1" dirty="0"/>
          </a:p>
          <a:p>
            <a:pPr marL="685800" lvl="1" indent="-228600">
              <a:spcBef>
                <a:spcPts val="1200"/>
              </a:spcBef>
              <a:buFont typeface="Arial"/>
              <a:buChar char="•"/>
            </a:pPr>
            <a:r>
              <a:rPr lang="en-US" sz="2400" dirty="0"/>
              <a:t>Win 8 </a:t>
            </a:r>
            <a:r>
              <a:rPr lang="en-US" sz="2400" b="1" dirty="0"/>
              <a:t>Force ASLR</a:t>
            </a:r>
            <a:r>
              <a:rPr lang="en-US" sz="2400" dirty="0"/>
              <a:t>:    ensures all loaded modules use </a:t>
            </a:r>
            <a:r>
              <a:rPr lang="en-US" sz="2400" dirty="0" smtClean="0"/>
              <a:t>ASLR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49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More attacks :   </a:t>
            </a:r>
            <a:r>
              <a:rPr lang="en-US" dirty="0" err="1" smtClean="0"/>
              <a:t>JiT</a:t>
            </a:r>
            <a:r>
              <a:rPr lang="en-US" dirty="0" smtClean="0"/>
              <a:t> spraying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81915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579438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>
                <a:tab pos="1493838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Idea:	1. Force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Javascript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fill heap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					executable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shellcode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579438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>
                <a:tab pos="1493838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2. then point SFP anywhere in spray area</a:t>
            </a:r>
          </a:p>
        </p:txBody>
      </p:sp>
      <p:grpSp>
        <p:nvGrpSpPr>
          <p:cNvPr id="18" name="Group 43"/>
          <p:cNvGrpSpPr/>
          <p:nvPr/>
        </p:nvGrpSpPr>
        <p:grpSpPr>
          <a:xfrm>
            <a:off x="533400" y="2228850"/>
            <a:ext cx="8386466" cy="2800350"/>
            <a:chOff x="533400" y="3124200"/>
            <a:chExt cx="8386466" cy="3733800"/>
          </a:xfrm>
        </p:grpSpPr>
        <p:sp>
          <p:nvSpPr>
            <p:cNvPr id="19" name="Rectangle 18"/>
            <p:cNvSpPr/>
            <p:nvPr/>
          </p:nvSpPr>
          <p:spPr>
            <a:xfrm>
              <a:off x="533400" y="3124200"/>
              <a:ext cx="7772400" cy="3733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9400" y="3352800"/>
              <a:ext cx="5105400" cy="2971800"/>
            </a:xfrm>
            <a:prstGeom prst="rect">
              <a:avLst/>
            </a:prstGeom>
            <a:solidFill>
              <a:srgbClr val="0070C0">
                <a:alpha val="3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8149944" y="4497391"/>
              <a:ext cx="1078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heap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4356866"/>
              <a:ext cx="838200" cy="304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8200" y="4661666"/>
              <a:ext cx="8382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4966466"/>
              <a:ext cx="8382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8200" y="5238691"/>
              <a:ext cx="83050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vtable</a:t>
              </a:r>
              <a:endParaRPr lang="en-US" dirty="0"/>
            </a:p>
          </p:txBody>
        </p:sp>
        <p:grpSp>
          <p:nvGrpSpPr>
            <p:cNvPr id="26" name="Group 14"/>
            <p:cNvGrpSpPr/>
            <p:nvPr/>
          </p:nvGrpSpPr>
          <p:grpSpPr>
            <a:xfrm>
              <a:off x="3048000" y="3505200"/>
              <a:ext cx="4648200" cy="609600"/>
              <a:chOff x="3048000" y="3505200"/>
              <a:chExt cx="4648200" cy="609600"/>
            </a:xfrm>
            <a:solidFill>
              <a:srgbClr val="FF5050"/>
            </a:solidFill>
          </p:grpSpPr>
          <p:sp>
            <p:nvSpPr>
              <p:cNvPr id="45" name="Rectangle 12"/>
              <p:cNvSpPr/>
              <p:nvPr/>
            </p:nvSpPr>
            <p:spPr>
              <a:xfrm>
                <a:off x="3048000" y="3505200"/>
                <a:ext cx="3352800" cy="609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accent3"/>
                    </a:solidFill>
                  </a:rPr>
                  <a:t>NOP  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slide</a:t>
                </a:r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6" name="Rectangle 13"/>
              <p:cNvSpPr/>
              <p:nvPr/>
            </p:nvSpPr>
            <p:spPr>
              <a:xfrm>
                <a:off x="6400800" y="3505200"/>
                <a:ext cx="1295400" cy="609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accent3"/>
                    </a:solidFill>
                  </a:rPr>
                  <a:t>shellcode</a:t>
                </a:r>
                <a:endParaRPr lang="en-US" sz="20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27" name="Group 23"/>
            <p:cNvGrpSpPr/>
            <p:nvPr/>
          </p:nvGrpSpPr>
          <p:grpSpPr>
            <a:xfrm>
              <a:off x="3048000" y="4419600"/>
              <a:ext cx="1524000" cy="457200"/>
              <a:chOff x="3048000" y="4419600"/>
              <a:chExt cx="1524000" cy="4572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4"/>
            <p:cNvGrpSpPr/>
            <p:nvPr/>
          </p:nvGrpSpPr>
          <p:grpSpPr>
            <a:xfrm>
              <a:off x="5105400" y="4419600"/>
              <a:ext cx="1524000" cy="457200"/>
              <a:chOff x="3048000" y="4419600"/>
              <a:chExt cx="1524000" cy="4572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7"/>
            <p:cNvGrpSpPr/>
            <p:nvPr/>
          </p:nvGrpSpPr>
          <p:grpSpPr>
            <a:xfrm>
              <a:off x="3810000" y="5105400"/>
              <a:ext cx="1524000" cy="457200"/>
              <a:chOff x="3048000" y="4419600"/>
              <a:chExt cx="1524000" cy="4572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5943600" y="5105400"/>
              <a:ext cx="1524000" cy="457200"/>
              <a:chOff x="3048000" y="4419600"/>
              <a:chExt cx="1524000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3"/>
            <p:cNvGrpSpPr/>
            <p:nvPr/>
          </p:nvGrpSpPr>
          <p:grpSpPr>
            <a:xfrm>
              <a:off x="5562600" y="5715000"/>
              <a:ext cx="1524000" cy="457200"/>
              <a:chOff x="3048000" y="4419600"/>
              <a:chExt cx="1524000" cy="457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6"/>
            <p:cNvGrpSpPr/>
            <p:nvPr/>
          </p:nvGrpSpPr>
          <p:grpSpPr>
            <a:xfrm>
              <a:off x="3352800" y="5715000"/>
              <a:ext cx="1524000" cy="457200"/>
              <a:chOff x="3048000" y="4419600"/>
              <a:chExt cx="1524000" cy="457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9" name="Straight Arrow Connector 48"/>
          <p:cNvCxnSpPr>
            <a:stCxn id="22" idx="3"/>
          </p:cNvCxnSpPr>
          <p:nvPr/>
        </p:nvCxnSpPr>
        <p:spPr bwMode="auto">
          <a:xfrm>
            <a:off x="1676400" y="3267650"/>
            <a:ext cx="2667000" cy="571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044168" y="2952750"/>
            <a:ext cx="1562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execute enabled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2986768" y="2952750"/>
            <a:ext cx="1562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execute enabled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3763764" y="3478575"/>
            <a:ext cx="1562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execute enabled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5882673" y="3478575"/>
            <a:ext cx="1562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execute enabled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144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Run-time Defenses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737600" cy="685800"/>
          </a:xfrm>
        </p:spPr>
        <p:txBody>
          <a:bodyPr>
            <a:normAutofit fontScale="90000"/>
          </a:bodyPr>
          <a:lstStyle/>
          <a:p>
            <a:r>
              <a:rPr lang="en-US" sz="4400" smtClean="0"/>
              <a:t>Run time checking: StackGuard</a:t>
            </a:r>
            <a:endParaRPr lang="en-US" sz="280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37147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run-time checking techniques …</a:t>
            </a:r>
          </a:p>
          <a:p>
            <a:pPr lvl="1"/>
            <a:r>
              <a:rPr lang="en-US" sz="2400" dirty="0" smtClean="0"/>
              <a:t>we only discuss methods relevant to overflow protection</a:t>
            </a:r>
          </a:p>
          <a:p>
            <a:pPr>
              <a:spcBef>
                <a:spcPts val="2520"/>
              </a:spcBef>
            </a:pPr>
            <a:r>
              <a:rPr lang="en-US" sz="2400" u="sng" dirty="0" smtClean="0"/>
              <a:t>Solution 1</a:t>
            </a:r>
            <a:r>
              <a:rPr lang="en-US" sz="2400" dirty="0" smtClean="0"/>
              <a:t>:  </a:t>
            </a:r>
            <a:r>
              <a:rPr lang="en-US" sz="2400" dirty="0" err="1" smtClean="0"/>
              <a:t>StackGuard</a:t>
            </a:r>
            <a:endParaRPr lang="en-US" sz="2400" dirty="0" smtClean="0"/>
          </a:p>
          <a:p>
            <a:pPr lvl="1"/>
            <a:r>
              <a:rPr lang="en-US" sz="2400" dirty="0" smtClean="0"/>
              <a:t>Run time tests for stack integrity. </a:t>
            </a:r>
          </a:p>
          <a:p>
            <a:pPr lvl="1"/>
            <a:r>
              <a:rPr lang="en-US" sz="2400" dirty="0" smtClean="0"/>
              <a:t>Embed “canaries” in stack frames and verify their integrity prior to function return.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628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str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7056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484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91000" y="4171950"/>
            <a:ext cx="104775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local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7467600" y="4171950"/>
            <a:ext cx="34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7543800" y="4540250"/>
            <a:ext cx="341313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155674" y="4057650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76276" y="4800600"/>
            <a:ext cx="7013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246688" y="4171950"/>
            <a:ext cx="1020762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canary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6576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str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2004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76275" y="4171950"/>
            <a:ext cx="1047750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local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714501" y="4171950"/>
            <a:ext cx="1020763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canary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314325" y="4549378"/>
            <a:ext cx="447675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309562" y="417195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519300" y="3829050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1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260163" y="3840718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2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7432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 smtClean="0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03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7772400" cy="502444"/>
          </a:xfrm>
        </p:spPr>
        <p:txBody>
          <a:bodyPr>
            <a:normAutofit fontScale="90000"/>
          </a:bodyPr>
          <a:lstStyle/>
          <a:p>
            <a:r>
              <a:rPr lang="en-US" smtClean="0"/>
              <a:t>Canary Types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10600" cy="4114800"/>
          </a:xfrm>
        </p:spPr>
        <p:txBody>
          <a:bodyPr>
            <a:normAutofit lnSpcReduction="10000"/>
          </a:bodyPr>
          <a:lstStyle/>
          <a:p>
            <a:pPr>
              <a:tabLst>
                <a:tab pos="1146175" algn="l"/>
              </a:tabLst>
            </a:pPr>
            <a:r>
              <a:rPr lang="en-US" sz="2600" u="sng" dirty="0" smtClean="0">
                <a:solidFill>
                  <a:srgbClr val="000090"/>
                </a:solidFill>
              </a:rPr>
              <a:t>Random canary:</a:t>
            </a:r>
            <a:endParaRPr lang="en-US" sz="2600" dirty="0" smtClean="0">
              <a:solidFill>
                <a:srgbClr val="000090"/>
              </a:solidFill>
            </a:endParaRPr>
          </a:p>
          <a:p>
            <a:pPr lvl="1">
              <a:tabLst>
                <a:tab pos="1146175" algn="l"/>
              </a:tabLst>
            </a:pPr>
            <a:r>
              <a:rPr lang="en-US" sz="2400" dirty="0"/>
              <a:t>R</a:t>
            </a:r>
            <a:r>
              <a:rPr lang="en-US" sz="2400" dirty="0" smtClean="0"/>
              <a:t>andom string chosen at program startup.</a:t>
            </a:r>
          </a:p>
          <a:p>
            <a:pPr lvl="1">
              <a:tabLst>
                <a:tab pos="1146175" algn="l"/>
              </a:tabLst>
            </a:pPr>
            <a:r>
              <a:rPr lang="en-US" sz="2400" dirty="0" smtClean="0"/>
              <a:t>Insert canary string into every stack frame.</a:t>
            </a:r>
          </a:p>
          <a:p>
            <a:pPr lvl="1">
              <a:tabLst>
                <a:tab pos="1146175" algn="l"/>
              </a:tabLst>
            </a:pPr>
            <a:r>
              <a:rPr lang="en-US" sz="2400" dirty="0" smtClean="0"/>
              <a:t>Verify canary before returning from function.</a:t>
            </a:r>
          </a:p>
          <a:p>
            <a:pPr lvl="2">
              <a:tabLst>
                <a:tab pos="1146175" algn="l"/>
              </a:tabLst>
            </a:pPr>
            <a:r>
              <a:rPr lang="en-US" sz="2000" dirty="0" smtClean="0"/>
              <a:t>Exit program if canary changed.     Turns potential exploit into </a:t>
            </a:r>
            <a:r>
              <a:rPr lang="en-US" sz="2000" dirty="0" err="1" smtClean="0"/>
              <a:t>DoS</a:t>
            </a:r>
            <a:r>
              <a:rPr lang="en-US" sz="2000" dirty="0" smtClean="0"/>
              <a:t>. </a:t>
            </a:r>
          </a:p>
          <a:p>
            <a:pPr lvl="1">
              <a:tabLst>
                <a:tab pos="1146175" algn="l"/>
              </a:tabLst>
            </a:pPr>
            <a:r>
              <a:rPr lang="en-US" sz="2400" dirty="0" smtClean="0"/>
              <a:t>To corrupt, attacker must learn current random string.</a:t>
            </a:r>
          </a:p>
          <a:p>
            <a:pPr>
              <a:spcBef>
                <a:spcPts val="3168"/>
              </a:spcBef>
              <a:tabLst>
                <a:tab pos="1146175" algn="l"/>
              </a:tabLst>
            </a:pPr>
            <a:r>
              <a:rPr lang="en-US" sz="2600" u="sng" dirty="0" smtClean="0">
                <a:solidFill>
                  <a:srgbClr val="000090"/>
                </a:solidFill>
              </a:rPr>
              <a:t>Terminator canary: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>      </a:t>
            </a:r>
            <a:r>
              <a:rPr lang="en-US" sz="2000" dirty="0" smtClean="0"/>
              <a:t>Canary =  {0, newline, linefeed, EOF}</a:t>
            </a:r>
          </a:p>
          <a:p>
            <a:pPr lvl="1">
              <a:tabLst>
                <a:tab pos="1146175" algn="l"/>
              </a:tabLst>
            </a:pPr>
            <a:r>
              <a:rPr lang="en-US" sz="2400" dirty="0" smtClean="0"/>
              <a:t>String functions will not copy beyond terminator.</a:t>
            </a:r>
          </a:p>
          <a:p>
            <a:pPr lvl="1">
              <a:tabLst>
                <a:tab pos="1146175" algn="l"/>
              </a:tabLst>
            </a:pPr>
            <a:r>
              <a:rPr lang="en-US" sz="2400" dirty="0" smtClean="0"/>
              <a:t>Attacker cannot use string functions to corrupt stack.	</a:t>
            </a:r>
          </a:p>
        </p:txBody>
      </p:sp>
    </p:spTree>
    <p:extLst>
      <p:ext uri="{BB962C8B-B14F-4D97-AF65-F5344CB8AC3E}">
        <p14:creationId xmlns:p14="http://schemas.microsoft.com/office/powerpoint/2010/main" val="66449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StackGuard (Cont.)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85850"/>
            <a:ext cx="8686800" cy="394335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err="1" smtClean="0"/>
              <a:t>StackGuard</a:t>
            </a:r>
            <a:r>
              <a:rPr lang="en-US" sz="3100" dirty="0" smtClean="0"/>
              <a:t> implemented as a GCC </a:t>
            </a:r>
            <a:r>
              <a:rPr lang="en-US" sz="3100" dirty="0" smtClean="0"/>
              <a:t>patch</a:t>
            </a:r>
            <a:endParaRPr lang="en-US" sz="3100" dirty="0" smtClean="0"/>
          </a:p>
          <a:p>
            <a:pPr lvl="1"/>
            <a:r>
              <a:rPr lang="en-US" dirty="0" smtClean="0"/>
              <a:t>Program must be </a:t>
            </a:r>
            <a:r>
              <a:rPr lang="en-US" dirty="0" smtClean="0"/>
              <a:t>recompiled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r>
              <a:rPr lang="en-US" sz="3100" dirty="0" smtClean="0"/>
              <a:t>Minimal performance effects:   8% for </a:t>
            </a:r>
            <a:r>
              <a:rPr lang="en-US" sz="3100" dirty="0" smtClean="0"/>
              <a:t>Apache</a:t>
            </a:r>
            <a:endParaRPr lang="en-US" sz="3100" dirty="0" smtClean="0"/>
          </a:p>
          <a:p>
            <a:endParaRPr lang="en-US" sz="1800" dirty="0" smtClean="0"/>
          </a:p>
          <a:p>
            <a:r>
              <a:rPr lang="en-US" sz="3100" dirty="0" smtClean="0"/>
              <a:t>Note: Canaries </a:t>
            </a:r>
            <a:r>
              <a:rPr lang="en-US" sz="3100" dirty="0" smtClean="0"/>
              <a:t>do not </a:t>
            </a:r>
            <a:r>
              <a:rPr lang="en-US" sz="3100" dirty="0" smtClean="0"/>
              <a:t>provide full </a:t>
            </a:r>
            <a:r>
              <a:rPr lang="en-US" sz="3100" dirty="0" smtClean="0"/>
              <a:t>protection</a:t>
            </a:r>
            <a:endParaRPr lang="en-US" sz="3100" dirty="0" smtClean="0"/>
          </a:p>
          <a:p>
            <a:pPr lvl="1"/>
            <a:r>
              <a:rPr lang="en-US" dirty="0" smtClean="0"/>
              <a:t>Some stack smashing attacks leave canaries unchanged</a:t>
            </a:r>
          </a:p>
          <a:p>
            <a:pPr>
              <a:spcBef>
                <a:spcPct val="80000"/>
              </a:spcBef>
            </a:pPr>
            <a:r>
              <a:rPr lang="en-US" sz="3100" dirty="0" smtClean="0"/>
              <a:t>Heap protection:  </a:t>
            </a:r>
            <a:r>
              <a:rPr lang="en-US" sz="3100" smtClean="0"/>
              <a:t>PointGuard</a:t>
            </a:r>
            <a:endParaRPr lang="en-US" sz="3100" dirty="0" smtClean="0"/>
          </a:p>
          <a:p>
            <a:pPr lvl="1"/>
            <a:r>
              <a:rPr lang="en-US" dirty="0" smtClean="0"/>
              <a:t>Protects function pointers and </a:t>
            </a:r>
            <a:r>
              <a:rPr lang="en-US" dirty="0" err="1" smtClean="0"/>
              <a:t>setjmp</a:t>
            </a:r>
            <a:r>
              <a:rPr lang="en-US" dirty="0" smtClean="0"/>
              <a:t> buffers by encrypting them:   e.g. XOR with random cookie</a:t>
            </a:r>
          </a:p>
          <a:p>
            <a:pPr lvl="1"/>
            <a:r>
              <a:rPr lang="en-US" dirty="0" smtClean="0"/>
              <a:t>Less effective,  more noticeable performance effects</a:t>
            </a:r>
          </a:p>
        </p:txBody>
      </p:sp>
    </p:spTree>
    <p:extLst>
      <p:ext uri="{BB962C8B-B14F-4D97-AF65-F5344CB8AC3E}">
        <p14:creationId xmlns:p14="http://schemas.microsoft.com/office/powerpoint/2010/main" val="22525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StackGuard</a:t>
            </a:r>
            <a:r>
              <a:rPr lang="en-US" dirty="0" smtClean="0"/>
              <a:t> enhancements:  </a:t>
            </a:r>
            <a:r>
              <a:rPr lang="en-US" sz="3600" dirty="0" err="1" smtClean="0"/>
              <a:t>ProPolice</a:t>
            </a:r>
            <a:endParaRPr lang="en-US" sz="3100" dirty="0" smtClean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7389" y="895351"/>
            <a:ext cx="8686800" cy="990600"/>
          </a:xfrm>
        </p:spPr>
        <p:txBody>
          <a:bodyPr/>
          <a:lstStyle/>
          <a:p>
            <a:r>
              <a:rPr lang="en-US" sz="2400" dirty="0" err="1" smtClean="0"/>
              <a:t>ProPolice</a:t>
            </a:r>
            <a:r>
              <a:rPr lang="en-US" sz="2400" dirty="0" smtClean="0"/>
              <a:t> </a:t>
            </a:r>
            <a:r>
              <a:rPr lang="en-US" sz="1600" dirty="0" smtClean="0">
                <a:latin typeface="Arial" charset="0"/>
              </a:rPr>
              <a:t>(IBM)    </a:t>
            </a:r>
            <a:r>
              <a:rPr lang="en-US" sz="2000" dirty="0" smtClean="0">
                <a:latin typeface="Arial" charset="0"/>
              </a:rPr>
              <a:t>-   </a:t>
            </a:r>
            <a:r>
              <a:rPr lang="en-US" sz="2000" dirty="0" err="1" smtClean="0">
                <a:latin typeface="Arial" charset="0"/>
              </a:rPr>
              <a:t>gcc</a:t>
            </a:r>
            <a:r>
              <a:rPr lang="en-US" sz="2000" dirty="0" smtClean="0">
                <a:latin typeface="Arial" charset="0"/>
              </a:rPr>
              <a:t> 3.4.1.      </a:t>
            </a:r>
            <a:r>
              <a:rPr lang="en-US" sz="1800" dirty="0" smtClean="0">
                <a:latin typeface="Arial" charset="0"/>
              </a:rPr>
              <a:t>(</a:t>
            </a:r>
            <a:r>
              <a:rPr lang="en-US" sz="1800" b="1" dirty="0" smtClean="0">
                <a:latin typeface="Arial" charset="0"/>
              </a:rPr>
              <a:t>-</a:t>
            </a:r>
            <a:r>
              <a:rPr lang="en-US" sz="1800" b="1" dirty="0" err="1" smtClean="0">
                <a:latin typeface="Arial" charset="0"/>
              </a:rPr>
              <a:t>fstack</a:t>
            </a:r>
            <a:r>
              <a:rPr lang="en-US" sz="1800" b="1" dirty="0" smtClean="0">
                <a:latin typeface="Arial" charset="0"/>
              </a:rPr>
              <a:t>-protector</a:t>
            </a:r>
            <a:r>
              <a:rPr lang="en-US" sz="1800" dirty="0" smtClean="0">
                <a:latin typeface="Arial" charset="0"/>
              </a:rPr>
              <a:t>)</a:t>
            </a:r>
          </a:p>
          <a:p>
            <a:pPr lvl="1"/>
            <a:r>
              <a:rPr lang="en-US" sz="2400" dirty="0" smtClean="0"/>
              <a:t>Rearrange stack layout to prevent </a:t>
            </a:r>
            <a:r>
              <a:rPr lang="en-US" sz="2400" dirty="0" err="1" smtClean="0"/>
              <a:t>ptr</a:t>
            </a:r>
            <a:r>
              <a:rPr lang="en-US" sz="2400" dirty="0" smtClean="0"/>
              <a:t> overflow.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19989" y="1962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19989" y="2419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19989" y="28765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19989" y="33337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19989" y="3790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</a:t>
            </a:r>
            <a:r>
              <a:rPr lang="en-US" sz="2400" dirty="0" smtClean="0">
                <a:solidFill>
                  <a:schemeClr val="bg2"/>
                </a:solidFill>
              </a:rPr>
              <a:t>ocal string buffers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19989" y="4248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</a:t>
            </a:r>
            <a:r>
              <a:rPr lang="en-US" sz="2400" dirty="0" smtClean="0">
                <a:solidFill>
                  <a:schemeClr val="bg2"/>
                </a:solidFill>
              </a:rPr>
              <a:t>non-buffer variables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662789" y="37338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3400" y="386000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867400" y="417641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/>
              <a:t>pointers, </a:t>
            </a:r>
            <a:r>
              <a:rPr lang="en-US" sz="2400" dirty="0"/>
              <a:t>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701389" y="424815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662789" y="20764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33400" y="201930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33600" y="4705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 smtClean="0">
                <a:solidFill>
                  <a:schemeClr val="bg2"/>
                </a:solidFill>
              </a:rPr>
              <a:t>args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2571750"/>
            <a:ext cx="31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Protects pointer </a:t>
            </a:r>
            <a:r>
              <a:rPr lang="en-US" dirty="0" err="1" smtClean="0"/>
              <a:t>args</a:t>
            </a:r>
            <a:r>
              <a:rPr lang="en-US" dirty="0" smtClean="0"/>
              <a:t> and local pointers from a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163669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MS Visual Studio  /GS     </a:t>
            </a:r>
            <a:r>
              <a:rPr lang="en-US" sz="2400" dirty="0" smtClean="0"/>
              <a:t>[since 2003]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4582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Compiler /GS option:</a:t>
            </a:r>
          </a:p>
          <a:p>
            <a:pPr lvl="1"/>
            <a:r>
              <a:rPr lang="en-US" sz="2400" dirty="0" smtClean="0"/>
              <a:t>Combination of </a:t>
            </a:r>
            <a:r>
              <a:rPr lang="en-US" sz="2400" dirty="0" err="1" smtClean="0"/>
              <a:t>ProPolice</a:t>
            </a:r>
            <a:r>
              <a:rPr lang="en-US" sz="2400" dirty="0" smtClean="0"/>
              <a:t> and Random canary.</a:t>
            </a:r>
          </a:p>
          <a:p>
            <a:pPr lvl="1"/>
            <a:r>
              <a:rPr lang="en-US" sz="2400" dirty="0" smtClean="0"/>
              <a:t>If cookie mismatch, default behavior is to call    </a:t>
            </a:r>
            <a:r>
              <a:rPr lang="en-US" sz="2400" b="1" dirty="0" smtClean="0">
                <a:solidFill>
                  <a:srgbClr val="000090"/>
                </a:solidFill>
              </a:rPr>
              <a:t>_exit(3)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" y="2266950"/>
            <a:ext cx="5009267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</a:t>
            </a:r>
            <a:r>
              <a:rPr lang="en-US" u="sng" dirty="0" smtClean="0"/>
              <a:t>prolog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sub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smtClean="0">
                <a:solidFill>
                  <a:srgbClr val="000090"/>
                </a:solidFill>
              </a:rPr>
              <a:t>8     </a:t>
            </a:r>
            <a:r>
              <a:rPr lang="en-US" dirty="0" smtClean="0"/>
              <a:t>// allocate 8 bytes for cookie</a:t>
            </a:r>
            <a:endParaRPr lang="en-US" dirty="0"/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DWORD PTR ___</a:t>
            </a:r>
            <a:r>
              <a:rPr lang="en-US" b="1" dirty="0" err="1">
                <a:solidFill>
                  <a:srgbClr val="000090"/>
                </a:solidFill>
              </a:rPr>
              <a:t>security_cookie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dirty="0"/>
              <a:t>     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 smtClean="0">
                <a:solidFill>
                  <a:srgbClr val="000090"/>
                </a:solidFill>
              </a:rPr>
              <a:t>esp</a:t>
            </a:r>
            <a:r>
              <a:rPr lang="en-US" b="1" dirty="0" smtClean="0">
                <a:solidFill>
                  <a:srgbClr val="000090"/>
                </a:solidFill>
              </a:rPr>
              <a:t>     </a:t>
            </a:r>
            <a:r>
              <a:rPr lang="en-US" dirty="0" smtClean="0"/>
              <a:t>// </a:t>
            </a:r>
            <a:r>
              <a:rPr lang="en-US" dirty="0" err="1" smtClean="0"/>
              <a:t>xor</a:t>
            </a:r>
            <a:r>
              <a:rPr lang="en-US" dirty="0" smtClean="0"/>
              <a:t> cookie with current </a:t>
            </a:r>
            <a:r>
              <a:rPr lang="en-US" dirty="0" err="1" smtClean="0"/>
              <a:t>esp</a:t>
            </a:r>
            <a:endParaRPr lang="en-US" dirty="0"/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DWORD PTR </a:t>
            </a:r>
            <a:r>
              <a:rPr lang="en-US" b="1" dirty="0" smtClean="0">
                <a:solidFill>
                  <a:srgbClr val="000090"/>
                </a:solidFill>
              </a:rPr>
              <a:t>[</a:t>
            </a:r>
            <a:r>
              <a:rPr lang="en-US" b="1" dirty="0">
                <a:solidFill>
                  <a:srgbClr val="000090"/>
                </a:solidFill>
              </a:rPr>
              <a:t>esp+8], </a:t>
            </a:r>
            <a:r>
              <a:rPr lang="en-US" b="1" dirty="0" err="1" smtClean="0">
                <a:solidFill>
                  <a:srgbClr val="000090"/>
                </a:solidFill>
              </a:rPr>
              <a:t>eax</a:t>
            </a:r>
            <a:r>
              <a:rPr lang="en-US" b="1" dirty="0" smtClean="0">
                <a:solidFill>
                  <a:srgbClr val="000090"/>
                </a:solidFill>
              </a:rPr>
              <a:t>  </a:t>
            </a:r>
            <a:r>
              <a:rPr lang="en-US" dirty="0" smtClean="0"/>
              <a:t>// save in stack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96345" y="2266950"/>
            <a:ext cx="3847102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</a:t>
            </a:r>
            <a:r>
              <a:rPr lang="en-US" u="sng" dirty="0" smtClean="0"/>
              <a:t>epilog:</a:t>
            </a:r>
            <a:endParaRPr lang="en-US" u="sng" dirty="0"/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DWORD PTR  </a:t>
            </a:r>
            <a:r>
              <a:rPr lang="en-US" b="1" dirty="0" smtClean="0">
                <a:solidFill>
                  <a:srgbClr val="000090"/>
                </a:solidFill>
              </a:rPr>
              <a:t>[</a:t>
            </a:r>
            <a:r>
              <a:rPr lang="en-US" b="1" dirty="0">
                <a:solidFill>
                  <a:srgbClr val="000090"/>
                </a:solidFill>
              </a:rPr>
              <a:t>esp</a:t>
            </a:r>
            <a:r>
              <a:rPr lang="en-US" b="1" dirty="0" smtClean="0">
                <a:solidFill>
                  <a:srgbClr val="000090"/>
                </a:solidFill>
              </a:rPr>
              <a:t>+</a:t>
            </a:r>
            <a:r>
              <a:rPr lang="en-US" b="1" dirty="0">
                <a:solidFill>
                  <a:srgbClr val="000090"/>
                </a:solidFill>
              </a:rPr>
              <a:t>8</a:t>
            </a:r>
            <a:r>
              <a:rPr lang="en-US" b="1" dirty="0" smtClean="0">
                <a:solidFill>
                  <a:srgbClr val="000090"/>
                </a:solidFill>
              </a:rPr>
              <a:t>]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     </a:t>
            </a:r>
            <a:r>
              <a:rPr lang="en-US" b="1" dirty="0" err="1" smtClean="0">
                <a:solidFill>
                  <a:srgbClr val="000090"/>
                </a:solidFill>
              </a:rPr>
              <a:t>xor</a:t>
            </a:r>
            <a:r>
              <a:rPr lang="en-US" b="1" dirty="0" smtClean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      call  @__security_check_cookie@4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add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8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4070350"/>
            <a:ext cx="8763000" cy="93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Enhanced /GS in Visual Studio 2010:</a:t>
            </a:r>
          </a:p>
          <a:p>
            <a:pPr lvl="1"/>
            <a:r>
              <a:rPr lang="en-US" sz="2000" dirty="0" smtClean="0"/>
              <a:t>/GS protection added to all functions, unless can be proven unnecessary</a:t>
            </a:r>
          </a:p>
        </p:txBody>
      </p:sp>
    </p:spTree>
    <p:extLst>
      <p:ext uri="{BB962C8B-B14F-4D97-AF65-F5344CB8AC3E}">
        <p14:creationId xmlns:p14="http://schemas.microsoft.com/office/powerpoint/2010/main" val="201857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/GS stack frame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15189" y="1123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15189" y="1581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815189" y="2038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815189" y="30099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15189" y="34671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</a:t>
            </a:r>
            <a:r>
              <a:rPr lang="en-US" sz="2400" dirty="0" smtClean="0">
                <a:solidFill>
                  <a:schemeClr val="bg2"/>
                </a:solidFill>
              </a:rPr>
              <a:t>ocal string buffers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815189" y="3924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</a:t>
            </a:r>
            <a:r>
              <a:rPr lang="en-US" sz="2400" dirty="0" smtClean="0">
                <a:solidFill>
                  <a:schemeClr val="bg2"/>
                </a:solidFill>
              </a:rPr>
              <a:t>non-buffer variables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357989" y="34099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8600" y="353615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62600" y="385256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/>
              <a:t>pointers, </a:t>
            </a:r>
            <a:r>
              <a:rPr lang="en-US" sz="2400" dirty="0"/>
              <a:t>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396589" y="392430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357989" y="14097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8600" y="135255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28800" y="43815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 smtClean="0">
                <a:solidFill>
                  <a:schemeClr val="bg2"/>
                </a:solidFill>
              </a:rPr>
              <a:t>args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8800" y="2527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</a:rPr>
              <a:t>xception handlers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4627" y="1885950"/>
            <a:ext cx="320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Canary protects ret-</a:t>
            </a:r>
            <a:r>
              <a:rPr lang="en-US" sz="2000" dirty="0" err="1" smtClean="0"/>
              <a:t>addr</a:t>
            </a:r>
            <a:r>
              <a:rPr lang="en-US" sz="2000" dirty="0" smtClean="0"/>
              <a:t> and </a:t>
            </a:r>
            <a:br>
              <a:rPr lang="en-US" sz="2000" dirty="0" smtClean="0"/>
            </a:br>
            <a:r>
              <a:rPr lang="en-US" sz="2000" dirty="0" smtClean="0"/>
              <a:t>exception handler frame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>
            <a:off x="5334000" y="1733550"/>
            <a:ext cx="228600" cy="9906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What is needed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763000" cy="417195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Understanding C functions, the stack, and the heap.</a:t>
            </a:r>
          </a:p>
          <a:p>
            <a:r>
              <a:rPr lang="en-US" sz="2400" dirty="0" smtClean="0"/>
              <a:t>Know how system calls are made</a:t>
            </a:r>
          </a:p>
          <a:p>
            <a:r>
              <a:rPr lang="en-US" sz="2400" dirty="0" smtClean="0"/>
              <a:t>The exec() system call</a:t>
            </a:r>
          </a:p>
          <a:p>
            <a:pPr>
              <a:spcBef>
                <a:spcPct val="150000"/>
              </a:spcBef>
            </a:pPr>
            <a:r>
              <a:rPr lang="en-US" sz="2400" dirty="0" smtClean="0"/>
              <a:t>Attacker needs to know which CPU and OS used on the target machine:</a:t>
            </a:r>
          </a:p>
          <a:p>
            <a:pPr lvl="1"/>
            <a:r>
              <a:rPr lang="en-US" dirty="0" smtClean="0"/>
              <a:t>Our examples are for  x86  running  Linux or Windows</a:t>
            </a:r>
          </a:p>
          <a:p>
            <a:pPr lvl="1"/>
            <a:r>
              <a:rPr lang="en-US" dirty="0" smtClean="0"/>
              <a:t>Details vary slightly between CPUs and OSs: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</a:rPr>
              <a:t>Little endian vs. big endian  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x86 vs. Motorola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</a:rPr>
              <a:t>Stack Frame structure     </a:t>
            </a:r>
            <a:r>
              <a:rPr lang="en-US" dirty="0" smtClean="0">
                <a:solidFill>
                  <a:schemeClr val="tx2"/>
                </a:solidFill>
              </a:rPr>
              <a:t>(Unix vs. Windows)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249555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Evading /GS with exception handlers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exception is thrown, dispatcher walks up exception list until handler is found   (else use default handler)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3243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7815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58200" y="4171950"/>
            <a:ext cx="66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</a:t>
            </a:r>
          </a:p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38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526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5105400" y="4800600"/>
            <a:ext cx="1447800" cy="20955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4806950"/>
            <a:ext cx="3048000" cy="20320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9600" y="3943350"/>
            <a:ext cx="4572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35623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0xffffffff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8956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buf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08700" y="3727450"/>
            <a:ext cx="1828800" cy="533400"/>
            <a:chOff x="6096000" y="3486150"/>
            <a:chExt cx="1828800" cy="533400"/>
          </a:xfrm>
        </p:grpSpPr>
        <p:sp>
          <p:nvSpPr>
            <p:cNvPr id="38" name="Left Brace 37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SEH frame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3800" y="3740150"/>
            <a:ext cx="1828800" cy="533400"/>
            <a:chOff x="6096000" y="3486150"/>
            <a:chExt cx="1828800" cy="533400"/>
          </a:xfrm>
        </p:grpSpPr>
        <p:sp>
          <p:nvSpPr>
            <p:cNvPr id="42" name="Left Brace 41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SEH frame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8200" y="2190750"/>
            <a:ext cx="6462075" cy="2590800"/>
            <a:chOff x="838200" y="2190750"/>
            <a:chExt cx="6462075" cy="2590800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190750"/>
              <a:ext cx="6462075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After overflow:    handler points to attacker’s code</a:t>
              </a:r>
            </a:p>
            <a:p>
              <a:pPr>
                <a:spcBef>
                  <a:spcPts val="600"/>
                </a:spcBef>
              </a:pPr>
              <a:r>
                <a:rPr lang="en-US" sz="2400" dirty="0" smtClean="0"/>
                <a:t>exception triggered  ⇒   control hijack</a:t>
              </a:r>
              <a:endParaRPr lang="en-US" sz="2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95600" y="4324350"/>
              <a:ext cx="2971800" cy="457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600" y="4324350"/>
              <a:ext cx="1295400" cy="4572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</a:t>
              </a:r>
              <a:r>
                <a:rPr lang="en-US" dirty="0" err="1" smtClean="0"/>
                <a:t>tr</a:t>
              </a:r>
              <a:r>
                <a:rPr lang="en-US" dirty="0" smtClean="0"/>
                <a:t> to attack code</a:t>
              </a:r>
              <a:endParaRPr lang="en-US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7485" y="3207663"/>
            <a:ext cx="7151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Main point:    exception is triggered before canary is checked</a:t>
            </a:r>
            <a:endParaRPr lang="en-US" sz="2200" dirty="0"/>
          </a:p>
        </p:txBody>
      </p:sp>
      <p:sp>
        <p:nvSpPr>
          <p:cNvPr id="49" name="Rectangle 48"/>
          <p:cNvSpPr/>
          <p:nvPr/>
        </p:nvSpPr>
        <p:spPr>
          <a:xfrm>
            <a:off x="38100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Defenses:   SAFESEH and SEHOP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534400" cy="37754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/SAFESEH</a:t>
            </a:r>
            <a:r>
              <a:rPr lang="en-US" sz="2400" dirty="0" smtClean="0"/>
              <a:t>:    linker flag</a:t>
            </a:r>
          </a:p>
          <a:p>
            <a:pPr lvl="1"/>
            <a:r>
              <a:rPr lang="en-US" sz="2200" dirty="0" smtClean="0"/>
              <a:t>Linker produces a binary with a table of safe exception handlers</a:t>
            </a:r>
          </a:p>
          <a:p>
            <a:pPr lvl="1"/>
            <a:r>
              <a:rPr lang="en-US" sz="2200" dirty="0" smtClean="0"/>
              <a:t>System will not jump to exception handler not on list</a:t>
            </a:r>
          </a:p>
          <a:p>
            <a:pPr lvl="1"/>
            <a:endParaRPr lang="en-US" sz="22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/SEHOP</a:t>
            </a:r>
            <a:r>
              <a:rPr lang="en-US" sz="2600" dirty="0" smtClean="0"/>
              <a:t>:    platform defense   </a:t>
            </a:r>
            <a:r>
              <a:rPr lang="en-US" sz="2400" dirty="0" smtClean="0"/>
              <a:t>(since win vista SP1)</a:t>
            </a:r>
          </a:p>
          <a:p>
            <a:pPr lvl="1"/>
            <a:r>
              <a:rPr lang="en-US" sz="2000" dirty="0" smtClean="0"/>
              <a:t>Observation:    SEH attacks typically corrupt the “next” entry in SEH list.</a:t>
            </a:r>
          </a:p>
          <a:p>
            <a:pPr lvl="1"/>
            <a:r>
              <a:rPr lang="en-US" sz="2000" dirty="0" smtClean="0"/>
              <a:t>SEHOP:  add a dummy record at top of SEH list</a:t>
            </a:r>
          </a:p>
          <a:p>
            <a:pPr lvl="1"/>
            <a:r>
              <a:rPr lang="en-US" sz="2000" dirty="0" smtClean="0"/>
              <a:t>When exception occurs, dispatcher walks up list and verifies dummy record is there.   If not, terminates process.</a:t>
            </a:r>
          </a:p>
        </p:txBody>
      </p:sp>
    </p:spTree>
    <p:extLst>
      <p:ext uri="{BB962C8B-B14F-4D97-AF65-F5344CB8AC3E}">
        <p14:creationId xmlns:p14="http://schemas.microsoft.com/office/powerpoint/2010/main" val="94039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Summary: Canaries are not full proof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248150"/>
          </a:xfrm>
        </p:spPr>
        <p:txBody>
          <a:bodyPr>
            <a:noAutofit/>
          </a:bodyPr>
          <a:lstStyle/>
          <a:p>
            <a:pPr>
              <a:spcBef>
                <a:spcPts val="1824"/>
              </a:spcBef>
            </a:pPr>
            <a:r>
              <a:rPr lang="en-US" sz="2400" dirty="0" smtClean="0"/>
              <a:t>Canaries are an important defense tool, but do not prevent all control hijacking attacks:</a:t>
            </a:r>
          </a:p>
          <a:p>
            <a:pPr lvl="1">
              <a:spcBef>
                <a:spcPts val="1824"/>
              </a:spcBef>
            </a:pPr>
            <a:r>
              <a:rPr lang="en-US" sz="2400" dirty="0" smtClean="0"/>
              <a:t>Heap-based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 smtClean="0"/>
              <a:t>Integer overflow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 smtClean="0"/>
              <a:t>/GS by itself does not prevent Exception Handling attacks</a:t>
            </a:r>
          </a:p>
          <a:p>
            <a:pPr marL="400050" lvl="1" indent="0">
              <a:spcBef>
                <a:spcPts val="24"/>
              </a:spcBef>
              <a:buNone/>
            </a:pPr>
            <a:r>
              <a:rPr lang="en-US" sz="2400" dirty="0"/>
              <a:t>	</a:t>
            </a:r>
            <a:r>
              <a:rPr lang="en-US" sz="1800" dirty="0" smtClean="0"/>
              <a:t>	(also need SAFESEH and SEHOP)</a:t>
            </a:r>
          </a:p>
        </p:txBody>
      </p:sp>
    </p:spTree>
    <p:extLst>
      <p:ext uri="{BB962C8B-B14F-4D97-AF65-F5344CB8AC3E}">
        <p14:creationId xmlns:p14="http://schemas.microsoft.com/office/powerpoint/2010/main" val="8397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What if can’t recompile:  </a:t>
            </a:r>
            <a:r>
              <a:rPr lang="en-US" sz="4400" dirty="0" err="1" smtClean="0"/>
              <a:t>Libsafe</a:t>
            </a:r>
            <a:endParaRPr lang="en-US" sz="4400" dirty="0" smtClean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458200" cy="3886200"/>
          </a:xfrm>
        </p:spPr>
        <p:txBody>
          <a:bodyPr/>
          <a:lstStyle/>
          <a:p>
            <a:r>
              <a:rPr lang="en-US" sz="2400" u="sng" dirty="0" smtClean="0"/>
              <a:t>Solution 2</a:t>
            </a:r>
            <a:r>
              <a:rPr lang="en-US" sz="2400" dirty="0" smtClean="0"/>
              <a:t>:  </a:t>
            </a:r>
            <a:r>
              <a:rPr lang="en-US" sz="2400" dirty="0" err="1" smtClean="0"/>
              <a:t>Libsafe</a:t>
            </a:r>
            <a:r>
              <a:rPr lang="en-US" sz="2400" dirty="0" smtClean="0"/>
              <a:t> (Avaya Labs)</a:t>
            </a:r>
          </a:p>
          <a:p>
            <a:pPr lvl="1"/>
            <a:r>
              <a:rPr lang="en-US" sz="2400" dirty="0" smtClean="0"/>
              <a:t>Dynamically loaded library      </a:t>
            </a:r>
            <a:r>
              <a:rPr lang="en-US" sz="1600" dirty="0" smtClean="0"/>
              <a:t>(no need to recompile app.)</a:t>
            </a:r>
            <a:endParaRPr lang="en-US" sz="2400" dirty="0" smtClean="0"/>
          </a:p>
          <a:p>
            <a:pPr lvl="1"/>
            <a:r>
              <a:rPr lang="en-US" sz="2400" dirty="0" smtClean="0"/>
              <a:t>Intercepts calls to  </a:t>
            </a:r>
            <a:r>
              <a:rPr lang="en-US" sz="2400" dirty="0" err="1" smtClean="0"/>
              <a:t>strcpy</a:t>
            </a:r>
            <a:r>
              <a:rPr lang="en-US" sz="2400" dirty="0" smtClean="0"/>
              <a:t> (</a:t>
            </a:r>
            <a:r>
              <a:rPr lang="en-US" sz="2400" dirty="0" err="1" smtClean="0"/>
              <a:t>dest</a:t>
            </a:r>
            <a:r>
              <a:rPr lang="en-US" sz="2400" dirty="0" smtClean="0"/>
              <a:t>, </a:t>
            </a:r>
            <a:r>
              <a:rPr lang="en-US" sz="2400" dirty="0" err="1" smtClean="0"/>
              <a:t>src</a:t>
            </a:r>
            <a:r>
              <a:rPr lang="en-US" sz="2400" dirty="0" smtClean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Validates sufficient space in current stack frame: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|frame-pointer – </a:t>
            </a:r>
            <a:r>
              <a:rPr lang="en-US" sz="2000" b="1" dirty="0" err="1" smtClean="0"/>
              <a:t>dest</a:t>
            </a:r>
            <a:r>
              <a:rPr lang="en-US" sz="2000" b="1" dirty="0" smtClean="0"/>
              <a:t>| &gt; </a:t>
            </a:r>
            <a:r>
              <a:rPr lang="en-US" sz="2000" b="1" dirty="0" err="1" smtClean="0"/>
              <a:t>strlen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src</a:t>
            </a:r>
            <a:r>
              <a:rPr lang="en-US" sz="2000" b="1" dirty="0" smtClean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If so, does </a:t>
            </a:r>
            <a:r>
              <a:rPr lang="en-US" sz="2000" dirty="0" err="1" smtClean="0"/>
              <a:t>strcpy</a:t>
            </a:r>
            <a:r>
              <a:rPr lang="en-US" sz="2000" dirty="0"/>
              <a:t>.</a:t>
            </a:r>
            <a:r>
              <a:rPr lang="en-US" sz="2000" dirty="0" smtClean="0"/>
              <a:t>   Otherwise, terminates application</a:t>
            </a:r>
            <a:endParaRPr lang="en-US" sz="2400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90800" y="3951267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dest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25820" y="395126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57314" y="395126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724401" y="4112716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858001" y="4324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42900" y="3943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0200" y="43116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003274" y="3828156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9000" y="3950077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src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859588" y="3943350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487988" y="4107953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40189" y="3950077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buf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19800" y="395007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562600" y="395007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07634" y="4629150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 smtClean="0"/>
              <a:t>Libsafe</a:t>
            </a:r>
            <a:r>
              <a:rPr lang="en-US" sz="2400" dirty="0" smtClean="0"/>
              <a:t> </a:t>
            </a:r>
            <a:r>
              <a:rPr lang="en-US" sz="2400" dirty="0" err="1" smtClean="0"/>
              <a:t>strcpy</a:t>
            </a:r>
            <a:endParaRPr lang="en-US" sz="2400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967750" y="4675881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1477963" y="4314329"/>
            <a:ext cx="4343400" cy="158353"/>
            <a:chOff x="931" y="3515"/>
            <a:chExt cx="2736" cy="229"/>
          </a:xfrm>
        </p:grpSpPr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26"/>
          <p:cNvGrpSpPr>
            <a:grpSpLocks/>
          </p:cNvGrpSpPr>
          <p:nvPr/>
        </p:nvGrpSpPr>
        <p:grpSpPr bwMode="auto">
          <a:xfrm flipV="1">
            <a:off x="2666999" y="3714749"/>
            <a:ext cx="1447800" cy="239712"/>
            <a:chOff x="1027" y="3611"/>
            <a:chExt cx="1183" cy="229"/>
          </a:xfrm>
        </p:grpSpPr>
        <p:sp>
          <p:nvSpPr>
            <p:cNvPr id="29722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0" name="AutoShape 30"/>
          <p:cNvSpPr>
            <a:spLocks/>
          </p:cNvSpPr>
          <p:nvPr/>
        </p:nvSpPr>
        <p:spPr bwMode="auto">
          <a:xfrm rot="-5400000">
            <a:off x="2107556" y="2926703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AutoShape 31"/>
          <p:cNvSpPr>
            <a:spLocks/>
          </p:cNvSpPr>
          <p:nvPr/>
        </p:nvSpPr>
        <p:spPr bwMode="auto">
          <a:xfrm rot="-5400000">
            <a:off x="5344121" y="3273127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robust is </a:t>
            </a:r>
            <a:r>
              <a:rPr lang="en-US" sz="3600" dirty="0" err="1" smtClean="0"/>
              <a:t>Libsafe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176885"/>
            <a:ext cx="686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strcpy</a:t>
            </a:r>
            <a:r>
              <a:rPr lang="en-US" sz="2400" dirty="0" smtClean="0"/>
              <a:t>() can overwrite a pointer between </a:t>
            </a:r>
            <a:r>
              <a:rPr lang="en-US" sz="2400" dirty="0" err="1" smtClean="0"/>
              <a:t>buf</a:t>
            </a:r>
            <a:r>
              <a:rPr lang="en-US" sz="2400" dirty="0" smtClean="0"/>
              <a:t> and </a:t>
            </a:r>
            <a:r>
              <a:rPr lang="en-US" sz="2400" dirty="0" err="1" smtClean="0"/>
              <a:t>sfp</a:t>
            </a:r>
            <a:r>
              <a:rPr lang="en-US" sz="2400" dirty="0" smtClean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9813" y="1208068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dest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24833" y="120806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56327" y="120806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123414" y="1369517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257014" y="1581151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90600" y="1200150"/>
            <a:ext cx="58792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990600" y="1568450"/>
            <a:ext cx="575226" cy="12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16604" y="1112585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high</a:t>
            </a:r>
            <a:br>
              <a:rPr lang="en-US" dirty="0" smtClean="0"/>
            </a:br>
            <a:r>
              <a:rPr lang="en-US" dirty="0" smtClean="0"/>
              <a:t>memory</a:t>
            </a:r>
            <a:endParaRPr lang="en-US" sz="1800" dirty="0" smtClean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28013" y="1206878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src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7258601" y="1200151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887001" y="1364754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9202" y="1206878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buf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418813" y="120687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961613" y="120687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76400" y="1957686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 smtClean="0"/>
              <a:t>Libsafe</a:t>
            </a:r>
            <a:r>
              <a:rPr lang="en-US" sz="2400" dirty="0" smtClean="0"/>
              <a:t> </a:t>
            </a:r>
            <a:r>
              <a:rPr lang="en-US" sz="2400" dirty="0" err="1" smtClean="0"/>
              <a:t>strcpy</a:t>
            </a:r>
            <a:endParaRPr lang="en-US" sz="24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06167" y="1932682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76976" y="1571130"/>
            <a:ext cx="4343400" cy="158353"/>
            <a:chOff x="931" y="3515"/>
            <a:chExt cx="2736" cy="229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V="1">
            <a:off x="3066012" y="971550"/>
            <a:ext cx="1447800" cy="239712"/>
            <a:chOff x="1027" y="3611"/>
            <a:chExt cx="1183" cy="229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AutoShape 30"/>
          <p:cNvSpPr>
            <a:spLocks/>
          </p:cNvSpPr>
          <p:nvPr/>
        </p:nvSpPr>
        <p:spPr bwMode="auto">
          <a:xfrm rot="16200000">
            <a:off x="2506569" y="183504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1"/>
          <p:cNvSpPr>
            <a:spLocks/>
          </p:cNvSpPr>
          <p:nvPr/>
        </p:nvSpPr>
        <p:spPr bwMode="auto">
          <a:xfrm rot="16200000">
            <a:off x="5743134" y="529928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1804" y="1123950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low</a:t>
            </a:r>
            <a:br>
              <a:rPr lang="en-US" dirty="0" smtClean="0"/>
            </a:br>
            <a:r>
              <a:rPr lang="en-US" dirty="0" smtClean="0"/>
              <a:t>memory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6048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More methods …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686800" cy="41719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 </a:t>
            </a:r>
            <a:r>
              <a:rPr lang="en-US" sz="2800" b="1" u="sng" dirty="0" err="1" smtClean="0"/>
              <a:t>StackShield</a:t>
            </a:r>
            <a:endParaRPr lang="en-US" sz="2800" b="1" u="sng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At function prologue, copy return address </a:t>
            </a:r>
            <a:r>
              <a:rPr lang="en-US" dirty="0" smtClean="0">
                <a:latin typeface="Arial" charset="0"/>
              </a:rPr>
              <a:t>RET</a:t>
            </a:r>
            <a:r>
              <a:rPr lang="en-US" dirty="0" smtClean="0"/>
              <a:t> and </a:t>
            </a:r>
            <a:r>
              <a:rPr lang="en-US" dirty="0" smtClean="0">
                <a:latin typeface="Arial" charset="0"/>
              </a:rPr>
              <a:t>SFP</a:t>
            </a:r>
            <a:r>
              <a:rPr lang="en-US" dirty="0" smtClean="0"/>
              <a:t> to “safe” location  (beginning of data segment)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Upon return, check that </a:t>
            </a:r>
            <a:r>
              <a:rPr lang="en-US" dirty="0" smtClean="0">
                <a:latin typeface="Arial" charset="0"/>
              </a:rPr>
              <a:t>RET</a:t>
            </a:r>
            <a:r>
              <a:rPr lang="en-US" dirty="0" smtClean="0"/>
              <a:t> and </a:t>
            </a:r>
            <a:r>
              <a:rPr lang="en-US" dirty="0" smtClean="0">
                <a:latin typeface="Arial" charset="0"/>
              </a:rPr>
              <a:t>SFP</a:t>
            </a:r>
            <a:r>
              <a:rPr lang="en-US" dirty="0" smtClean="0"/>
              <a:t> is equal to copy.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Implemented as assembler file processor (</a:t>
            </a:r>
            <a:r>
              <a:rPr lang="en-US" dirty="0" smtClean="0">
                <a:latin typeface="Arial" charset="0"/>
              </a:rPr>
              <a:t>GCC</a:t>
            </a:r>
            <a:r>
              <a:rPr lang="en-US" dirty="0" smtClean="0"/>
              <a:t>)</a:t>
            </a:r>
          </a:p>
          <a:p>
            <a:pPr>
              <a:spcBef>
                <a:spcPts val="2640"/>
              </a:spcBef>
              <a:buFont typeface="Wingdings" charset="2"/>
              <a:buChar char="Ø"/>
            </a:pPr>
            <a:r>
              <a:rPr lang="en-US" sz="2800" dirty="0" smtClean="0"/>
              <a:t> </a:t>
            </a:r>
            <a:r>
              <a:rPr lang="en-US" sz="2800" b="1" u="sng" dirty="0" smtClean="0"/>
              <a:t>Control Flow Integrity</a:t>
            </a:r>
            <a:r>
              <a:rPr lang="en-US" sz="2800" dirty="0" smtClean="0"/>
              <a:t>  (CFI)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A combination of static and dynamic checking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 dirty="0" smtClean="0"/>
              <a:t>Statically determine program control flow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 dirty="0" smtClean="0"/>
              <a:t>Dynamically enforce control flow integrity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</a:t>
            </a:r>
            <a:b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Heap Spray Attacks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257550"/>
            <a:ext cx="8153400" cy="13144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90"/>
                </a:solidFill>
              </a:rPr>
              <a:t>A reliable method for exploiting heap overflows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7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Heap-based control hijacking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5850"/>
            <a:ext cx="8229600" cy="30861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Compiler generated function pointers   (e.g.  C++ code)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Suppose   </a:t>
            </a:r>
            <a:r>
              <a:rPr lang="en-US" sz="2400" dirty="0" err="1" smtClean="0"/>
              <a:t>vtable</a:t>
            </a:r>
            <a:r>
              <a:rPr lang="en-US" sz="2400" dirty="0" smtClean="0"/>
              <a:t>   is on the heap next to a string object: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1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  T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0693" y="2375868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#1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#2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>
            <a:off x="4745092" y="2272629"/>
            <a:ext cx="990600" cy="140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#3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3718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buf</a:t>
            </a:r>
            <a:r>
              <a:rPr lang="en-US" sz="2000" dirty="0" smtClean="0">
                <a:solidFill>
                  <a:schemeClr val="tx1"/>
                </a:solidFill>
              </a:rPr>
              <a:t>[256]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72" name="Left Brace 7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object T</a:t>
              </a:r>
              <a:endParaRPr lang="en-US" b="1" dirty="0"/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82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84" name="Straight Arrow Connector 83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62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Heap-based control hijacking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5850"/>
            <a:ext cx="8458200" cy="30861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Compiler generated function pointers   (e.g.  C++ code)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After overflow of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 smtClean="0"/>
              <a:t>  we have: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1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  T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3093" y="2375868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#1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#2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#3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3718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buf</a:t>
            </a:r>
            <a:r>
              <a:rPr lang="en-US" sz="2000" dirty="0" smtClean="0">
                <a:solidFill>
                  <a:schemeClr val="tx1"/>
                </a:solidFill>
              </a:rPr>
              <a:t>[256]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object T</a:t>
              </a:r>
              <a:endParaRPr lang="en-US" b="1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8200" y="405765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endCxn id="54" idx="1"/>
          </p:cNvCxnSpPr>
          <p:nvPr/>
        </p:nvCxnSpPr>
        <p:spPr>
          <a:xfrm flipV="1">
            <a:off x="3200400" y="3343275"/>
            <a:ext cx="3657600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858000" y="2971800"/>
            <a:ext cx="1143000" cy="74295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shell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10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Linux process memory layout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62200" y="4467225"/>
            <a:ext cx="2819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unused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38227" y="4267200"/>
            <a:ext cx="172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0x08048000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62200" y="3981450"/>
            <a:ext cx="282575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2200" y="3352800"/>
            <a:ext cx="2819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run time heap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68550" y="2552700"/>
            <a:ext cx="28130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shared libraries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8550" y="1066800"/>
            <a:ext cx="2819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user stack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62200" y="2952750"/>
            <a:ext cx="2819400" cy="400050"/>
          </a:xfrm>
          <a:prstGeom prst="rect">
            <a:avLst/>
          </a:prstGeom>
          <a:solidFill>
            <a:srgbClr val="808080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362200" y="1638300"/>
            <a:ext cx="28194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733800" y="29527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733800" y="21526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733800" y="163830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31877" y="2781300"/>
            <a:ext cx="172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0x40000000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175251" y="895350"/>
            <a:ext cx="17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0xC0000000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92122" y="1466850"/>
            <a:ext cx="839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%esp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785938" y="1638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109801" y="3181350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brk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709738" y="33528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>
            <a:off x="2014538" y="3981450"/>
            <a:ext cx="271462" cy="485775"/>
          </a:xfrm>
          <a:prstGeom prst="leftBrace">
            <a:avLst>
              <a:gd name="adj1" fmla="val 19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89055" y="3912394"/>
            <a:ext cx="14333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Loaded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from exec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368550" y="39814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362200" y="2952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362200" y="10668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186690" y="46101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362200" y="44386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19200" y="819150"/>
            <a:ext cx="6705600" cy="203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	A reliable exploit?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40576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sz="2000" dirty="0" smtClean="0"/>
              <a:t>&lt;SCRIPT language="text/</a:t>
            </a:r>
            <a:r>
              <a:rPr lang="en-US" sz="2000" dirty="0" err="1" smtClean="0"/>
              <a:t>javascript</a:t>
            </a:r>
            <a:r>
              <a:rPr lang="en-US" sz="2000" dirty="0" smtClean="0"/>
              <a:t>"&gt;</a:t>
            </a:r>
          </a:p>
          <a:p>
            <a:pPr>
              <a:buNone/>
            </a:pPr>
            <a:r>
              <a:rPr lang="en-US" sz="2000" dirty="0" smtClean="0"/>
              <a:t>		 </a:t>
            </a:r>
            <a:r>
              <a:rPr lang="en-US" sz="2000" b="1" dirty="0" err="1" smtClean="0">
                <a:solidFill>
                  <a:srgbClr val="C00000"/>
                </a:solidFill>
              </a:rPr>
              <a:t>shellcode</a:t>
            </a:r>
            <a:r>
              <a:rPr lang="en-US" sz="2000" dirty="0" smtClean="0">
                <a:solidFill>
                  <a:srgbClr val="C00000"/>
                </a:solidFill>
              </a:rPr>
              <a:t> = </a:t>
            </a:r>
            <a:r>
              <a:rPr lang="en-US" sz="2000" dirty="0" err="1" smtClean="0">
                <a:solidFill>
                  <a:srgbClr val="C00000"/>
                </a:solidFill>
              </a:rPr>
              <a:t>unescape</a:t>
            </a:r>
            <a:r>
              <a:rPr lang="en-US" sz="2000" dirty="0" smtClean="0">
                <a:solidFill>
                  <a:srgbClr val="C00000"/>
                </a:solidFill>
              </a:rPr>
              <a:t>("%u4343%u4343%...");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	</a:t>
            </a:r>
            <a:r>
              <a:rPr lang="en-US" sz="2000" b="1" dirty="0" smtClean="0">
                <a:solidFill>
                  <a:srgbClr val="C00000"/>
                </a:solidFill>
              </a:rPr>
              <a:t>overflow-string</a:t>
            </a:r>
            <a:r>
              <a:rPr lang="en-US" sz="2000" dirty="0" smtClean="0">
                <a:solidFill>
                  <a:srgbClr val="C00000"/>
                </a:solidFill>
              </a:rPr>
              <a:t> = </a:t>
            </a:r>
            <a:r>
              <a:rPr lang="en-US" sz="2000" dirty="0" err="1" smtClean="0">
                <a:solidFill>
                  <a:srgbClr val="C00000"/>
                </a:solidFill>
              </a:rPr>
              <a:t>unescape</a:t>
            </a:r>
            <a:r>
              <a:rPr lang="en-US" sz="2000" dirty="0" smtClean="0">
                <a:solidFill>
                  <a:srgbClr val="C00000"/>
                </a:solidFill>
              </a:rPr>
              <a:t>(“%u2332%u4276%...”);</a:t>
            </a:r>
            <a:endParaRPr lang="en-US" sz="2000" dirty="0" smtClean="0"/>
          </a:p>
          <a:p>
            <a:pPr>
              <a:spcBef>
                <a:spcPts val="1224"/>
              </a:spcBef>
              <a:buNone/>
            </a:pPr>
            <a:r>
              <a:rPr lang="en-US" sz="2000" dirty="0" smtClean="0"/>
              <a:t>		cause-overflow( overflow-string );        // overflow  </a:t>
            </a:r>
            <a:r>
              <a:rPr lang="en-US" sz="2000" dirty="0" err="1" smtClean="0"/>
              <a:t>buf</a:t>
            </a:r>
            <a:r>
              <a:rPr lang="en-US" sz="2000" dirty="0" smtClean="0"/>
              <a:t>[ ]</a:t>
            </a:r>
          </a:p>
          <a:p>
            <a:pPr>
              <a:buNone/>
            </a:pPr>
            <a:r>
              <a:rPr lang="en-US" sz="2000" dirty="0" smtClean="0"/>
              <a:t>		&lt;/SCRIPT&gt;</a:t>
            </a:r>
          </a:p>
          <a:p>
            <a:pPr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 smtClean="0"/>
              <a:t>Problem:	attacker does not know where browser </a:t>
            </a:r>
            <a:br>
              <a:rPr lang="en-US" sz="2400" dirty="0" smtClean="0"/>
            </a:br>
            <a:r>
              <a:rPr lang="en-US" sz="2400" dirty="0" smtClean="0"/>
              <a:t>	places </a:t>
            </a:r>
            <a:r>
              <a:rPr lang="en-US" sz="2400" b="1" dirty="0" err="1" smtClean="0"/>
              <a:t>shellcode</a:t>
            </a:r>
            <a:r>
              <a:rPr lang="en-US" sz="2400" dirty="0" smtClean="0"/>
              <a:t> on the heap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buf</a:t>
            </a:r>
            <a:r>
              <a:rPr lang="en-US" sz="2000" dirty="0" smtClean="0">
                <a:solidFill>
                  <a:schemeClr val="tx1"/>
                </a:solidFill>
              </a:rPr>
              <a:t>[256]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shellcode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26720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2275" y="458132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66280" y="458073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" y="42672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48958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421005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32760" y="3939540"/>
            <a:ext cx="2758440" cy="316230"/>
          </a:xfrm>
          <a:custGeom>
            <a:avLst/>
            <a:gdLst>
              <a:gd name="connsiteX0" fmla="*/ 15240 w 2758440"/>
              <a:gd name="connsiteY0" fmla="*/ 421640 h 421640"/>
              <a:gd name="connsiteX1" fmla="*/ 121920 w 2758440"/>
              <a:gd name="connsiteY1" fmla="*/ 314960 h 421640"/>
              <a:gd name="connsiteX2" fmla="*/ 746760 w 2758440"/>
              <a:gd name="connsiteY2" fmla="*/ 40640 h 421640"/>
              <a:gd name="connsiteX3" fmla="*/ 2270760 w 2758440"/>
              <a:gd name="connsiteY3" fmla="*/ 71120 h 421640"/>
              <a:gd name="connsiteX4" fmla="*/ 2758440 w 2758440"/>
              <a:gd name="connsiteY4" fmla="*/ 86360 h 4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421640">
                <a:moveTo>
                  <a:pt x="15240" y="421640"/>
                </a:moveTo>
                <a:cubicBezTo>
                  <a:pt x="7620" y="400050"/>
                  <a:pt x="0" y="378460"/>
                  <a:pt x="121920" y="314960"/>
                </a:cubicBezTo>
                <a:cubicBezTo>
                  <a:pt x="243840" y="251460"/>
                  <a:pt x="388620" y="81280"/>
                  <a:pt x="746760" y="40640"/>
                </a:cubicBezTo>
                <a:cubicBezTo>
                  <a:pt x="1104900" y="0"/>
                  <a:pt x="2270760" y="71120"/>
                  <a:pt x="2270760" y="71120"/>
                </a:cubicBezTo>
                <a:lnTo>
                  <a:pt x="2758440" y="8636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1" y="386715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008709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9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/>
          <a:lstStyle/>
          <a:p>
            <a:r>
              <a:rPr lang="en-US" dirty="0" smtClean="0"/>
              <a:t>Heap Spraying     </a:t>
            </a:r>
            <a:r>
              <a:rPr lang="en-US" sz="2400" dirty="0" smtClean="0"/>
              <a:t>[</a:t>
            </a:r>
            <a:r>
              <a:rPr lang="en-US" sz="2400" dirty="0" err="1" smtClean="0"/>
              <a:t>SkyLined</a:t>
            </a:r>
            <a:r>
              <a:rPr lang="en-US" sz="2400" dirty="0" smtClean="0"/>
              <a:t> 2004]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00100"/>
            <a:ext cx="8229600" cy="4057650"/>
          </a:xfrm>
        </p:spPr>
        <p:txBody>
          <a:bodyPr/>
          <a:lstStyle/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 smtClean="0"/>
              <a:t>Idea:	1. use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 to spray heap </a:t>
            </a:r>
            <a:br>
              <a:rPr lang="en-US" sz="2400" dirty="0" smtClean="0"/>
            </a:br>
            <a:r>
              <a:rPr lang="en-US" sz="2400" dirty="0" smtClean="0"/>
              <a:t>				with </a:t>
            </a:r>
            <a:r>
              <a:rPr lang="en-US" sz="2400" dirty="0" err="1" smtClean="0"/>
              <a:t>shellcode</a:t>
            </a:r>
            <a:r>
              <a:rPr lang="en-US" sz="2400" dirty="0" smtClean="0"/>
              <a:t>  (and </a:t>
            </a:r>
            <a:r>
              <a:rPr lang="en-US" sz="2000" dirty="0" smtClean="0"/>
              <a:t>NOP </a:t>
            </a:r>
            <a:r>
              <a:rPr lang="en-US" sz="2400" dirty="0" smtClean="0"/>
              <a:t>slides)</a:t>
            </a:r>
          </a:p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 smtClean="0"/>
              <a:t>		2. then point </a:t>
            </a:r>
            <a:r>
              <a:rPr lang="en-US" sz="2400" dirty="0" err="1" smtClean="0"/>
              <a:t>vtable</a:t>
            </a:r>
            <a:r>
              <a:rPr lang="en-US" sz="2400" dirty="0" smtClean="0"/>
              <a:t> </a:t>
            </a:r>
            <a:r>
              <a:rPr lang="en-US" sz="2400" dirty="0" err="1" smtClean="0"/>
              <a:t>ptr</a:t>
            </a:r>
            <a:r>
              <a:rPr lang="en-US" sz="2400" dirty="0" smtClean="0"/>
              <a:t> anywhere in spray area</a:t>
            </a:r>
          </a:p>
        </p:txBody>
      </p:sp>
      <p:grpSp>
        <p:nvGrpSpPr>
          <p:cNvPr id="4" name="Group 43"/>
          <p:cNvGrpSpPr/>
          <p:nvPr/>
        </p:nvGrpSpPr>
        <p:grpSpPr>
          <a:xfrm>
            <a:off x="533400" y="2228850"/>
            <a:ext cx="8386466" cy="2800350"/>
            <a:chOff x="533400" y="3124200"/>
            <a:chExt cx="8386466" cy="3733800"/>
          </a:xfrm>
        </p:grpSpPr>
        <p:sp>
          <p:nvSpPr>
            <p:cNvPr id="7" name="Rectangle 6"/>
            <p:cNvSpPr/>
            <p:nvPr/>
          </p:nvSpPr>
          <p:spPr>
            <a:xfrm>
              <a:off x="533400" y="3124200"/>
              <a:ext cx="7772400" cy="3733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3352800"/>
              <a:ext cx="5105400" cy="2971800"/>
            </a:xfrm>
            <a:prstGeom prst="rect">
              <a:avLst/>
            </a:prstGeom>
            <a:solidFill>
              <a:srgbClr val="0070C0">
                <a:alpha val="3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8149944" y="4497391"/>
              <a:ext cx="1078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heap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4356866"/>
              <a:ext cx="838200" cy="304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661666"/>
              <a:ext cx="8382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4966466"/>
              <a:ext cx="8382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238691"/>
              <a:ext cx="83050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vtable</a:t>
              </a:r>
              <a:endParaRPr lang="en-US" dirty="0"/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3048000" y="3505200"/>
              <a:ext cx="4648200" cy="609600"/>
              <a:chOff x="3048000" y="3505200"/>
              <a:chExt cx="4648200" cy="609600"/>
            </a:xfrm>
            <a:solidFill>
              <a:srgbClr val="FF505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048000" y="3505200"/>
                <a:ext cx="3352800" cy="609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accent3"/>
                    </a:solidFill>
                  </a:rPr>
                  <a:t>NOP  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slide</a:t>
                </a:r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00800" y="3505200"/>
                <a:ext cx="1295400" cy="609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accent3"/>
                    </a:solidFill>
                  </a:rPr>
                  <a:t>shellcode</a:t>
                </a:r>
                <a:endParaRPr lang="en-US" sz="20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6" name="Group 23"/>
            <p:cNvGrpSpPr/>
            <p:nvPr/>
          </p:nvGrpSpPr>
          <p:grpSpPr>
            <a:xfrm>
              <a:off x="3048000" y="4419600"/>
              <a:ext cx="1524000" cy="457200"/>
              <a:chOff x="3048000" y="4419600"/>
              <a:chExt cx="1524000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5105400" y="4419600"/>
              <a:ext cx="1524000" cy="457200"/>
              <a:chOff x="3048000" y="4419600"/>
              <a:chExt cx="1524000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27"/>
            <p:cNvGrpSpPr/>
            <p:nvPr/>
          </p:nvGrpSpPr>
          <p:grpSpPr>
            <a:xfrm>
              <a:off x="3810000" y="5105400"/>
              <a:ext cx="1524000" cy="457200"/>
              <a:chOff x="3048000" y="4419600"/>
              <a:chExt cx="1524000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5943600" y="5105400"/>
              <a:ext cx="1524000" cy="457200"/>
              <a:chOff x="3048000" y="4419600"/>
              <a:chExt cx="15240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33"/>
            <p:cNvGrpSpPr/>
            <p:nvPr/>
          </p:nvGrpSpPr>
          <p:grpSpPr>
            <a:xfrm>
              <a:off x="5562600" y="5715000"/>
              <a:ext cx="1524000" cy="457200"/>
              <a:chOff x="3048000" y="4419600"/>
              <a:chExt cx="1524000" cy="457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3352800" y="5715000"/>
              <a:ext cx="1524000" cy="457200"/>
              <a:chOff x="3048000" y="4419600"/>
              <a:chExt cx="1524000" cy="4572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4472812" y="4629150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 spray area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9" idx="3"/>
          </p:cNvCxnSpPr>
          <p:nvPr/>
        </p:nvCxnSpPr>
        <p:spPr>
          <a:xfrm>
            <a:off x="1676400" y="3267649"/>
            <a:ext cx="2438400" cy="561401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05000" y="876300"/>
            <a:ext cx="6781800" cy="1238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228850"/>
            <a:ext cx="54864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</p:spPr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heap spraying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(“%u9090%u9090”)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	while (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nop.length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&lt; 0x100000) 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solidFill>
                  <a:srgbClr val="C00000"/>
                </a:solidFill>
              </a:rPr>
              <a:t>unescape</a:t>
            </a:r>
            <a:r>
              <a:rPr lang="en-US" sz="2000" dirty="0" smtClean="0">
                <a:solidFill>
                  <a:srgbClr val="C00000"/>
                </a:solidFill>
              </a:rPr>
              <a:t>("%u4343%u4343%...");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x = new Array ()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&lt;1000;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cs typeface="Courier New" pitchFamily="49" charset="0"/>
            </a:endParaRPr>
          </a:p>
          <a:p>
            <a:r>
              <a:rPr lang="en-US" sz="2800" dirty="0" smtClean="0">
                <a:cs typeface="Courier New" pitchFamily="49" charset="0"/>
              </a:rPr>
              <a:t>Pointing  </a:t>
            </a:r>
            <a:r>
              <a:rPr lang="en-US" sz="2800" dirty="0" err="1" smtClean="0">
                <a:cs typeface="Courier New" pitchFamily="49" charset="0"/>
              </a:rPr>
              <a:t>func-ptr</a:t>
            </a:r>
            <a:r>
              <a:rPr lang="en-US" sz="2800" dirty="0" smtClean="0">
                <a:cs typeface="Courier New" pitchFamily="49" charset="0"/>
              </a:rPr>
              <a:t>  almost anywhere in heap will </a:t>
            </a:r>
            <a:br>
              <a:rPr lang="en-US" sz="2800" dirty="0" smtClean="0">
                <a:cs typeface="Courier New" pitchFamily="49" charset="0"/>
              </a:rPr>
            </a:br>
            <a:r>
              <a:rPr lang="en-US" sz="2800" dirty="0" smtClean="0">
                <a:cs typeface="Courier New" pitchFamily="49" charset="0"/>
              </a:rPr>
              <a:t>cause </a:t>
            </a:r>
            <a:r>
              <a:rPr lang="en-US" sz="2800" dirty="0" err="1" smtClean="0">
                <a:cs typeface="Courier New" pitchFamily="49" charset="0"/>
              </a:rPr>
              <a:t>shellcode</a:t>
            </a:r>
            <a:r>
              <a:rPr lang="en-US" sz="2800" dirty="0" smtClean="0">
                <a:cs typeface="Courier New" pitchFamily="49" charset="0"/>
              </a:rPr>
              <a:t> to execute.</a:t>
            </a:r>
            <a:endParaRPr lang="en-US" sz="33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7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Vulnerable buffer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291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Placing vulnerable   </a:t>
            </a:r>
            <a:r>
              <a:rPr lang="en-US" sz="3100" b="1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3100" b="1" dirty="0" smtClean="0">
                <a:latin typeface="Courier New" pitchFamily="49" charset="0"/>
                <a:cs typeface="Courier New" pitchFamily="49" charset="0"/>
              </a:rPr>
              <a:t>[256]</a:t>
            </a:r>
            <a:r>
              <a:rPr lang="en-US" sz="3100" dirty="0" smtClean="0"/>
              <a:t>   next to object O:</a:t>
            </a:r>
          </a:p>
          <a:p>
            <a:pPr marL="685800" lvl="1" indent="-334963">
              <a:spcBef>
                <a:spcPts val="1200"/>
              </a:spcBef>
            </a:pPr>
            <a:r>
              <a:rPr lang="en-US" dirty="0" smtClean="0"/>
              <a:t>By sequence of </a:t>
            </a:r>
            <a:r>
              <a:rPr lang="en-US" dirty="0" err="1" smtClean="0"/>
              <a:t>Javascript</a:t>
            </a:r>
            <a:r>
              <a:rPr lang="en-US" dirty="0" smtClean="0"/>
              <a:t> allocations and frees</a:t>
            </a:r>
            <a:br>
              <a:rPr lang="en-US" dirty="0" smtClean="0"/>
            </a:br>
            <a:r>
              <a:rPr lang="en-US" dirty="0" smtClean="0"/>
              <a:t>make heap look as follows:</a:t>
            </a:r>
          </a:p>
          <a:p>
            <a:pPr marL="685800" lvl="1" indent="-334963">
              <a:spcBef>
                <a:spcPts val="1200"/>
              </a:spcBef>
            </a:pPr>
            <a:endParaRPr lang="en-US" sz="2800" dirty="0" smtClean="0"/>
          </a:p>
          <a:p>
            <a:pPr marL="685800" lvl="1" indent="-334963">
              <a:spcBef>
                <a:spcPts val="1200"/>
              </a:spcBef>
            </a:pPr>
            <a:endParaRPr lang="en-US" sz="2800" dirty="0" smtClean="0"/>
          </a:p>
          <a:p>
            <a:pPr marL="685800" lvl="1" indent="-334963">
              <a:spcBef>
                <a:spcPts val="1200"/>
              </a:spcBef>
            </a:pPr>
            <a:endParaRPr lang="en-US" sz="2800" dirty="0" smtClean="0"/>
          </a:p>
          <a:p>
            <a:pPr marL="685800" lvl="1" indent="-334963">
              <a:spcBef>
                <a:spcPts val="1200"/>
              </a:spcBef>
            </a:pPr>
            <a:endParaRPr lang="en-US" sz="2800" dirty="0" smtClean="0"/>
          </a:p>
          <a:p>
            <a:pPr marL="685800" lvl="1" indent="-334963">
              <a:spcBef>
                <a:spcPts val="4000"/>
              </a:spcBef>
            </a:pPr>
            <a:r>
              <a:rPr lang="en-US" dirty="0" smtClean="0"/>
              <a:t>Allocate </a:t>
            </a:r>
            <a:r>
              <a:rPr lang="en-US" dirty="0" err="1" smtClean="0"/>
              <a:t>vuln</a:t>
            </a:r>
            <a:r>
              <a:rPr lang="en-US" dirty="0" smtClean="0"/>
              <a:t>. buffer in </a:t>
            </a:r>
            <a:r>
              <a:rPr lang="en-US" dirty="0" err="1" smtClean="0"/>
              <a:t>Javascript</a:t>
            </a:r>
            <a:r>
              <a:rPr lang="en-US" dirty="0" smtClean="0"/>
              <a:t> and cause overflow</a:t>
            </a:r>
          </a:p>
          <a:p>
            <a:pPr marL="685800" lvl="1" indent="-334963">
              <a:spcBef>
                <a:spcPts val="2400"/>
              </a:spcBef>
            </a:pPr>
            <a:r>
              <a:rPr lang="en-US" dirty="0" smtClean="0"/>
              <a:t>Successfully used against a Safari PCRE overflow </a:t>
            </a:r>
            <a:r>
              <a:rPr lang="en-US" sz="1800" dirty="0" smtClean="0"/>
              <a:t>[DHM’08]</a:t>
            </a:r>
            <a:endParaRPr lang="en-US" dirty="0"/>
          </a:p>
        </p:txBody>
      </p:sp>
      <p:grpSp>
        <p:nvGrpSpPr>
          <p:cNvPr id="4" name="Group 48"/>
          <p:cNvGrpSpPr/>
          <p:nvPr/>
        </p:nvGrpSpPr>
        <p:grpSpPr>
          <a:xfrm>
            <a:off x="914400" y="2038350"/>
            <a:ext cx="7848600" cy="1798082"/>
            <a:chOff x="304800" y="2971800"/>
            <a:chExt cx="7848600" cy="239744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62000" y="3645932"/>
              <a:ext cx="7391400" cy="11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838200" y="4331732"/>
              <a:ext cx="7315200" cy="1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219200" y="3657600"/>
              <a:ext cx="762000" cy="685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3657600"/>
              <a:ext cx="5334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3657600"/>
              <a:ext cx="762000" cy="685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76600" y="3657600"/>
              <a:ext cx="5334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3657600"/>
              <a:ext cx="762000" cy="685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0" y="3657600"/>
              <a:ext cx="5334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5400" y="3657600"/>
              <a:ext cx="762000" cy="685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657600"/>
              <a:ext cx="5334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00800" y="3657600"/>
              <a:ext cx="762000" cy="685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3657600"/>
              <a:ext cx="5334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81400" y="4876800"/>
              <a:ext cx="992692" cy="492443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object O</a:t>
              </a:r>
              <a:endParaRPr lang="en-US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2362200" y="4419600"/>
              <a:ext cx="1143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3" idx="2"/>
            </p:cNvCxnSpPr>
            <p:nvPr/>
          </p:nvCxnSpPr>
          <p:spPr>
            <a:xfrm rot="16200000" flipV="1">
              <a:off x="3409950" y="4476750"/>
              <a:ext cx="533400" cy="266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5" idx="2"/>
            </p:cNvCxnSpPr>
            <p:nvPr/>
          </p:nvCxnSpPr>
          <p:spPr>
            <a:xfrm rot="5400000" flipH="1" flipV="1">
              <a:off x="4324350" y="4362450"/>
              <a:ext cx="533400" cy="49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7" idx="2"/>
            </p:cNvCxnSpPr>
            <p:nvPr/>
          </p:nvCxnSpPr>
          <p:spPr>
            <a:xfrm flipV="1">
              <a:off x="4648200" y="4343400"/>
              <a:ext cx="14859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00600" y="4419600"/>
              <a:ext cx="25908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57600" y="2971800"/>
              <a:ext cx="1228484" cy="492443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free blocks</a:t>
              </a:r>
              <a:endParaRPr lang="en-US" b="1" dirty="0"/>
            </a:p>
          </p:txBody>
        </p:sp>
        <p:cxnSp>
          <p:nvCxnSpPr>
            <p:cNvPr id="35" name="Straight Arrow Connector 34"/>
            <p:cNvCxnSpPr>
              <a:stCxn id="33" idx="1"/>
              <a:endCxn id="7" idx="0"/>
            </p:cNvCxnSpPr>
            <p:nvPr/>
          </p:nvCxnSpPr>
          <p:spPr>
            <a:xfrm flipH="1">
              <a:off x="1600200" y="3218021"/>
              <a:ext cx="2057400" cy="4395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2" idx="0"/>
            </p:cNvCxnSpPr>
            <p:nvPr/>
          </p:nvCxnSpPr>
          <p:spPr>
            <a:xfrm rot="10800000" flipV="1">
              <a:off x="2895600" y="3264932"/>
              <a:ext cx="914400" cy="3926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3" idx="2"/>
              <a:endCxn id="14" idx="0"/>
            </p:cNvCxnSpPr>
            <p:nvPr/>
          </p:nvCxnSpPr>
          <p:spPr>
            <a:xfrm flipH="1">
              <a:off x="4191000" y="3464243"/>
              <a:ext cx="80842" cy="1933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6" idx="0"/>
            </p:cNvCxnSpPr>
            <p:nvPr/>
          </p:nvCxnSpPr>
          <p:spPr>
            <a:xfrm>
              <a:off x="4648200" y="3341132"/>
              <a:ext cx="838200" cy="3164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105400" y="3188732"/>
              <a:ext cx="1676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04800" y="3810000"/>
              <a:ext cx="6526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4419600" y="2555379"/>
            <a:ext cx="1066800" cy="514350"/>
            <a:chOff x="3810000" y="3657600"/>
            <a:chExt cx="1066800" cy="685800"/>
          </a:xfrm>
        </p:grpSpPr>
        <p:sp>
          <p:nvSpPr>
            <p:cNvPr id="48" name="Rectangle 47"/>
            <p:cNvSpPr/>
            <p:nvPr/>
          </p:nvSpPr>
          <p:spPr>
            <a:xfrm>
              <a:off x="3810000" y="3657600"/>
              <a:ext cx="762000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114800" y="3962400"/>
              <a:ext cx="762000" cy="1588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10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heap spray 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29050"/>
            <a:ext cx="8610600" cy="1314450"/>
          </a:xfrm>
        </p:spPr>
        <p:txBody>
          <a:bodyPr>
            <a:noAutofit/>
          </a:bodyPr>
          <a:lstStyle/>
          <a:p>
            <a:r>
              <a:rPr lang="en-US" sz="2400" dirty="0" smtClean="0"/>
              <a:t>Improvements:     Heap </a:t>
            </a:r>
            <a:r>
              <a:rPr lang="en-US" sz="2400" dirty="0" err="1" smtClean="0"/>
              <a:t>Feng</a:t>
            </a:r>
            <a:r>
              <a:rPr lang="en-US" sz="2400" dirty="0" smtClean="0"/>
              <a:t> </a:t>
            </a:r>
            <a:r>
              <a:rPr lang="en-US" sz="2400" dirty="0" err="1" smtClean="0"/>
              <a:t>Shui</a:t>
            </a:r>
            <a:r>
              <a:rPr lang="en-US" sz="2400" dirty="0" smtClean="0"/>
              <a:t>  </a:t>
            </a:r>
            <a:r>
              <a:rPr lang="en-US" sz="1800" dirty="0" smtClean="0"/>
              <a:t>[S’07]</a:t>
            </a:r>
          </a:p>
          <a:p>
            <a:pPr lvl="1"/>
            <a:r>
              <a:rPr lang="en-US" sz="2400" dirty="0" smtClean="0"/>
              <a:t>Reliable heap exploits </a:t>
            </a:r>
            <a:r>
              <a:rPr lang="en-US" sz="2400" b="1" dirty="0" smtClean="0"/>
              <a:t>on IE </a:t>
            </a:r>
            <a:r>
              <a:rPr lang="en-US" sz="2400" dirty="0" smtClean="0"/>
              <a:t>without spraying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Gives attacker full control of  IE heap  from </a:t>
            </a:r>
            <a:r>
              <a:rPr lang="en-US" sz="2400" dirty="0" err="1" smtClean="0"/>
              <a:t>Javascript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4531" t="23946" r="29688" b="25986"/>
          <a:stretch>
            <a:fillRect/>
          </a:stretch>
        </p:blipFill>
        <p:spPr bwMode="auto">
          <a:xfrm>
            <a:off x="1783080" y="971550"/>
            <a:ext cx="446532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81800" y="1085850"/>
            <a:ext cx="94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[RLZ’08]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2800" dirty="0" smtClean="0"/>
              <a:t>(partial)  </a:t>
            </a:r>
            <a:r>
              <a:rPr lang="en-US" dirty="0" smtClean="0"/>
              <a:t>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5765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Protect heap function pointers       (e.g.    </a:t>
            </a:r>
            <a:r>
              <a:rPr lang="en-US" sz="2400" dirty="0" err="1" smtClean="0"/>
              <a:t>PointGuard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Better browser architecture:</a:t>
            </a:r>
          </a:p>
          <a:p>
            <a:pPr lvl="1"/>
            <a:r>
              <a:rPr lang="en-US" sz="2100" dirty="0" smtClean="0"/>
              <a:t>Store JavaScript strings in a separate heap from browser heap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OpenBSD</a:t>
            </a:r>
            <a:r>
              <a:rPr lang="en-US" sz="2400" dirty="0" smtClean="0"/>
              <a:t> heap overflow protection:</a:t>
            </a:r>
            <a:endParaRPr lang="en-US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Nozzle </a:t>
            </a:r>
            <a:r>
              <a:rPr lang="en-US" sz="1800" dirty="0" smtClean="0"/>
              <a:t>[RLZ’08] </a:t>
            </a:r>
            <a:r>
              <a:rPr lang="en-US" sz="2400" dirty="0" smtClean="0"/>
              <a:t>:  detect sprays by prevalence of code on heap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47336" y="2914650"/>
            <a:ext cx="5943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23536" y="3370659"/>
            <a:ext cx="5943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04536" y="29146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4136" y="29146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3736" y="29146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33336" y="29146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2936" y="29146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2536" y="29146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2136" y="29146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71736" y="29146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33336" y="29146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52536" y="29146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736" y="29146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76136" y="3714750"/>
            <a:ext cx="21938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non-writable pages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endCxn id="8" idx="2"/>
          </p:cNvCxnSpPr>
          <p:nvPr/>
        </p:nvCxnSpPr>
        <p:spPr>
          <a:xfrm rot="10800000">
            <a:off x="2618936" y="3371850"/>
            <a:ext cx="8382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2"/>
          </p:cNvCxnSpPr>
          <p:nvPr/>
        </p:nvCxnSpPr>
        <p:spPr>
          <a:xfrm rot="5400000" flipH="1" flipV="1">
            <a:off x="3666686" y="3543102"/>
            <a:ext cx="3429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2"/>
          </p:cNvCxnSpPr>
          <p:nvPr/>
        </p:nvCxnSpPr>
        <p:spPr>
          <a:xfrm rot="5400000" flipH="1" flipV="1">
            <a:off x="4695386" y="3352800"/>
            <a:ext cx="3429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2"/>
          </p:cNvCxnSpPr>
          <p:nvPr/>
        </p:nvCxnSpPr>
        <p:spPr>
          <a:xfrm flipV="1">
            <a:off x="5133536" y="3371850"/>
            <a:ext cx="11430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95736" y="2800350"/>
            <a:ext cx="1191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revents </a:t>
            </a:r>
            <a:br>
              <a:rPr lang="en-US" dirty="0" smtClean="0"/>
            </a:br>
            <a:r>
              <a:rPr lang="en-US" dirty="0" smtClean="0"/>
              <a:t>cross-page</a:t>
            </a:r>
            <a:br>
              <a:rPr lang="en-US" dirty="0" smtClean="0"/>
            </a:br>
            <a:r>
              <a:rPr lang="en-US" dirty="0" smtClean="0"/>
              <a:t>overflows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8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References on heap spraying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458200" cy="4171950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574675" algn="l"/>
              </a:tabLst>
            </a:pPr>
            <a:r>
              <a:rPr lang="en-US" sz="2400" dirty="0" smtClean="0"/>
              <a:t>[1]		</a:t>
            </a:r>
            <a:r>
              <a:rPr lang="en-US" sz="2400" b="1" dirty="0" smtClean="0"/>
              <a:t>Heap </a:t>
            </a:r>
            <a:r>
              <a:rPr lang="en-US" sz="2400" b="1" dirty="0" err="1" smtClean="0"/>
              <a:t>Feng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Shui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Javascript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		by A. </a:t>
            </a:r>
            <a:r>
              <a:rPr lang="en-US" sz="2400" dirty="0" err="1" smtClean="0"/>
              <a:t>Sotirov</a:t>
            </a:r>
            <a:r>
              <a:rPr lang="en-US" sz="2400" dirty="0" smtClean="0"/>
              <a:t>,     </a:t>
            </a:r>
            <a:r>
              <a:rPr lang="en-US" sz="2400" i="1" dirty="0" err="1" smtClean="0"/>
              <a:t>Blackhat</a:t>
            </a:r>
            <a:r>
              <a:rPr lang="en-US" sz="2400" i="1" dirty="0" smtClean="0"/>
              <a:t> Europe </a:t>
            </a:r>
            <a:r>
              <a:rPr lang="en-US" sz="2400" dirty="0" smtClean="0"/>
              <a:t>2007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 smtClean="0"/>
          </a:p>
          <a:p>
            <a:pPr>
              <a:buNone/>
              <a:tabLst>
                <a:tab pos="574675" algn="l"/>
              </a:tabLst>
            </a:pPr>
            <a:r>
              <a:rPr lang="en-US" sz="2400" dirty="0" smtClean="0"/>
              <a:t>[2]		</a:t>
            </a:r>
            <a:r>
              <a:rPr lang="en-US" sz="2400" b="1" dirty="0" smtClean="0"/>
              <a:t>Engineering Heap Overflow Exploits with JavaScript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M. Daniel, J. </a:t>
            </a:r>
            <a:r>
              <a:rPr lang="en-US" sz="2400" dirty="0" err="1" smtClean="0"/>
              <a:t>Honoroff</a:t>
            </a:r>
            <a:r>
              <a:rPr lang="en-US" sz="2400" dirty="0" smtClean="0"/>
              <a:t>, and C. Miller,    </a:t>
            </a:r>
            <a:r>
              <a:rPr lang="en-US" sz="2400" i="1" dirty="0" err="1" smtClean="0"/>
              <a:t>WooT</a:t>
            </a:r>
            <a:r>
              <a:rPr lang="en-US" sz="2400" dirty="0" smtClean="0"/>
              <a:t> 2008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 smtClean="0"/>
          </a:p>
          <a:p>
            <a:pPr>
              <a:buNone/>
              <a:tabLst>
                <a:tab pos="574675" algn="l"/>
              </a:tabLst>
            </a:pPr>
            <a:r>
              <a:rPr lang="en-US" sz="2400" dirty="0" smtClean="0"/>
              <a:t>[3]		</a:t>
            </a:r>
            <a:r>
              <a:rPr lang="en-US" sz="2400" b="1" dirty="0" smtClean="0"/>
              <a:t>Nozzle: A Defense Against Heap-spraying Code</a:t>
            </a:r>
            <a:r>
              <a:rPr lang="en-US" sz="2400" b="1" dirty="0"/>
              <a:t> </a:t>
            </a:r>
            <a:r>
              <a:rPr lang="en-US" sz="2400" b="1" dirty="0" smtClean="0"/>
              <a:t>Injection Attacks,</a:t>
            </a:r>
          </a:p>
          <a:p>
            <a:pPr>
              <a:buNone/>
              <a:tabLst>
                <a:tab pos="574675" algn="l"/>
              </a:tabLst>
            </a:pPr>
            <a:r>
              <a:rPr lang="en-US" sz="2400" b="1" dirty="0" smtClean="0"/>
              <a:t>			</a:t>
            </a:r>
            <a:r>
              <a:rPr lang="en-US" sz="2400" dirty="0" smtClean="0"/>
              <a:t>by P. </a:t>
            </a:r>
            <a:r>
              <a:rPr lang="en-US" sz="2400" dirty="0" err="1" smtClean="0"/>
              <a:t>Ratanaworabhan</a:t>
            </a:r>
            <a:r>
              <a:rPr lang="en-US" sz="2400" dirty="0" smtClean="0"/>
              <a:t>, B. </a:t>
            </a:r>
            <a:r>
              <a:rPr lang="en-US" sz="2400" dirty="0" err="1" smtClean="0"/>
              <a:t>Livshits</a:t>
            </a:r>
            <a:r>
              <a:rPr lang="en-US" sz="2400" dirty="0" smtClean="0"/>
              <a:t>, and B. Zorn</a:t>
            </a:r>
          </a:p>
          <a:p>
            <a:pPr>
              <a:buNone/>
              <a:tabLst>
                <a:tab pos="574675" algn="l"/>
              </a:tabLst>
            </a:pPr>
            <a:endParaRPr lang="en-US" sz="2400" b="1" dirty="0" smtClean="0"/>
          </a:p>
          <a:p>
            <a:pPr>
              <a:buNone/>
              <a:tabLst>
                <a:tab pos="574675" algn="l"/>
              </a:tabLst>
            </a:pPr>
            <a:r>
              <a:rPr lang="en-US" sz="2400" dirty="0" smtClean="0"/>
              <a:t>[4]		</a:t>
            </a:r>
            <a:r>
              <a:rPr lang="en-US" sz="2400" b="1" dirty="0" smtClean="0"/>
              <a:t>Interpreter Exploitation: Pointer inference and </a:t>
            </a:r>
            <a:r>
              <a:rPr lang="en-US" sz="2400" b="1" dirty="0" err="1" smtClean="0"/>
              <a:t>JiT</a:t>
            </a:r>
            <a:r>
              <a:rPr lang="en-US" sz="2400" b="1" dirty="0" smtClean="0"/>
              <a:t> spraying</a:t>
            </a:r>
            <a:r>
              <a:rPr lang="en-US" sz="2400" dirty="0" smtClean="0"/>
              <a:t>,  </a:t>
            </a:r>
            <a:br>
              <a:rPr lang="en-US" sz="2400" dirty="0" smtClean="0"/>
            </a:br>
            <a:r>
              <a:rPr lang="en-US" sz="2400" dirty="0" smtClean="0"/>
              <a:t>		by Dion </a:t>
            </a:r>
            <a:r>
              <a:rPr lang="en-US" sz="2400" dirty="0" err="1" smtClean="0"/>
              <a:t>Blazakis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96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smtClean="0"/>
              <a:t>of Segment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3067050"/>
            <a:ext cx="35052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xception handlers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Stack Frame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97138" y="1416049"/>
            <a:ext cx="3505200" cy="9501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rguments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97138" y="23788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</a:t>
            </a:r>
            <a:r>
              <a:rPr lang="en-US" sz="2400" b="1" dirty="0" smtClean="0">
                <a:solidFill>
                  <a:schemeClr val="tx2"/>
                </a:solidFill>
              </a:rPr>
              <a:t>eturn </a:t>
            </a:r>
            <a:r>
              <a:rPr lang="en-US" sz="2400" b="1" dirty="0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97138" y="27344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tack </a:t>
            </a:r>
            <a:r>
              <a:rPr lang="en-US" sz="2400" b="1" dirty="0">
                <a:solidFill>
                  <a:schemeClr val="tx2"/>
                </a:solidFill>
              </a:rPr>
              <a:t>f</a:t>
            </a:r>
            <a:r>
              <a:rPr lang="en-US" sz="2400" b="1" dirty="0" smtClean="0">
                <a:solidFill>
                  <a:schemeClr val="tx2"/>
                </a:solidFill>
              </a:rPr>
              <a:t>rame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en-US" sz="2400" b="1" dirty="0" smtClean="0">
                <a:solidFill>
                  <a:schemeClr val="tx2"/>
                </a:solidFill>
              </a:rPr>
              <a:t>ointer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97138" y="3638549"/>
            <a:ext cx="3505200" cy="6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="1" dirty="0" smtClean="0">
                <a:solidFill>
                  <a:schemeClr val="tx2"/>
                </a:solidFill>
              </a:rPr>
              <a:t>ocal </a:t>
            </a:r>
            <a:r>
              <a:rPr lang="en-US" sz="2400" b="1" dirty="0">
                <a:solidFill>
                  <a:schemeClr val="tx2"/>
                </a:solidFill>
              </a:rPr>
              <a:t>variables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91743" y="4396085"/>
            <a:ext cx="485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SP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60513" y="4588966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916738" y="1485900"/>
            <a:ext cx="0" cy="308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97138" y="14859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97138" y="1445419"/>
            <a:ext cx="3505200" cy="28789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192338" y="1439069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0347" y="3773092"/>
            <a:ext cx="1133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2400"/>
              <a:t>Growth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2600" y="1121569"/>
            <a:ext cx="744538" cy="1828800"/>
            <a:chOff x="1104" y="1104"/>
            <a:chExt cx="469" cy="1536"/>
          </a:xfrm>
        </p:grpSpPr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97138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6005513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1239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29400" y="45529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4248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c</a:t>
            </a:r>
            <a:r>
              <a:rPr lang="en-US" sz="2400" dirty="0" err="1" smtClean="0">
                <a:solidFill>
                  <a:schemeClr val="tx2"/>
                </a:solidFill>
              </a:rPr>
              <a:t>allee</a:t>
            </a:r>
            <a:r>
              <a:rPr lang="en-US" sz="2400" dirty="0" smtClean="0">
                <a:solidFill>
                  <a:schemeClr val="tx2"/>
                </a:solidFill>
              </a:rPr>
              <a:t> saved registers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192338" y="4629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7"/>
          <p:cNvSpPr>
            <a:spLocks noChangeShapeType="1"/>
          </p:cNvSpPr>
          <p:nvPr/>
        </p:nvSpPr>
        <p:spPr bwMode="auto">
          <a:xfrm>
            <a:off x="60055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24876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	do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57240"/>
            <a:ext cx="457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Suppose a web server contains a function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84" y="1809750"/>
            <a:ext cx="4137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</a:t>
            </a:r>
            <a:r>
              <a:rPr lang="en-US" sz="2000" dirty="0" err="1" smtClean="0"/>
              <a:t>func</a:t>
            </a:r>
            <a:r>
              <a:rPr lang="en-US" sz="2000" dirty="0" smtClean="0"/>
              <a:t>() is called stack looks like: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/>
              <a:t>argument:   </a:t>
            </a:r>
            <a:r>
              <a:rPr lang="en-US" sz="2000" dirty="0" err="1" smtClean="0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eturn </a:t>
            </a:r>
            <a:r>
              <a:rPr lang="en-US" sz="2000" dirty="0"/>
              <a:t>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</a:t>
            </a:r>
            <a:r>
              <a:rPr lang="en-US" sz="2000" dirty="0" smtClean="0"/>
              <a:t>tack </a:t>
            </a:r>
            <a:r>
              <a:rPr lang="en-US" sz="2000" dirty="0"/>
              <a:t>f</a:t>
            </a:r>
            <a:r>
              <a:rPr lang="en-US" sz="2000" dirty="0" smtClean="0"/>
              <a:t>rame </a:t>
            </a:r>
            <a:r>
              <a:rPr lang="en-US" sz="2000" dirty="0"/>
              <a:t>p</a:t>
            </a:r>
            <a:r>
              <a:rPr lang="en-US" sz="2000" dirty="0" smtClean="0"/>
              <a:t>ointer</a:t>
            </a:r>
            <a:endParaRPr lang="en-US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</a:t>
            </a:r>
            <a:r>
              <a:rPr lang="en-US" sz="2000" dirty="0" smtClean="0"/>
              <a:t>har </a:t>
            </a:r>
            <a:r>
              <a:rPr lang="en-US" sz="2000" dirty="0" err="1" smtClean="0"/>
              <a:t>buf</a:t>
            </a:r>
            <a:r>
              <a:rPr lang="en-US" sz="2000" dirty="0" smtClean="0"/>
              <a:t>[128]</a:t>
            </a:r>
            <a:endParaRPr lang="en-US" sz="2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32561" y="4686240"/>
            <a:ext cx="435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SP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03262" y="2497931"/>
            <a:ext cx="744538" cy="1064419"/>
            <a:chOff x="1104" y="1104"/>
            <a:chExt cx="469" cy="153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180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	do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76350"/>
            <a:ext cx="3771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/>
              <a:t>What if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dirty="0"/>
              <a:t>   is  136 bytes long?   </a:t>
            </a:r>
            <a:endParaRPr lang="en-US" sz="2000" dirty="0" smtClean="0"/>
          </a:p>
          <a:p>
            <a:pPr>
              <a:spcBef>
                <a:spcPct val="30000"/>
              </a:spcBef>
            </a:pPr>
            <a:r>
              <a:rPr lang="en-US" sz="2000" dirty="0" smtClean="0"/>
              <a:t>After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</a:t>
            </a:r>
            <a:r>
              <a:rPr lang="en-US" sz="2000" dirty="0" smtClean="0"/>
              <a:t>rgument:   </a:t>
            </a:r>
            <a:r>
              <a:rPr lang="en-US" sz="2000" dirty="0" err="1" smtClean="0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eturn </a:t>
            </a:r>
            <a:r>
              <a:rPr lang="en-US" sz="2000" dirty="0"/>
              <a:t>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</a:t>
            </a:r>
            <a:r>
              <a:rPr lang="en-US" sz="2000" dirty="0" smtClean="0"/>
              <a:t>tack </a:t>
            </a:r>
            <a:r>
              <a:rPr lang="en-US" sz="2000" dirty="0"/>
              <a:t>f</a:t>
            </a:r>
            <a:r>
              <a:rPr lang="en-US" sz="2000" dirty="0" smtClean="0"/>
              <a:t>rame </a:t>
            </a:r>
            <a:r>
              <a:rPr lang="en-US" sz="2000" dirty="0"/>
              <a:t>p</a:t>
            </a:r>
            <a:r>
              <a:rPr lang="en-US" sz="2000" dirty="0" smtClean="0"/>
              <a:t>ointer</a:t>
            </a:r>
            <a:endParaRPr lang="en-US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</a:t>
            </a:r>
            <a:r>
              <a:rPr lang="en-US" sz="2000" dirty="0" smtClean="0"/>
              <a:t>har </a:t>
            </a:r>
            <a:r>
              <a:rPr lang="en-US" sz="2000" dirty="0" err="1" smtClean="0"/>
              <a:t>buf</a:t>
            </a:r>
            <a:r>
              <a:rPr lang="en-US" sz="2000" dirty="0" smtClean="0"/>
              <a:t>[128]</a:t>
            </a:r>
            <a:endParaRPr lang="en-US" sz="2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32561" y="4686240"/>
            <a:ext cx="435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SP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447800" y="3060700"/>
            <a:ext cx="3505200" cy="1765300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1143000" y="3105150"/>
            <a:ext cx="152400" cy="1600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3638550"/>
            <a:ext cx="58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</a:t>
            </a:r>
            <a:r>
              <a:rPr lang="en-US" sz="2000" dirty="0" err="1" smtClean="0"/>
              <a:t>str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3638550"/>
            <a:ext cx="3640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Problem: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/>
              <a:t>no </a:t>
            </a:r>
            <a:r>
              <a:rPr lang="en-US" sz="2000" dirty="0" smtClean="0"/>
              <a:t>length checking </a:t>
            </a:r>
            <a:r>
              <a:rPr lang="en-US" sz="2000" dirty="0"/>
              <a:t>in  </a:t>
            </a:r>
            <a:r>
              <a:rPr lang="en-US" sz="2000" dirty="0" err="1">
                <a:solidFill>
                  <a:schemeClr val="tx2"/>
                </a:solidFill>
              </a:rPr>
              <a:t>strcpy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</a:t>
            </a:r>
            <a:r>
              <a:rPr lang="en-US" sz="2000" dirty="0" smtClean="0">
                <a:solidFill>
                  <a:srgbClr val="EEECE1"/>
                </a:solidFill>
              </a:rPr>
              <a:t>har </a:t>
            </a:r>
            <a:r>
              <a:rPr lang="en-US" sz="2000" dirty="0" err="1" smtClean="0">
                <a:solidFill>
                  <a:srgbClr val="EEECE1"/>
                </a:solidFill>
              </a:rPr>
              <a:t>buf</a:t>
            </a:r>
            <a:r>
              <a:rPr lang="en-US" sz="2000" dirty="0" smtClean="0">
                <a:solidFill>
                  <a:srgbClr val="EEECE1"/>
                </a:solidFill>
              </a:rPr>
              <a:t>[128]</a:t>
            </a: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eturn </a:t>
            </a:r>
            <a:r>
              <a:rPr lang="en-US" sz="2000" dirty="0">
                <a:solidFill>
                  <a:schemeClr val="bg2"/>
                </a:solidFill>
              </a:rPr>
              <a:t>address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47625"/>
            <a:ext cx="5410199" cy="7905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Basic stack exploit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57201" y="977503"/>
            <a:ext cx="4648199" cy="4185047"/>
          </a:xfrm>
        </p:spPr>
        <p:txBody>
          <a:bodyPr>
            <a:noAutofit/>
          </a:bodyPr>
          <a:lstStyle/>
          <a:p>
            <a:pPr>
              <a:spcBef>
                <a:spcPts val="2376"/>
              </a:spcBef>
            </a:pPr>
            <a:r>
              <a:rPr lang="en-US" sz="2400" dirty="0"/>
              <a:t>Suppose    </a:t>
            </a:r>
            <a:r>
              <a:rPr lang="en-US" sz="2400" dirty="0">
                <a:solidFill>
                  <a:schemeClr val="tx2"/>
                </a:solidFill>
              </a:rPr>
              <a:t>*</a:t>
            </a:r>
            <a:r>
              <a:rPr lang="en-US" sz="2400" dirty="0" err="1">
                <a:solidFill>
                  <a:schemeClr val="tx2"/>
                </a:solidFill>
              </a:rPr>
              <a:t>str</a:t>
            </a:r>
            <a:r>
              <a:rPr lang="en-US" sz="2400" dirty="0"/>
              <a:t>   </a:t>
            </a:r>
            <a:r>
              <a:rPr lang="en-US" sz="2400" dirty="0" smtClean="0"/>
              <a:t>  </a:t>
            </a:r>
            <a:r>
              <a:rPr lang="en-US" sz="2400" dirty="0"/>
              <a:t>is such that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      after  </a:t>
            </a:r>
            <a:r>
              <a:rPr lang="en-US" sz="2400" dirty="0" err="1">
                <a:solidFill>
                  <a:schemeClr val="tx2"/>
                </a:solidFill>
              </a:rPr>
              <a:t>strcpy</a:t>
            </a:r>
            <a:r>
              <a:rPr lang="en-US" sz="2400" dirty="0"/>
              <a:t>  stack looks like</a:t>
            </a:r>
            <a:r>
              <a:rPr lang="en-US" sz="2400" dirty="0" smtClean="0"/>
              <a:t>:</a:t>
            </a:r>
          </a:p>
          <a:p>
            <a:pPr>
              <a:spcBef>
                <a:spcPts val="2376"/>
              </a:spcBef>
            </a:pPr>
            <a:r>
              <a:rPr lang="en-US" sz="2400" dirty="0" smtClean="0"/>
              <a:t>Program P:    </a:t>
            </a:r>
            <a:r>
              <a:rPr lang="en-US" sz="2400" dirty="0" smtClean="0">
                <a:solidFill>
                  <a:srgbClr val="000090"/>
                </a:solidFill>
              </a:rPr>
              <a:t>exec(“/bin/</a:t>
            </a:r>
            <a:r>
              <a:rPr lang="en-US" sz="2400" dirty="0" err="1" smtClean="0">
                <a:solidFill>
                  <a:srgbClr val="000090"/>
                </a:solidFill>
              </a:rPr>
              <a:t>sh</a:t>
            </a:r>
            <a:r>
              <a:rPr lang="en-US" sz="2400" dirty="0" smtClean="0">
                <a:solidFill>
                  <a:srgbClr val="000090"/>
                </a:solidFill>
              </a:rPr>
              <a:t>”)</a:t>
            </a:r>
            <a:endParaRPr lang="en-US" sz="2400" dirty="0">
              <a:solidFill>
                <a:srgbClr val="000090"/>
              </a:solidFill>
            </a:endParaRPr>
          </a:p>
          <a:p>
            <a:pPr>
              <a:spcBef>
                <a:spcPts val="2376"/>
              </a:spcBef>
            </a:pPr>
            <a:endParaRPr lang="en-US" sz="2000" dirty="0" smtClean="0"/>
          </a:p>
          <a:p>
            <a:pPr>
              <a:spcBef>
                <a:spcPts val="2376"/>
              </a:spcBef>
            </a:pPr>
            <a:endParaRPr lang="en-US" sz="2000" dirty="0" smtClean="0"/>
          </a:p>
          <a:p>
            <a:pPr>
              <a:spcBef>
                <a:spcPts val="2376"/>
              </a:spcBef>
            </a:pPr>
            <a:r>
              <a:rPr lang="en-US" sz="2000" dirty="0" smtClean="0"/>
              <a:t>When  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  exits,  the user </a:t>
            </a:r>
            <a:r>
              <a:rPr lang="en-US" sz="2000" dirty="0" smtClean="0"/>
              <a:t>gets shell  </a:t>
            </a:r>
            <a:r>
              <a:rPr lang="en-US" sz="2000" dirty="0"/>
              <a:t>!</a:t>
            </a:r>
          </a:p>
          <a:p>
            <a:r>
              <a:rPr lang="en-US" sz="2000" dirty="0"/>
              <a:t>Note:  attack code </a:t>
            </a:r>
            <a:r>
              <a:rPr lang="en-US" sz="2000" dirty="0" smtClean="0"/>
              <a:t>P runs </a:t>
            </a:r>
            <a:r>
              <a:rPr lang="en-US" sz="2000" i="1" dirty="0"/>
              <a:t>in stack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341577" y="2571750"/>
            <a:ext cx="361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(exact shell code by Aleph One)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EECE1"/>
                </a:solidFill>
              </a:rPr>
              <a:t>Program P</a:t>
            </a:r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2" name="Freeform 11"/>
          <p:cNvSpPr/>
          <p:nvPr/>
        </p:nvSpPr>
        <p:spPr>
          <a:xfrm>
            <a:off x="5121748" y="1581150"/>
            <a:ext cx="732952" cy="15049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3013</TotalTime>
  <Words>2390</Words>
  <Application>Microsoft Macintosh PowerPoint</Application>
  <PresentationFormat>On-screen Show (16:9)</PresentationFormat>
  <Paragraphs>605</Paragraphs>
  <Slides>57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1_Lecture</vt:lpstr>
      <vt:lpstr>2_Office Theme</vt:lpstr>
      <vt:lpstr>3_Office Theme</vt:lpstr>
      <vt:lpstr>Chart</vt:lpstr>
      <vt:lpstr>Basic Control Hijacking Attacks</vt:lpstr>
      <vt:lpstr>Control hijacking attacks</vt:lpstr>
      <vt:lpstr>Example 1:   buffer overflows</vt:lpstr>
      <vt:lpstr>What is needed</vt:lpstr>
      <vt:lpstr>Linux process memory layout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Corrupting method pointers</vt:lpstr>
      <vt:lpstr>Finding buffer overflows</vt:lpstr>
      <vt:lpstr>More Control Hijacking Attacks</vt:lpstr>
      <vt:lpstr>More Hijacking Opportunities</vt:lpstr>
      <vt:lpstr>Integer Overflows     (see Phrack 60)</vt:lpstr>
      <vt:lpstr>An example</vt:lpstr>
      <vt:lpstr>Integer overflow exploit stats</vt:lpstr>
      <vt:lpstr>Format string bugs</vt:lpstr>
      <vt:lpstr>Format string problem</vt:lpstr>
      <vt:lpstr>Vulnerable functions</vt:lpstr>
      <vt:lpstr>Exploit</vt:lpstr>
      <vt:lpstr>Platform Defenses</vt:lpstr>
      <vt:lpstr>Preventing hijacking attacks</vt:lpstr>
      <vt:lpstr>Marking memory as non-execute   (W^X)</vt:lpstr>
      <vt:lpstr>Examples:   DEP controls in Windows</vt:lpstr>
      <vt:lpstr>Attack:  Return Oriented Programming  (ROP)</vt:lpstr>
      <vt:lpstr>Response:   randomization</vt:lpstr>
      <vt:lpstr>ASLR Example</vt:lpstr>
      <vt:lpstr>More attacks :   JiT spraying</vt:lpstr>
      <vt:lpstr>Run-time Defenses</vt:lpstr>
      <vt:lpstr>Run time checking: StackGuard</vt:lpstr>
      <vt:lpstr>Canary Types</vt:lpstr>
      <vt:lpstr>StackGuard (Cont.)</vt:lpstr>
      <vt:lpstr>StackGuard enhancements:  ProPolice</vt:lpstr>
      <vt:lpstr>MS Visual Studio  /GS     [since 2003]</vt:lpstr>
      <vt:lpstr>/GS stack frame</vt:lpstr>
      <vt:lpstr>Evading /GS with exception handlers</vt:lpstr>
      <vt:lpstr>Defenses:   SAFESEH and SEHOP  </vt:lpstr>
      <vt:lpstr>Summary: Canaries are not full proof</vt:lpstr>
      <vt:lpstr>What if can’t recompile:  Libsafe</vt:lpstr>
      <vt:lpstr>How robust is Libsafe?</vt:lpstr>
      <vt:lpstr>More methods …</vt:lpstr>
      <vt:lpstr>Advanced Hijacking Attacks</vt:lpstr>
      <vt:lpstr>Heap Spray Attacks</vt:lpstr>
      <vt:lpstr>Heap-based control hijacking</vt:lpstr>
      <vt:lpstr>Heap-based control hijacking</vt:lpstr>
      <vt:lpstr> A reliable exploit?   </vt:lpstr>
      <vt:lpstr>Heap Spraying     [SkyLined 2004]</vt:lpstr>
      <vt:lpstr>Javascript heap spraying</vt:lpstr>
      <vt:lpstr>Vulnerable buffer placement</vt:lpstr>
      <vt:lpstr>Many heap spray exploits</vt:lpstr>
      <vt:lpstr>(partial)  Defenses</vt:lpstr>
      <vt:lpstr>References on heap spraying</vt:lpstr>
      <vt:lpstr>End of Segment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223</cp:revision>
  <dcterms:created xsi:type="dcterms:W3CDTF">2010-11-06T18:36:35Z</dcterms:created>
  <dcterms:modified xsi:type="dcterms:W3CDTF">2014-04-08T22:37:06Z</dcterms:modified>
  <cp:category/>
</cp:coreProperties>
</file>