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711" r:id="rId2"/>
    <p:sldMasterId id="2147483729" r:id="rId3"/>
  </p:sldMasterIdLst>
  <p:notesMasterIdLst>
    <p:notesMasterId r:id="rId61"/>
  </p:notesMasterIdLst>
  <p:handoutMasterIdLst>
    <p:handoutMasterId r:id="rId62"/>
  </p:handoutMasterIdLst>
  <p:sldIdLst>
    <p:sldId id="256" r:id="rId4"/>
    <p:sldId id="408" r:id="rId5"/>
    <p:sldId id="409" r:id="rId6"/>
    <p:sldId id="483" r:id="rId7"/>
    <p:sldId id="411" r:id="rId8"/>
    <p:sldId id="470" r:id="rId9"/>
    <p:sldId id="471" r:id="rId10"/>
    <p:sldId id="472" r:id="rId11"/>
    <p:sldId id="474" r:id="rId12"/>
    <p:sldId id="476" r:id="rId13"/>
    <p:sldId id="413" r:id="rId14"/>
    <p:sldId id="414" r:id="rId15"/>
    <p:sldId id="415" r:id="rId16"/>
    <p:sldId id="416" r:id="rId17"/>
    <p:sldId id="417" r:id="rId18"/>
    <p:sldId id="418" r:id="rId19"/>
    <p:sldId id="419" r:id="rId20"/>
    <p:sldId id="420" r:id="rId21"/>
    <p:sldId id="421" r:id="rId22"/>
    <p:sldId id="423" r:id="rId23"/>
    <p:sldId id="424" r:id="rId24"/>
    <p:sldId id="484" r:id="rId25"/>
    <p:sldId id="425" r:id="rId26"/>
    <p:sldId id="426" r:id="rId27"/>
    <p:sldId id="427" r:id="rId28"/>
    <p:sldId id="430" r:id="rId29"/>
    <p:sldId id="428" r:id="rId30"/>
    <p:sldId id="429" r:id="rId31"/>
    <p:sldId id="431" r:id="rId32"/>
    <p:sldId id="432" r:id="rId33"/>
    <p:sldId id="433" r:id="rId34"/>
    <p:sldId id="434" r:id="rId35"/>
    <p:sldId id="435" r:id="rId36"/>
    <p:sldId id="436" r:id="rId37"/>
    <p:sldId id="437" r:id="rId38"/>
    <p:sldId id="441" r:id="rId39"/>
    <p:sldId id="485" r:id="rId40"/>
    <p:sldId id="442" r:id="rId41"/>
    <p:sldId id="487" r:id="rId42"/>
    <p:sldId id="480" r:id="rId43"/>
    <p:sldId id="481" r:id="rId44"/>
    <p:sldId id="443" r:id="rId45"/>
    <p:sldId id="444" r:id="rId46"/>
    <p:sldId id="446" r:id="rId47"/>
    <p:sldId id="447" r:id="rId48"/>
    <p:sldId id="448" r:id="rId49"/>
    <p:sldId id="450" r:id="rId50"/>
    <p:sldId id="449" r:id="rId51"/>
    <p:sldId id="451" r:id="rId52"/>
    <p:sldId id="452" r:id="rId53"/>
    <p:sldId id="454" r:id="rId54"/>
    <p:sldId id="455" r:id="rId55"/>
    <p:sldId id="456" r:id="rId56"/>
    <p:sldId id="457" r:id="rId57"/>
    <p:sldId id="459" r:id="rId58"/>
    <p:sldId id="482" r:id="rId59"/>
    <p:sldId id="486" r:id="rId60"/>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a:srgbClr val="9999FF"/>
    <a:srgbClr val="808080"/>
    <a:srgbClr val="869406"/>
    <a:srgbClr val="009900"/>
    <a:srgbClr val="00CC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4" autoAdjust="0"/>
    <p:restoredTop sz="91377" autoAdjust="0"/>
  </p:normalViewPr>
  <p:slideViewPr>
    <p:cSldViewPr snapToObjects="1">
      <p:cViewPr varScale="1">
        <p:scale>
          <a:sx n="82" d="100"/>
          <a:sy n="82" d="100"/>
        </p:scale>
        <p:origin x="-510" y="-96"/>
      </p:cViewPr>
      <p:guideLst>
        <p:guide orient="horz" pos="2160"/>
        <p:guide pos="2880"/>
      </p:guideLst>
    </p:cSldViewPr>
  </p:slideViewPr>
  <p:outlineViewPr>
    <p:cViewPr>
      <p:scale>
        <a:sx n="66" d="100"/>
        <a:sy n="66"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11388"/>
    </p:cViewPr>
  </p:sorterViewPr>
  <p:notesViewPr>
    <p:cSldViewPr snapToObjects="1">
      <p:cViewPr varScale="1">
        <p:scale>
          <a:sx n="87" d="100"/>
          <a:sy n="87" d="100"/>
        </p:scale>
        <p:origin x="-191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_rels/viewProps.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6387"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algn="r" defTabSz="967265" eaLnBrk="0" hangingPunct="0">
              <a:defRPr sz="1300">
                <a:latin typeface="Times New Roman" pitchFamily="18" charset="0"/>
              </a:defRPr>
            </a:lvl1pPr>
          </a:lstStyle>
          <a:p>
            <a:pPr>
              <a:defRPr/>
            </a:pPr>
            <a:endParaRPr lang="en-US"/>
          </a:p>
        </p:txBody>
      </p:sp>
      <p:sp>
        <p:nvSpPr>
          <p:cNvPr id="16388"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6389"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algn="r" defTabSz="967265" eaLnBrk="0" hangingPunct="0">
              <a:defRPr sz="1300">
                <a:latin typeface="Times New Roman" pitchFamily="18" charset="0"/>
              </a:defRPr>
            </a:lvl1pPr>
          </a:lstStyle>
          <a:p>
            <a:pPr>
              <a:defRPr/>
            </a:pPr>
            <a:fld id="{CBB3BCF9-A622-4707-8DAA-6C3192B40AFB}" type="slidenum">
              <a:rPr lang="en-US"/>
              <a:pPr>
                <a:defRPr/>
              </a:pPr>
              <a:t>‹#›</a:t>
            </a:fld>
            <a:endParaRPr lang="en-US"/>
          </a:p>
        </p:txBody>
      </p:sp>
    </p:spTree>
    <p:extLst>
      <p:ext uri="{BB962C8B-B14F-4D97-AF65-F5344CB8AC3E}">
        <p14:creationId xmlns:p14="http://schemas.microsoft.com/office/powerpoint/2010/main" val="118880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9459"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algn="r" defTabSz="967265" eaLnBrk="0" hangingPunct="0">
              <a:defRPr sz="1300">
                <a:latin typeface="Times New Roman" pitchFamily="18" charset="0"/>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262063" y="720725"/>
            <a:ext cx="4799012" cy="3598863"/>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9463"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algn="r" defTabSz="967265" eaLnBrk="0" hangingPunct="0">
              <a:defRPr sz="1300">
                <a:latin typeface="Times New Roman" pitchFamily="18" charset="0"/>
              </a:defRPr>
            </a:lvl1pPr>
          </a:lstStyle>
          <a:p>
            <a:pPr>
              <a:defRPr/>
            </a:pPr>
            <a:fld id="{9A5877B0-5E95-4DFC-B93E-5161F3F56F79}" type="slidenum">
              <a:rPr lang="en-US"/>
              <a:pPr>
                <a:defRPr/>
              </a:pPr>
              <a:t>‹#›</a:t>
            </a:fld>
            <a:endParaRPr lang="en-US"/>
          </a:p>
        </p:txBody>
      </p:sp>
    </p:spTree>
    <p:extLst>
      <p:ext uri="{BB962C8B-B14F-4D97-AF65-F5344CB8AC3E}">
        <p14:creationId xmlns:p14="http://schemas.microsoft.com/office/powerpoint/2010/main" val="3657163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8263C00-8144-42A6-950E-707F22004061}" type="datetime1">
              <a:rPr lang="en-US" smtClean="0">
                <a:solidFill>
                  <a:prstClr val="black"/>
                </a:solidFill>
              </a:rPr>
              <a:pPr/>
              <a:t>5/27/2014</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smtClean="0">
                <a:solidFill>
                  <a:prstClr val="black"/>
                </a:solidFill>
              </a:rPr>
              <a:t>TechEd 2011</a:t>
            </a:r>
            <a:endParaRPr lang="en-US" dirty="0">
              <a:solidFill>
                <a:prstClr val="black"/>
              </a:solidFill>
            </a:endParaRPr>
          </a:p>
        </p:txBody>
      </p:sp>
    </p:spTree>
    <p:extLst>
      <p:ext uri="{BB962C8B-B14F-4D97-AF65-F5344CB8AC3E}">
        <p14:creationId xmlns:p14="http://schemas.microsoft.com/office/powerpoint/2010/main" val="366121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8263C00-8144-42A6-950E-707F22004061}" type="datetime1">
              <a:rPr lang="en-US" smtClean="0">
                <a:solidFill>
                  <a:prstClr val="black"/>
                </a:solidFill>
              </a:rPr>
              <a:pPr/>
              <a:t>5/27/2014</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41</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smtClean="0">
                <a:solidFill>
                  <a:prstClr val="black"/>
                </a:solidFill>
              </a:rPr>
              <a:t>TechEd 2011</a:t>
            </a:r>
            <a:endParaRPr lang="en-US" dirty="0">
              <a:solidFill>
                <a:prstClr val="black"/>
              </a:solidFill>
            </a:endParaRPr>
          </a:p>
        </p:txBody>
      </p:sp>
    </p:spTree>
    <p:extLst>
      <p:ext uri="{BB962C8B-B14F-4D97-AF65-F5344CB8AC3E}">
        <p14:creationId xmlns:p14="http://schemas.microsoft.com/office/powerpoint/2010/main" val="244620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928">
              <a:defRPr kumimoji="1" sz="2500">
                <a:solidFill>
                  <a:schemeClr val="tx1"/>
                </a:solidFill>
                <a:latin typeface="Tahoma" pitchFamily="34" charset="0"/>
              </a:defRPr>
            </a:lvl1pPr>
            <a:lvl2pPr marL="772222" indent="-297008" defTabSz="966928">
              <a:defRPr kumimoji="1" sz="2500">
                <a:solidFill>
                  <a:schemeClr val="tx1"/>
                </a:solidFill>
                <a:latin typeface="Tahoma" pitchFamily="34" charset="0"/>
              </a:defRPr>
            </a:lvl2pPr>
            <a:lvl3pPr marL="1188033" indent="-237606" defTabSz="966928">
              <a:defRPr kumimoji="1" sz="2500">
                <a:solidFill>
                  <a:schemeClr val="tx1"/>
                </a:solidFill>
                <a:latin typeface="Tahoma" pitchFamily="34" charset="0"/>
              </a:defRPr>
            </a:lvl3pPr>
            <a:lvl4pPr marL="1663247" indent="-237606" defTabSz="966928">
              <a:defRPr kumimoji="1" sz="2500">
                <a:solidFill>
                  <a:schemeClr val="tx1"/>
                </a:solidFill>
                <a:latin typeface="Tahoma" pitchFamily="34" charset="0"/>
              </a:defRPr>
            </a:lvl4pPr>
            <a:lvl5pPr marL="2138460" indent="-237606" defTabSz="966928">
              <a:defRPr kumimoji="1" sz="2500">
                <a:solidFill>
                  <a:schemeClr val="tx1"/>
                </a:solidFill>
                <a:latin typeface="Tahoma" pitchFamily="34" charset="0"/>
              </a:defRPr>
            </a:lvl5pPr>
            <a:lvl6pPr marL="2613673"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6pPr>
            <a:lvl7pPr marL="3088886"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7pPr>
            <a:lvl8pPr marL="3564100"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8pPr>
            <a:lvl9pPr marL="4039313"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9pPr>
          </a:lstStyle>
          <a:p>
            <a:fld id="{D07B5357-EE84-4AC1-88D2-E8DA1B1C69E6}" type="slidenum">
              <a:rPr kumimoji="0" lang="en-US" sz="1300">
                <a:latin typeface="Times New Roman" pitchFamily="18" charset="0"/>
              </a:rPr>
              <a:pPr/>
              <a:t>50</a:t>
            </a:fld>
            <a:endParaRPr kumimoji="0" lang="en-US" sz="1300">
              <a:latin typeface="Times New Roman" pitchFamily="18" charset="0"/>
            </a:endParaRPr>
          </a:p>
        </p:txBody>
      </p:sp>
      <p:sp>
        <p:nvSpPr>
          <p:cNvPr id="65539" name="Rectangle 2"/>
          <p:cNvSpPr>
            <a:spLocks noGrp="1" noRot="1" noChangeAspect="1" noChangeArrowheads="1" noTextEdit="1"/>
          </p:cNvSpPr>
          <p:nvPr>
            <p:ph type="sldImg"/>
          </p:nvPr>
        </p:nvSpPr>
        <p:spPr>
          <a:xfrm>
            <a:off x="4488117" y="666682"/>
            <a:ext cx="2557994" cy="1896595"/>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928">
              <a:defRPr kumimoji="1" sz="2500">
                <a:solidFill>
                  <a:schemeClr val="tx1"/>
                </a:solidFill>
                <a:latin typeface="Tahoma" pitchFamily="34" charset="0"/>
              </a:defRPr>
            </a:lvl1pPr>
            <a:lvl2pPr marL="772222" indent="-297008" defTabSz="966928">
              <a:defRPr kumimoji="1" sz="2500">
                <a:solidFill>
                  <a:schemeClr val="tx1"/>
                </a:solidFill>
                <a:latin typeface="Tahoma" pitchFamily="34" charset="0"/>
              </a:defRPr>
            </a:lvl2pPr>
            <a:lvl3pPr marL="1188033" indent="-237606" defTabSz="966928">
              <a:defRPr kumimoji="1" sz="2500">
                <a:solidFill>
                  <a:schemeClr val="tx1"/>
                </a:solidFill>
                <a:latin typeface="Tahoma" pitchFamily="34" charset="0"/>
              </a:defRPr>
            </a:lvl3pPr>
            <a:lvl4pPr marL="1663247" indent="-237606" defTabSz="966928">
              <a:defRPr kumimoji="1" sz="2500">
                <a:solidFill>
                  <a:schemeClr val="tx1"/>
                </a:solidFill>
                <a:latin typeface="Tahoma" pitchFamily="34" charset="0"/>
              </a:defRPr>
            </a:lvl4pPr>
            <a:lvl5pPr marL="2138460" indent="-237606" defTabSz="966928">
              <a:defRPr kumimoji="1" sz="2500">
                <a:solidFill>
                  <a:schemeClr val="tx1"/>
                </a:solidFill>
                <a:latin typeface="Tahoma" pitchFamily="34" charset="0"/>
              </a:defRPr>
            </a:lvl5pPr>
            <a:lvl6pPr marL="2613673"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6pPr>
            <a:lvl7pPr marL="3088886"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7pPr>
            <a:lvl8pPr marL="3564100"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8pPr>
            <a:lvl9pPr marL="4039313"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9pPr>
          </a:lstStyle>
          <a:p>
            <a:fld id="{92DAA0DF-C04B-4721-B07F-6C6E048EF490}" type="slidenum">
              <a:rPr kumimoji="0" lang="en-US" sz="1300">
                <a:latin typeface="Times New Roman" pitchFamily="18" charset="0"/>
              </a:rPr>
              <a:pPr/>
              <a:t>53</a:t>
            </a:fld>
            <a:endParaRPr kumimoji="0" lang="en-US" sz="1300">
              <a:latin typeface="Times New Roman" pitchFamily="18" charset="0"/>
            </a:endParaRPr>
          </a:p>
        </p:txBody>
      </p:sp>
      <p:sp>
        <p:nvSpPr>
          <p:cNvPr id="67587" name="Rectangle 2"/>
          <p:cNvSpPr>
            <a:spLocks noGrp="1" noRot="1" noChangeAspect="1" noChangeArrowheads="1" noTextEdit="1"/>
          </p:cNvSpPr>
          <p:nvPr>
            <p:ph type="sldImg"/>
          </p:nvPr>
        </p:nvSpPr>
        <p:spPr>
          <a:xfrm>
            <a:off x="1236663" y="725488"/>
            <a:ext cx="4841875" cy="3630612"/>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928">
              <a:defRPr kumimoji="1" sz="2500">
                <a:solidFill>
                  <a:schemeClr val="tx1"/>
                </a:solidFill>
                <a:latin typeface="Tahoma" pitchFamily="34" charset="0"/>
              </a:defRPr>
            </a:lvl1pPr>
            <a:lvl2pPr marL="772222" indent="-297008" defTabSz="966928">
              <a:defRPr kumimoji="1" sz="2500">
                <a:solidFill>
                  <a:schemeClr val="tx1"/>
                </a:solidFill>
                <a:latin typeface="Tahoma" pitchFamily="34" charset="0"/>
              </a:defRPr>
            </a:lvl2pPr>
            <a:lvl3pPr marL="1188033" indent="-237606" defTabSz="966928">
              <a:defRPr kumimoji="1" sz="2500">
                <a:solidFill>
                  <a:schemeClr val="tx1"/>
                </a:solidFill>
                <a:latin typeface="Tahoma" pitchFamily="34" charset="0"/>
              </a:defRPr>
            </a:lvl3pPr>
            <a:lvl4pPr marL="1663247" indent="-237606" defTabSz="966928">
              <a:defRPr kumimoji="1" sz="2500">
                <a:solidFill>
                  <a:schemeClr val="tx1"/>
                </a:solidFill>
                <a:latin typeface="Tahoma" pitchFamily="34" charset="0"/>
              </a:defRPr>
            </a:lvl4pPr>
            <a:lvl5pPr marL="2138460" indent="-237606" defTabSz="966928">
              <a:defRPr kumimoji="1" sz="2500">
                <a:solidFill>
                  <a:schemeClr val="tx1"/>
                </a:solidFill>
                <a:latin typeface="Tahoma" pitchFamily="34" charset="0"/>
              </a:defRPr>
            </a:lvl5pPr>
            <a:lvl6pPr marL="2613673"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6pPr>
            <a:lvl7pPr marL="3088886"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7pPr>
            <a:lvl8pPr marL="3564100"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8pPr>
            <a:lvl9pPr marL="4039313"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9pPr>
          </a:lstStyle>
          <a:p>
            <a:fld id="{571A7920-EF97-46C0-92B5-14A9A658B430}" type="slidenum">
              <a:rPr kumimoji="0" lang="en-US" sz="1300">
                <a:latin typeface="Times New Roman" pitchFamily="18" charset="0"/>
              </a:rPr>
              <a:pPr/>
              <a:t>54</a:t>
            </a:fld>
            <a:endParaRPr kumimoji="0" lang="en-US" sz="1300">
              <a:latin typeface="Times New Roman" pitchFamily="18" charset="0"/>
            </a:endParaRPr>
          </a:p>
        </p:txBody>
      </p:sp>
      <p:sp>
        <p:nvSpPr>
          <p:cNvPr id="68611" name="Rectangle 2"/>
          <p:cNvSpPr>
            <a:spLocks noGrp="1" noRot="1" noChangeAspect="1" noChangeArrowheads="1" noTextEdit="1"/>
          </p:cNvSpPr>
          <p:nvPr>
            <p:ph type="sldImg"/>
          </p:nvPr>
        </p:nvSpPr>
        <p:spPr>
          <a:xfrm>
            <a:off x="4502150" y="666750"/>
            <a:ext cx="2530475" cy="1897063"/>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grpSp>
          <p:nvGrpSpPr>
            <p:cNvPr id="5"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p>
            </p:txBody>
          </p:sp>
          <p:grpSp>
            <p:nvGrpSpPr>
              <p:cNvPr id="16"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p>
            </p:txBody>
          </p:sp>
        </p:grpSp>
        <p:grpSp>
          <p:nvGrpSpPr>
            <p:cNvPr id="6"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nvGrpSpPr>
            <p:cNvPr id="7"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lvl1pPr>
          </a:lstStyle>
          <a:p>
            <a:pPr>
              <a:defRPr/>
            </a:pPr>
            <a:endParaRPr lang="en-GB"/>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a:defRPr/>
            </a:pPr>
            <a:endParaRPr lang="en-GB"/>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63540" y="2785709"/>
            <a:ext cx="6764338" cy="1315745"/>
          </a:xfrm>
        </p:spPr>
        <p:txBody>
          <a:bodyPr>
            <a:spAutoFit/>
          </a:bodyPr>
          <a:lstStyle>
            <a:lvl1pPr>
              <a:lnSpc>
                <a:spcPct val="95000"/>
              </a:lnSpc>
              <a:defRPr sz="4500">
                <a:latin typeface="+mj-lt"/>
                <a:cs typeface="Segoe UI Light"/>
              </a:defRPr>
            </a:lvl1pPr>
          </a:lstStyle>
          <a:p>
            <a:r>
              <a:rPr lang="en-US" dirty="0" smtClean="0"/>
              <a:t>Click to edit Master title style</a:t>
            </a:r>
            <a:endParaRPr lang="en-US" dirty="0"/>
          </a:p>
        </p:txBody>
      </p:sp>
      <p:sp>
        <p:nvSpPr>
          <p:cNvPr id="10" name="Content Placeholder 5"/>
          <p:cNvSpPr>
            <a:spLocks noGrp="1"/>
          </p:cNvSpPr>
          <p:nvPr>
            <p:ph sz="quarter" idx="12"/>
          </p:nvPr>
        </p:nvSpPr>
        <p:spPr>
          <a:xfrm>
            <a:off x="363541" y="5907311"/>
            <a:ext cx="5025490" cy="453276"/>
          </a:xfrm>
        </p:spPr>
        <p:txBody>
          <a:bodyPr anchor="b" anchorCtr="0">
            <a:normAutofit/>
          </a:bodyPr>
          <a:lstStyle>
            <a:lvl1pPr>
              <a:defRPr sz="1600">
                <a:solidFill>
                  <a:srgbClr val="505050"/>
                </a:solidFill>
                <a:latin typeface="+mn-lt"/>
              </a:defRPr>
            </a:lvl1pPr>
          </a:lstStyle>
          <a:p>
            <a:pPr lvl="0"/>
            <a:r>
              <a:rPr lang="en-US" dirty="0" smtClean="0"/>
              <a:t>Click to edit Master text styles</a:t>
            </a:r>
          </a:p>
        </p:txBody>
      </p:sp>
      <p:pic>
        <p:nvPicPr>
          <p:cNvPr id="8" name="Picture 7" descr="logo_8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42202" y="3047876"/>
            <a:ext cx="1335088" cy="381401"/>
          </a:xfrm>
          <a:prstGeom prst="rect">
            <a:avLst/>
          </a:prstGeom>
        </p:spPr>
      </p:pic>
    </p:spTree>
    <p:extLst>
      <p:ext uri="{BB962C8B-B14F-4D97-AF65-F5344CB8AC3E}">
        <p14:creationId xmlns:p14="http://schemas.microsoft.com/office/powerpoint/2010/main" val="24000587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LG Text">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63546" y="2786221"/>
            <a:ext cx="8413749" cy="657872"/>
          </a:xfrm>
        </p:spPr>
        <p:txBody>
          <a:bodyPr>
            <a:spAutoFit/>
          </a:bodyPr>
          <a:lstStyle>
            <a:lvl1pPr>
              <a:lnSpc>
                <a:spcPct val="95000"/>
              </a:lnSpc>
              <a:defRPr sz="4500">
                <a:latin typeface="+mj-lt"/>
                <a:cs typeface="Segoe UI Light"/>
              </a:defRPr>
            </a:lvl1pPr>
          </a:lstStyle>
          <a:p>
            <a:r>
              <a:rPr lang="en-US" dirty="0" smtClean="0"/>
              <a:t>Click to edit Master title style</a:t>
            </a:r>
            <a:endParaRPr lang="en-US" dirty="0"/>
          </a:p>
        </p:txBody>
      </p:sp>
      <p:sp>
        <p:nvSpPr>
          <p:cNvPr id="10" name="Content Placeholder 5"/>
          <p:cNvSpPr>
            <a:spLocks noGrp="1"/>
          </p:cNvSpPr>
          <p:nvPr>
            <p:ph sz="quarter" idx="12"/>
          </p:nvPr>
        </p:nvSpPr>
        <p:spPr>
          <a:xfrm>
            <a:off x="363540" y="5846035"/>
            <a:ext cx="5895749" cy="514552"/>
          </a:xfrm>
        </p:spPr>
        <p:txBody>
          <a:bodyPr anchor="b" anchorCtr="0">
            <a:normAutofit/>
          </a:bodyPr>
          <a:lstStyle>
            <a:lvl1pPr>
              <a:defRPr sz="1600">
                <a:solidFill>
                  <a:srgbClr val="505050"/>
                </a:solidFill>
                <a:latin typeface="+mn-lt"/>
              </a:defRPr>
            </a:lvl1pPr>
          </a:lstStyle>
          <a:p>
            <a:pPr lvl="0"/>
            <a:r>
              <a:rPr lang="en-US" dirty="0" smtClean="0"/>
              <a:t>Click to edit Master text styles</a:t>
            </a:r>
          </a:p>
        </p:txBody>
      </p:sp>
    </p:spTree>
    <p:extLst>
      <p:ext uri="{BB962C8B-B14F-4D97-AF65-F5344CB8AC3E}">
        <p14:creationId xmlns:p14="http://schemas.microsoft.com/office/powerpoint/2010/main" val="26137311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597" y="2081062"/>
            <a:ext cx="1933749" cy="4146552"/>
          </a:xfrm>
        </p:spPr>
        <p:txBody>
          <a:bodyPr/>
          <a:lstStyle>
            <a:lvl1pPr>
              <a:defRPr>
                <a:latin typeface="+mn-lt"/>
              </a:defRPr>
            </a:lvl1pPr>
          </a:lstStyle>
          <a:p>
            <a:r>
              <a:rPr lang="en-US" dirty="0" smtClean="0"/>
              <a:t>Click to edit Master title style</a:t>
            </a:r>
            <a:endParaRPr lang="en-US" dirty="0"/>
          </a:p>
        </p:txBody>
      </p:sp>
      <p:sp>
        <p:nvSpPr>
          <p:cNvPr id="6" name="Text Placeholder 8"/>
          <p:cNvSpPr>
            <a:spLocks noGrp="1"/>
          </p:cNvSpPr>
          <p:nvPr>
            <p:ph type="body" sz="quarter" idx="15"/>
          </p:nvPr>
        </p:nvSpPr>
        <p:spPr>
          <a:xfrm>
            <a:off x="199597" y="291071"/>
            <a:ext cx="8402638" cy="709108"/>
          </a:xfrm>
        </p:spPr>
        <p:txBody>
          <a:bodyPr vert="horz" wrap="square" lIns="122888" tIns="76805" rIns="122888" bIns="76805" rtlCol="0" anchor="t" anchorCtr="0">
            <a:spAutoFit/>
          </a:bodyPr>
          <a:lstStyle>
            <a:lvl1pPr>
              <a:defRPr lang="en-US" sz="4000" spc="-84" dirty="0" smtClean="0">
                <a:solidFill>
                  <a:schemeClr val="tx1">
                    <a:lumMod val="65000"/>
                    <a:lumOff val="35000"/>
                  </a:schemeClr>
                </a:solidFill>
                <a:latin typeface="+mj-lt"/>
                <a:ea typeface="+mj-ea"/>
                <a:cs typeface="+mj-cs"/>
              </a:defRPr>
            </a:lvl1pPr>
          </a:lstStyle>
          <a:p>
            <a:pPr lvl="0" defTabSz="1023009">
              <a:lnSpc>
                <a:spcPct val="90000"/>
              </a:lnSpc>
              <a:spcBef>
                <a:spcPct val="0"/>
              </a:spcBef>
            </a:pPr>
            <a:r>
              <a:rPr lang="en-US" dirty="0" smtClean="0"/>
              <a:t>Click to edit Master text styles</a:t>
            </a:r>
          </a:p>
        </p:txBody>
      </p:sp>
    </p:spTree>
    <p:extLst>
      <p:ext uri="{BB962C8B-B14F-4D97-AF65-F5344CB8AC3E}">
        <p14:creationId xmlns:p14="http://schemas.microsoft.com/office/powerpoint/2010/main" val="38232508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Only">
    <p:bg>
      <p:bgPr>
        <a:solidFill>
          <a:schemeClr val="bg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99596" y="291070"/>
            <a:ext cx="8734363" cy="709108"/>
          </a:xfrm>
        </p:spPr>
        <p:txBody>
          <a:bodyPr vert="horz" wrap="square" lIns="122888" tIns="76805" rIns="122888" bIns="76805" rtlCol="0" anchor="t" anchorCtr="0">
            <a:spAutoFit/>
          </a:bodyPr>
          <a:lstStyle>
            <a:lvl1pPr>
              <a:lnSpc>
                <a:spcPct val="80000"/>
              </a:lnSpc>
              <a:spcAft>
                <a:spcPts val="0"/>
              </a:spcAft>
              <a:defRPr lang="en-US" sz="4000" spc="-84" dirty="0" smtClean="0">
                <a:solidFill>
                  <a:schemeClr val="tx1">
                    <a:lumMod val="65000"/>
                    <a:lumOff val="35000"/>
                  </a:schemeClr>
                </a:solidFill>
                <a:latin typeface="+mj-lt"/>
                <a:ea typeface="+mj-ea"/>
                <a:cs typeface="+mj-cs"/>
              </a:defRPr>
            </a:lvl1pPr>
          </a:lstStyle>
          <a:p>
            <a:pPr lvl="0" defTabSz="1023009">
              <a:lnSpc>
                <a:spcPct val="90000"/>
              </a:lnSpc>
              <a:spcBef>
                <a:spcPct val="0"/>
              </a:spcBef>
            </a:pPr>
            <a:r>
              <a:rPr lang="en-US" dirty="0" smtClean="0"/>
              <a:t>Click to edit Master text styles</a:t>
            </a:r>
          </a:p>
        </p:txBody>
      </p:sp>
    </p:spTree>
    <p:extLst>
      <p:ext uri="{BB962C8B-B14F-4D97-AF65-F5344CB8AC3E}">
        <p14:creationId xmlns:p14="http://schemas.microsoft.com/office/powerpoint/2010/main" val="22208561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_LG">
    <p:bg>
      <p:bgPr>
        <a:solidFill>
          <a:schemeClr val="bg2"/>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3538" y="1712390"/>
            <a:ext cx="6692018" cy="394723"/>
          </a:xfrm>
        </p:spPr>
        <p:txBody>
          <a:bodyPr/>
          <a:lstStyle>
            <a:lvl1pPr>
              <a:defRPr>
                <a:solidFill>
                  <a:srgbClr val="505050"/>
                </a:solidFill>
              </a:defRPr>
            </a:lvl1pPr>
          </a:lstStyle>
          <a:p>
            <a:pPr lvl="0"/>
            <a:r>
              <a:rPr lang="en-US" dirty="0" smtClean="0"/>
              <a:t>Click to edit Master text styles</a:t>
            </a:r>
          </a:p>
        </p:txBody>
      </p:sp>
    </p:spTree>
    <p:extLst>
      <p:ext uri="{BB962C8B-B14F-4D97-AF65-F5344CB8AC3E}">
        <p14:creationId xmlns:p14="http://schemas.microsoft.com/office/powerpoint/2010/main" val="34638776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ll Text_for Exhibits">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99597" y="2081062"/>
            <a:ext cx="1938339" cy="414655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en-US" dirty="0"/>
            </a:lvl1pPr>
          </a:lstStyle>
          <a:p>
            <a:pPr lvl="0"/>
            <a:r>
              <a:rPr lang="en-US" dirty="0" smtClean="0"/>
              <a:t>Click to edit Master title style</a:t>
            </a:r>
            <a:endParaRPr lang="en-US" dirty="0"/>
          </a:p>
        </p:txBody>
      </p:sp>
      <p:sp>
        <p:nvSpPr>
          <p:cNvPr id="5" name="Text Placeholder 8"/>
          <p:cNvSpPr>
            <a:spLocks noGrp="1"/>
          </p:cNvSpPr>
          <p:nvPr>
            <p:ph type="body" sz="quarter" idx="15"/>
          </p:nvPr>
        </p:nvSpPr>
        <p:spPr>
          <a:xfrm>
            <a:off x="199597" y="291071"/>
            <a:ext cx="8402638" cy="709108"/>
          </a:xfrm>
        </p:spPr>
        <p:txBody>
          <a:bodyPr vert="horz" wrap="square" lIns="122888" tIns="76805" rIns="122888" bIns="76805" rtlCol="0" anchor="t" anchorCtr="0">
            <a:spAutoFit/>
          </a:bodyPr>
          <a:lstStyle>
            <a:lvl1pPr>
              <a:defRPr lang="en-US" sz="4000" spc="-84" dirty="0" smtClean="0">
                <a:solidFill>
                  <a:schemeClr val="tx1">
                    <a:lumMod val="65000"/>
                    <a:lumOff val="35000"/>
                  </a:schemeClr>
                </a:solidFill>
                <a:latin typeface="+mj-lt"/>
                <a:ea typeface="+mj-ea"/>
                <a:cs typeface="+mj-cs"/>
              </a:defRPr>
            </a:lvl1pPr>
          </a:lstStyle>
          <a:p>
            <a:pPr lvl="0" defTabSz="1023009">
              <a:lnSpc>
                <a:spcPct val="90000"/>
              </a:lnSpc>
              <a:spcBef>
                <a:spcPct val="0"/>
              </a:spcBef>
            </a:pPr>
            <a:r>
              <a:rPr lang="en-US" dirty="0" smtClean="0"/>
              <a:t>Click to edit Master text styles</a:t>
            </a:r>
          </a:p>
        </p:txBody>
      </p:sp>
    </p:spTree>
    <p:extLst>
      <p:ext uri="{BB962C8B-B14F-4D97-AF65-F5344CB8AC3E}">
        <p14:creationId xmlns:p14="http://schemas.microsoft.com/office/powerpoint/2010/main" val="31908887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r Shape &amp; White Background">
    <p:bg>
      <p:bgPr>
        <a:solidFill>
          <a:schemeClr val="bg2"/>
        </a:solidFill>
        <a:effectLst/>
      </p:bgPr>
    </p:bg>
    <p:spTree>
      <p:nvGrpSpPr>
        <p:cNvPr id="1" name=""/>
        <p:cNvGrpSpPr/>
        <p:nvPr/>
      </p:nvGrpSpPr>
      <p:grpSpPr>
        <a:xfrm>
          <a:off x="0" y="0"/>
          <a:ext cx="0" cy="0"/>
          <a:chOff x="0" y="0"/>
          <a:chExt cx="0" cy="0"/>
        </a:xfrm>
      </p:grpSpPr>
      <p:sp>
        <p:nvSpPr>
          <p:cNvPr id="8" name="Text Placeholder 13"/>
          <p:cNvSpPr>
            <a:spLocks noGrp="1"/>
          </p:cNvSpPr>
          <p:nvPr>
            <p:ph type="body" sz="quarter" idx="15"/>
          </p:nvPr>
        </p:nvSpPr>
        <p:spPr>
          <a:xfrm>
            <a:off x="3729042" y="3231646"/>
            <a:ext cx="5048250" cy="394723"/>
          </a:xfrm>
        </p:spPr>
        <p:txBody>
          <a:bodyPr vert="horz" lIns="0" tIns="0" rIns="0" bIns="0" rtlCol="0" anchor="ctr">
            <a:spAutoFit/>
          </a:bodyPr>
          <a:lstStyle>
            <a:lvl1pPr>
              <a:defRPr lang="en-US" dirty="0" smtClean="0"/>
            </a:lvl1pPr>
          </a:lstStyle>
          <a:p>
            <a:pPr lvl="0"/>
            <a:r>
              <a:rPr lang="en-US" dirty="0" smtClean="0"/>
              <a:t>Click to edit Master text styles</a:t>
            </a:r>
          </a:p>
        </p:txBody>
      </p:sp>
      <p:sp>
        <p:nvSpPr>
          <p:cNvPr id="14" name="Title 1"/>
          <p:cNvSpPr>
            <a:spLocks noGrp="1"/>
          </p:cNvSpPr>
          <p:nvPr>
            <p:ph type="ctrTitle"/>
          </p:nvPr>
        </p:nvSpPr>
        <p:spPr>
          <a:xfrm>
            <a:off x="363542" y="1435608"/>
            <a:ext cx="2999232" cy="3986784"/>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505050">
              <a:alpha val="80000"/>
            </a:srgbClr>
          </a:solidFill>
          <a:ln>
            <a:noFill/>
          </a:ln>
          <a:extLst/>
        </p:spPr>
        <p:txBody>
          <a:bodyPr vert="horz" wrap="square" lIns="204747" tIns="0" rIns="204747" bIns="0" numCol="1" anchor="ctr" anchorCtr="0" compatLnSpc="1">
            <a:prstTxWarp prst="textNoShape">
              <a:avLst/>
            </a:prstTxWarp>
          </a:bodyPr>
          <a:lstStyle>
            <a:lvl1pPr>
              <a:lnSpc>
                <a:spcPct val="95000"/>
              </a:lnSpc>
              <a:defRPr lang="en-US" sz="3100" kern="1200" dirty="0" smtClean="0">
                <a:solidFill>
                  <a:schemeClr val="bg1"/>
                </a:solidFill>
                <a:latin typeface="+mj-lt"/>
                <a:ea typeface="ＭＳ Ｐゴシック" charset="0"/>
                <a:cs typeface="Segoe UI Light"/>
              </a:defRPr>
            </a:lvl1pPr>
          </a:lstStyle>
          <a:p>
            <a:pPr marL="0" lvl="0" indent="0" algn="l" defTabSz="1023560"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4151543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hape &amp; White Background">
    <p:bg>
      <p:bgPr>
        <a:solidFill>
          <a:schemeClr val="bg2"/>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6"/>
          </p:nvPr>
        </p:nvSpPr>
        <p:spPr>
          <a:xfrm>
            <a:off x="361950" y="2836919"/>
            <a:ext cx="2999232" cy="118417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lvl1pPr>
              <a:defRPr>
                <a:solidFill>
                  <a:srgbClr val="505050"/>
                </a:solidFill>
              </a:defRPr>
            </a:lvl1pPr>
          </a:lstStyle>
          <a:p>
            <a:r>
              <a:rPr lang="en-US" dirty="0" smtClean="0"/>
              <a:t>Drag picture to placeholder or click icon to add</a:t>
            </a:r>
            <a:endParaRPr lang="en-US" dirty="0"/>
          </a:p>
        </p:txBody>
      </p:sp>
      <p:sp>
        <p:nvSpPr>
          <p:cNvPr id="5" name="Text Placeholder 13"/>
          <p:cNvSpPr>
            <a:spLocks noGrp="1"/>
          </p:cNvSpPr>
          <p:nvPr>
            <p:ph type="body" sz="quarter" idx="15"/>
          </p:nvPr>
        </p:nvSpPr>
        <p:spPr>
          <a:xfrm>
            <a:off x="3729042" y="3231646"/>
            <a:ext cx="5048250" cy="394723"/>
          </a:xfrm>
        </p:spPr>
        <p:txBody>
          <a:bodyPr vert="horz" lIns="0" tIns="0" rIns="0" bIns="0" rtlCol="0" anchor="ctr">
            <a:spAutoFit/>
          </a:bodyPr>
          <a:lstStyle>
            <a:lvl1pPr>
              <a:defRPr lang="en-US" dirty="0" smtClean="0"/>
            </a:lvl1pPr>
          </a:lstStyle>
          <a:p>
            <a:pPr lvl="0"/>
            <a:r>
              <a:rPr lang="en-US" dirty="0" smtClean="0"/>
              <a:t>Click to edit Master text styles</a:t>
            </a:r>
          </a:p>
        </p:txBody>
      </p:sp>
    </p:spTree>
    <p:extLst>
      <p:ext uri="{BB962C8B-B14F-4D97-AF65-F5344CB8AC3E}">
        <p14:creationId xmlns:p14="http://schemas.microsoft.com/office/powerpoint/2010/main" val="15304852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561667" y="1969448"/>
            <a:ext cx="6020669" cy="2919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422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2">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email">
            <a:biLevel thresh="25000"/>
            <a:extLst>
              <a:ext uri="{28A0092B-C50C-407E-A947-70E740481C1C}">
                <a14:useLocalDpi xmlns:a14="http://schemas.microsoft.com/office/drawing/2010/main"/>
              </a:ext>
            </a:extLst>
          </a:blip>
          <a:stretch>
            <a:fillRect/>
          </a:stretch>
        </p:blipFill>
        <p:spPr bwMode="auto">
          <a:xfrm>
            <a:off x="1798293" y="2084172"/>
            <a:ext cx="5547417" cy="268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138680"/>
      </p:ext>
    </p:extLst>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 Accent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540541"/>
      </p:ext>
    </p:extLst>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mp;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549" y="1702899"/>
            <a:ext cx="1933749" cy="4146552"/>
          </a:xfrm>
        </p:spPr>
        <p:txBody>
          <a:bodyPr/>
          <a:lstStyle/>
          <a:p>
            <a:r>
              <a:rPr lang="en-US" dirty="0" smtClean="0"/>
              <a:t>Click to edit Master title style</a:t>
            </a:r>
            <a:endParaRPr lang="en-US" dirty="0"/>
          </a:p>
        </p:txBody>
      </p:sp>
      <p:sp>
        <p:nvSpPr>
          <p:cNvPr id="5" name="Content Placeholder 4"/>
          <p:cNvSpPr>
            <a:spLocks noGrp="1"/>
          </p:cNvSpPr>
          <p:nvPr>
            <p:ph sz="quarter" idx="14"/>
          </p:nvPr>
        </p:nvSpPr>
        <p:spPr>
          <a:xfrm>
            <a:off x="2743208" y="1702900"/>
            <a:ext cx="6034089" cy="119596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8"/>
          <p:cNvSpPr>
            <a:spLocks noGrp="1"/>
          </p:cNvSpPr>
          <p:nvPr>
            <p:ph type="body" sz="quarter" idx="15"/>
          </p:nvPr>
        </p:nvSpPr>
        <p:spPr>
          <a:xfrm>
            <a:off x="374652" y="503776"/>
            <a:ext cx="8402638" cy="715434"/>
          </a:xfrm>
        </p:spPr>
        <p:txBody>
          <a:bodyPr>
            <a:noAutofit/>
          </a:bodyPr>
          <a:lstStyle>
            <a:lvl1pPr>
              <a:defRPr sz="4000">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32776539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lor Shape &amp; Picture Background">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0"/>
            <a:ext cx="9144000" cy="394723"/>
          </a:xfrm>
          <a:prstGeom prst="rect">
            <a:avLst/>
          </a:prstGeom>
          <a:solidFill>
            <a:schemeClr val="bg2">
              <a:lumMod val="85000"/>
            </a:schemeClr>
          </a:solidFill>
        </p:spPr>
        <p:txBody>
          <a:bodyPr/>
          <a:lstStyle>
            <a:lvl1pPr marL="0" marR="0" indent="0" algn="l" defTabSz="1023560" rtl="0" eaLnBrk="1" fontAlgn="base" latinLnBrk="0" hangingPunct="1">
              <a:lnSpc>
                <a:spcPct val="95000"/>
              </a:lnSpc>
              <a:spcBef>
                <a:spcPts val="0"/>
              </a:spcBef>
              <a:spcAft>
                <a:spcPts val="0"/>
              </a:spcAft>
              <a:buClr>
                <a:schemeClr val="accent1"/>
              </a:buClr>
              <a:buSzPct val="110000"/>
              <a:buFont typeface="Avenir LT Pro 45 Book" charset="0"/>
              <a:buNone/>
              <a:tabLst/>
              <a:defRPr/>
            </a:lvl1pPr>
          </a:lstStyle>
          <a:p>
            <a:r>
              <a:rPr lang="en-US" dirty="0" smtClean="0"/>
              <a:t>Drag picture to placeholder or click icon to add</a:t>
            </a:r>
          </a:p>
        </p:txBody>
      </p:sp>
      <p:sp>
        <p:nvSpPr>
          <p:cNvPr id="7" name="Title 1"/>
          <p:cNvSpPr>
            <a:spLocks noGrp="1"/>
          </p:cNvSpPr>
          <p:nvPr>
            <p:ph type="ctrTitle"/>
          </p:nvPr>
        </p:nvSpPr>
        <p:spPr>
          <a:xfrm>
            <a:off x="363542" y="1435608"/>
            <a:ext cx="2999232" cy="3986784"/>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04747" tIns="0" rIns="204747" bIns="0" numCol="1" anchor="ctr" anchorCtr="0" compatLnSpc="1">
            <a:prstTxWarp prst="textNoShape">
              <a:avLst/>
            </a:prstTxWarp>
          </a:bodyPr>
          <a:lstStyle>
            <a:lvl1pPr>
              <a:lnSpc>
                <a:spcPct val="95000"/>
              </a:lnSpc>
              <a:defRPr lang="en-US" sz="3100" kern="1200" dirty="0" smtClean="0">
                <a:solidFill>
                  <a:schemeClr val="bg1"/>
                </a:solidFill>
                <a:latin typeface="+mj-lt"/>
                <a:ea typeface="ＭＳ Ｐゴシック" charset="0"/>
                <a:cs typeface="Segoe UI Light"/>
              </a:defRPr>
            </a:lvl1pPr>
          </a:lstStyle>
          <a:p>
            <a:pPr marL="0" lvl="0" indent="0" algn="l" defTabSz="1023560"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8" name="Text Placeholder 13"/>
          <p:cNvSpPr>
            <a:spLocks noGrp="1"/>
          </p:cNvSpPr>
          <p:nvPr>
            <p:ph type="body" sz="quarter" idx="15"/>
          </p:nvPr>
        </p:nvSpPr>
        <p:spPr>
          <a:xfrm>
            <a:off x="3729042" y="3231646"/>
            <a:ext cx="5048250" cy="394723"/>
          </a:xfrm>
        </p:spPr>
        <p:txBody>
          <a:bodyPr vert="horz" lIns="0" tIns="0" rIns="0" bIns="0" rtlCol="0" anchor="ctr">
            <a:spAutoFit/>
          </a:bodyPr>
          <a:lstStyle>
            <a:lvl1pPr>
              <a:defRPr lang="en-US" dirty="0" smtClean="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0769660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3036925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205" y="1702908"/>
            <a:ext cx="6034089" cy="1830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1" y="6356351"/>
            <a:ext cx="2057400" cy="365125"/>
          </a:xfrm>
          <a:prstGeom prst="rect">
            <a:avLst/>
          </a:prstGeom>
        </p:spPr>
        <p:txBody>
          <a:bodyPr lIns="75301" tIns="37650" rIns="75301" bIns="37650"/>
          <a:lstStyle/>
          <a:p>
            <a:pPr defTabSz="768012" fontAlgn="auto">
              <a:spcBef>
                <a:spcPts val="0"/>
              </a:spcBef>
              <a:spcAft>
                <a:spcPts val="0"/>
              </a:spcAft>
            </a:pPr>
            <a:fld id="{EAB357EC-BF30-4C89-BE9E-E662EBFF4A2C}" type="datetimeFigureOut">
              <a:rPr lang="en-US" sz="1500" smtClean="0">
                <a:solidFill>
                  <a:srgbClr val="505050"/>
                </a:solidFill>
                <a:latin typeface="Segoe UI"/>
              </a:rPr>
              <a:pPr defTabSz="768012" fontAlgn="auto">
                <a:spcBef>
                  <a:spcPts val="0"/>
                </a:spcBef>
                <a:spcAft>
                  <a:spcPts val="0"/>
                </a:spcAft>
              </a:pPr>
              <a:t>5/27/2014</a:t>
            </a:fld>
            <a:endParaRPr lang="en-US" sz="1500">
              <a:solidFill>
                <a:srgbClr val="505050"/>
              </a:solidFill>
              <a:latin typeface="Segoe UI"/>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lIns="75301" tIns="37650" rIns="75301" bIns="37650"/>
          <a:lstStyle/>
          <a:p>
            <a:pPr defTabSz="768012" fontAlgn="auto">
              <a:spcBef>
                <a:spcPts val="0"/>
              </a:spcBef>
              <a:spcAft>
                <a:spcPts val="0"/>
              </a:spcAft>
            </a:pPr>
            <a:endParaRPr lang="en-US" sz="1500">
              <a:solidFill>
                <a:srgbClr val="505050"/>
              </a:solidFill>
              <a:latin typeface="Segoe UI"/>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lIns="75301" tIns="37650" rIns="75301" bIns="37650"/>
          <a:lstStyle/>
          <a:p>
            <a:pPr defTabSz="768012" fontAlgn="auto">
              <a:spcBef>
                <a:spcPts val="0"/>
              </a:spcBef>
              <a:spcAft>
                <a:spcPts val="0"/>
              </a:spcAft>
            </a:pPr>
            <a:fld id="{877F7A98-1565-4C45-A5C4-FF163066DFF7}" type="slidenum">
              <a:rPr lang="en-US" sz="1500" smtClean="0">
                <a:solidFill>
                  <a:srgbClr val="505050"/>
                </a:solidFill>
                <a:latin typeface="Segoe UI"/>
              </a:rPr>
              <a:pPr defTabSz="768012" fontAlgn="auto">
                <a:spcBef>
                  <a:spcPts val="0"/>
                </a:spcBef>
                <a:spcAft>
                  <a:spcPts val="0"/>
                </a:spcAft>
              </a:pPr>
              <a:t>‹#›</a:t>
            </a:fld>
            <a:endParaRPr lang="en-US" sz="1500">
              <a:solidFill>
                <a:srgbClr val="505050"/>
              </a:solidFill>
              <a:latin typeface="Segoe UI"/>
            </a:endParaRPr>
          </a:p>
        </p:txBody>
      </p:sp>
    </p:spTree>
    <p:extLst>
      <p:ext uri="{BB962C8B-B14F-4D97-AF65-F5344CB8AC3E}">
        <p14:creationId xmlns:p14="http://schemas.microsoft.com/office/powerpoint/2010/main" val="328878680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lor Block text w/Photo on Right">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bwMode="white">
          <a:xfrm>
            <a:off x="0" y="0"/>
            <a:ext cx="466608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8382" tIns="38382" rIns="38382" bIns="38382" numCol="1" spcCol="0" rtlCol="0" fromWordArt="0" anchor="ctr" anchorCtr="0" forceAA="0" compatLnSpc="1">
            <a:prstTxWarp prst="textNoShape">
              <a:avLst/>
            </a:prstTxWarp>
            <a:noAutofit/>
          </a:bodyPr>
          <a:lstStyle/>
          <a:p>
            <a:pPr algn="ctr" defTabSz="767416"/>
            <a:endParaRPr lang="en-US" sz="19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294937" y="2839779"/>
            <a:ext cx="4076211" cy="1178442"/>
          </a:xfrm>
          <a:prstGeom prst="rect">
            <a:avLst/>
          </a:prstGeom>
        </p:spPr>
        <p:txBody>
          <a:bodyPr>
            <a:noAutofit/>
          </a:bodyPr>
          <a:lstStyle>
            <a:lvl1pPr marL="0" indent="0">
              <a:buNone/>
              <a:defRPr sz="2200" b="0" cap="none" baseline="0">
                <a:gradFill>
                  <a:gsLst>
                    <a:gs pos="100000">
                      <a:schemeClr val="bg1"/>
                    </a:gs>
                    <a:gs pos="0">
                      <a:schemeClr val="bg1"/>
                    </a:gs>
                  </a:gsLst>
                  <a:lin ang="5400000" scaled="0"/>
                </a:gradFill>
                <a:latin typeface="Segoe UI Light" pitchFamily="34" charset="0"/>
              </a:defRPr>
            </a:lvl1pPr>
            <a:lvl2pPr marL="511689" indent="0">
              <a:buNone/>
              <a:defRPr sz="2200" b="1"/>
            </a:lvl2pPr>
            <a:lvl3pPr marL="1023377" indent="0">
              <a:buNone/>
              <a:defRPr sz="2000" b="1"/>
            </a:lvl3pPr>
            <a:lvl4pPr marL="1535067" indent="0">
              <a:buNone/>
              <a:defRPr sz="1800" b="1"/>
            </a:lvl4pPr>
            <a:lvl5pPr marL="2046751" indent="0">
              <a:buNone/>
              <a:defRPr sz="1800" b="1"/>
            </a:lvl5pPr>
            <a:lvl6pPr marL="2558434" indent="0">
              <a:buNone/>
              <a:defRPr sz="1800" b="1"/>
            </a:lvl6pPr>
            <a:lvl7pPr marL="3070132" indent="0">
              <a:buNone/>
              <a:defRPr sz="1800" b="1"/>
            </a:lvl7pPr>
            <a:lvl8pPr marL="3581814" indent="0">
              <a:buNone/>
              <a:defRPr sz="1800" b="1"/>
            </a:lvl8pPr>
            <a:lvl9pPr marL="4093499" indent="0">
              <a:buNone/>
              <a:defRPr sz="1800" b="1"/>
            </a:lvl9pPr>
          </a:lstStyle>
          <a:p>
            <a:pPr lvl="0"/>
            <a:r>
              <a:rPr lang="en-US" dirty="0" smtClean="0"/>
              <a:t>Click to edit Master text styles.</a:t>
            </a:r>
          </a:p>
        </p:txBody>
      </p:sp>
      <p:sp>
        <p:nvSpPr>
          <p:cNvPr id="5" name="Text Placeholder 2"/>
          <p:cNvSpPr>
            <a:spLocks noGrp="1"/>
          </p:cNvSpPr>
          <p:nvPr>
            <p:ph type="body" idx="10" hasCustomPrompt="1"/>
          </p:nvPr>
        </p:nvSpPr>
        <p:spPr>
          <a:xfrm>
            <a:off x="4876461" y="2839779"/>
            <a:ext cx="4076211" cy="1178442"/>
          </a:xfrm>
          <a:prstGeom prst="rect">
            <a:avLst/>
          </a:prstGeom>
        </p:spPr>
        <p:txBody>
          <a:bodyPr>
            <a:noAutofit/>
          </a:bodyPr>
          <a:lstStyle>
            <a:lvl1pPr marL="0" indent="0">
              <a:buNone/>
              <a:defRPr sz="2200" b="0" cap="none" baseline="0">
                <a:solidFill>
                  <a:schemeClr val="tx1"/>
                </a:solidFill>
                <a:latin typeface="Segoe UI Light" pitchFamily="34" charset="0"/>
              </a:defRPr>
            </a:lvl1pPr>
            <a:lvl2pPr marL="511689" indent="0">
              <a:buNone/>
              <a:defRPr sz="2200" b="1"/>
            </a:lvl2pPr>
            <a:lvl3pPr marL="1023377" indent="0">
              <a:buNone/>
              <a:defRPr sz="2000" b="1"/>
            </a:lvl3pPr>
            <a:lvl4pPr marL="1535067" indent="0">
              <a:buNone/>
              <a:defRPr sz="1800" b="1"/>
            </a:lvl4pPr>
            <a:lvl5pPr marL="2046751" indent="0">
              <a:buNone/>
              <a:defRPr sz="1800" b="1"/>
            </a:lvl5pPr>
            <a:lvl6pPr marL="2558434" indent="0">
              <a:buNone/>
              <a:defRPr sz="1800" b="1"/>
            </a:lvl6pPr>
            <a:lvl7pPr marL="3070132" indent="0">
              <a:buNone/>
              <a:defRPr sz="1800" b="1"/>
            </a:lvl7pPr>
            <a:lvl8pPr marL="3581814" indent="0">
              <a:buNone/>
              <a:defRPr sz="1800" b="1"/>
            </a:lvl8pPr>
            <a:lvl9pPr marL="4093499" indent="0">
              <a:buNone/>
              <a:defRPr sz="1800" b="1"/>
            </a:lvl9pPr>
          </a:lstStyle>
          <a:p>
            <a:pPr lvl="0"/>
            <a:r>
              <a:rPr lang="en-US" dirty="0" smtClean="0"/>
              <a:t>Click to edit Master text styles.</a:t>
            </a:r>
          </a:p>
        </p:txBody>
      </p:sp>
    </p:spTree>
    <p:extLst>
      <p:ext uri="{BB962C8B-B14F-4D97-AF65-F5344CB8AC3E}">
        <p14:creationId xmlns:p14="http://schemas.microsoft.com/office/powerpoint/2010/main" val="27703423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1"/>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241184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07014351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accent4"/>
                    </a:gs>
                    <a:gs pos="2000">
                      <a:schemeClr val="accent4"/>
                    </a:gs>
                  </a:gsLst>
                  <a:lin ang="5400000" scaled="0"/>
                </a:gradFill>
              </a:defRPr>
            </a:lvl2pPr>
            <a:lvl3pPr marL="231775" indent="0">
              <a:buNone/>
              <a:defRPr sz="2000">
                <a:gradFill>
                  <a:gsLst>
                    <a:gs pos="100000">
                      <a:schemeClr val="accent4"/>
                    </a:gs>
                    <a:gs pos="2000">
                      <a:schemeClr val="accent4"/>
                    </a:gs>
                  </a:gsLst>
                  <a:lin ang="5400000" scaled="0"/>
                </a:gradFill>
              </a:defRPr>
            </a:lvl3pPr>
            <a:lvl4pPr marL="457200" indent="0">
              <a:buNone/>
              <a:defRPr sz="2000">
                <a:gradFill>
                  <a:gsLst>
                    <a:gs pos="100000">
                      <a:schemeClr val="accent4"/>
                    </a:gs>
                    <a:gs pos="2000">
                      <a:schemeClr val="accent4"/>
                    </a:gs>
                  </a:gsLst>
                  <a:lin ang="5400000" scaled="0"/>
                </a:gradFill>
              </a:defRPr>
            </a:lvl4pPr>
            <a:lvl5pPr marL="693738" indent="0">
              <a:buNone/>
              <a:defRPr sz="2000">
                <a:gradFill>
                  <a:gsLst>
                    <a:gs pos="100000">
                      <a:schemeClr val="accent4"/>
                    </a:gs>
                    <a:gs pos="2000">
                      <a:schemeClr val="accent4"/>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40473806"/>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userDrawn="1"/>
        </p:nvGrpSpPr>
        <p:grpSpPr bwMode="auto">
          <a:xfrm>
            <a:off x="0" y="0"/>
            <a:ext cx="9144000" cy="6858000"/>
            <a:chOff x="0" y="0"/>
            <a:chExt cx="5760" cy="4320"/>
          </a:xfrm>
        </p:grpSpPr>
        <p:grpSp>
          <p:nvGrpSpPr>
            <p:cNvPr id="3078" name="Group 3"/>
            <p:cNvGrpSpPr>
              <a:grpSpLocks/>
            </p:cNvGrpSpPr>
            <p:nvPr userDrawn="1"/>
          </p:nvGrpSpPr>
          <p:grpSpPr bwMode="auto">
            <a:xfrm>
              <a:off x="0" y="0"/>
              <a:ext cx="5760" cy="4320"/>
              <a:chOff x="0" y="0"/>
              <a:chExt cx="5760" cy="4320"/>
            </a:xfrm>
          </p:grpSpPr>
          <p:grpSp>
            <p:nvGrpSpPr>
              <p:cNvPr id="3085"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nvGrpSpPr>
              <p:cNvPr id="3086"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p>
          </p:txBody>
        </p:sp>
        <p:grpSp>
          <p:nvGrpSpPr>
            <p:cNvPr id="3081"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sp>
        <p:nvSpPr>
          <p:cNvPr id="3075"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3076"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8100" name="Text Box 68"/>
          <p:cNvSpPr txBox="1">
            <a:spLocks noChangeArrowheads="1"/>
          </p:cNvSpPr>
          <p:nvPr userDrawn="1"/>
        </p:nvSpPr>
        <p:spPr bwMode="auto">
          <a:xfrm>
            <a:off x="60325" y="6483350"/>
            <a:ext cx="449263" cy="304800"/>
          </a:xfrm>
          <a:prstGeom prst="rect">
            <a:avLst/>
          </a:prstGeom>
          <a:noFill/>
          <a:ln w="12700" algn="ctr">
            <a:noFill/>
            <a:miter lim="800000"/>
            <a:headEnd/>
            <a:tailEnd type="none" w="lg" len="med"/>
          </a:ln>
          <a:effectLst/>
        </p:spPr>
        <p:txBody>
          <a:bodyPr wrap="none">
            <a:spAutoFit/>
          </a:bodyPr>
          <a:lstStyle/>
          <a:p>
            <a:pPr>
              <a:defRPr/>
            </a:pPr>
            <a:fld id="{6660998A-613F-47D8-BE4B-331AA3CD7C99}" type="slidenum">
              <a:rPr lang="en-US" sz="1400"/>
              <a:pPr>
                <a:defRPr/>
              </a:pPr>
              <a:t>‹#›</a:t>
            </a:fld>
            <a:endParaRPr lang="en-US" sz="1400"/>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363541" y="1702900"/>
            <a:ext cx="1939396" cy="414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US" dirty="0"/>
          </a:p>
        </p:txBody>
      </p:sp>
      <p:sp>
        <p:nvSpPr>
          <p:cNvPr id="17" name="Text Placeholder 16"/>
          <p:cNvSpPr>
            <a:spLocks noGrp="1"/>
          </p:cNvSpPr>
          <p:nvPr>
            <p:ph type="body" idx="1"/>
          </p:nvPr>
        </p:nvSpPr>
        <p:spPr>
          <a:xfrm>
            <a:off x="2743205" y="1702908"/>
            <a:ext cx="6034089" cy="119596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4486448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4" r:id="rId12"/>
    <p:sldLayoutId id="2147483725" r:id="rId13"/>
    <p:sldLayoutId id="2147483726" r:id="rId14"/>
    <p:sldLayoutId id="2147483727" r:id="rId15"/>
    <p:sldLayoutId id="2147483728" r:id="rId16"/>
  </p:sldLayoutIdLst>
  <p:timing>
    <p:tnLst>
      <p:par>
        <p:cTn id="1" dur="indefinite" restart="never" nodeType="tmRoot"/>
      </p:par>
    </p:tnLst>
  </p:timing>
  <p:hf hdr="0" dt="0"/>
  <p:txStyles>
    <p:titleStyle>
      <a:lvl1pPr algn="l" defTabSz="1023560" rtl="0" eaLnBrk="1" latinLnBrk="0" hangingPunct="1">
        <a:spcBef>
          <a:spcPct val="0"/>
        </a:spcBef>
        <a:spcAft>
          <a:spcPts val="1344"/>
        </a:spcAft>
        <a:buNone/>
        <a:defRPr lang="en-US" sz="1600" kern="1200" dirty="0">
          <a:solidFill>
            <a:srgbClr val="505050"/>
          </a:solidFill>
          <a:latin typeface="+mn-lt"/>
          <a:ea typeface="ＭＳ Ｐゴシック" charset="0"/>
          <a:cs typeface="Segoe UI" pitchFamily="34" charset="0"/>
        </a:defRPr>
      </a:lvl1pPr>
    </p:titleStyle>
    <p:bodyStyle>
      <a:lvl1pPr marL="0" indent="0" algn="l" defTabSz="1023560" rtl="0" eaLnBrk="1" fontAlgn="base" latinLnBrk="0" hangingPunct="1">
        <a:lnSpc>
          <a:spcPct val="95000"/>
        </a:lnSpc>
        <a:spcBef>
          <a:spcPts val="0"/>
        </a:spcBef>
        <a:spcAft>
          <a:spcPts val="1344"/>
        </a:spcAft>
        <a:buClr>
          <a:schemeClr val="accent1"/>
        </a:buClr>
        <a:buSzPct val="110000"/>
        <a:buFont typeface="Avenir LT Pro 45 Book" charset="0"/>
        <a:buNone/>
        <a:defRPr lang="en-US" sz="2700" b="0" kern="1200" cap="none" baseline="0" dirty="0" smtClean="0">
          <a:solidFill>
            <a:srgbClr val="505050"/>
          </a:solidFill>
          <a:latin typeface="+mn-lt"/>
          <a:ea typeface="ＭＳ Ｐゴシック" charset="0"/>
          <a:cs typeface="Segoe UI Light"/>
        </a:defRPr>
      </a:lvl1pPr>
      <a:lvl2pPr marL="0" marR="0" indent="0" algn="l" defTabSz="1023560" rtl="0" eaLnBrk="1" fontAlgn="auto" latinLnBrk="0" hangingPunct="1">
        <a:lnSpc>
          <a:spcPct val="95000"/>
        </a:lnSpc>
        <a:spcBef>
          <a:spcPts val="0"/>
        </a:spcBef>
        <a:spcAft>
          <a:spcPts val="1344"/>
        </a:spcAft>
        <a:buClrTx/>
        <a:buSzTx/>
        <a:buFont typeface="Arial" pitchFamily="34" charset="0"/>
        <a:buNone/>
        <a:tabLst/>
        <a:defRPr lang="en-US" sz="1600" b="0" kern="1200" dirty="0" smtClean="0">
          <a:solidFill>
            <a:srgbClr val="505050"/>
          </a:solidFill>
          <a:latin typeface="+mn-lt"/>
          <a:ea typeface="+mn-ea"/>
          <a:cs typeface="+mn-cs"/>
        </a:defRPr>
      </a:lvl2pPr>
      <a:lvl3pPr marL="511780" indent="-255892" algn="l" defTabSz="1023560" rtl="0" eaLnBrk="1" latinLnBrk="0" hangingPunct="1">
        <a:lnSpc>
          <a:spcPct val="95000"/>
        </a:lnSpc>
        <a:spcBef>
          <a:spcPts val="0"/>
        </a:spcBef>
        <a:spcAft>
          <a:spcPts val="1344"/>
        </a:spcAft>
        <a:buFont typeface="Lucida Grande"/>
        <a:buChar char="-"/>
        <a:defRPr lang="en-US" sz="1600" b="0" kern="1200" dirty="0" smtClean="0">
          <a:solidFill>
            <a:srgbClr val="505050"/>
          </a:solidFill>
          <a:latin typeface="+mn-lt"/>
          <a:ea typeface="+mn-ea"/>
          <a:cs typeface="+mn-cs"/>
        </a:defRPr>
      </a:lvl3pPr>
      <a:lvl4pPr marL="701922" indent="-190140" algn="l" defTabSz="1023560" rtl="0" eaLnBrk="1" latinLnBrk="0" hangingPunct="1">
        <a:lnSpc>
          <a:spcPct val="95000"/>
        </a:lnSpc>
        <a:spcBef>
          <a:spcPts val="0"/>
        </a:spcBef>
        <a:spcAft>
          <a:spcPts val="0"/>
        </a:spcAft>
        <a:buFont typeface="Arial" pitchFamily="34" charset="0"/>
        <a:buChar char="•"/>
        <a:defRPr lang="en-US" sz="1600" b="0" kern="1200" dirty="0" smtClean="0">
          <a:solidFill>
            <a:srgbClr val="505050"/>
          </a:solidFill>
          <a:latin typeface="+mn-lt"/>
          <a:ea typeface="+mn-ea"/>
          <a:cs typeface="+mn-cs"/>
        </a:defRPr>
      </a:lvl4pPr>
      <a:lvl5pPr marL="1023560" indent="-255892" algn="l" defTabSz="1023560" rtl="0" eaLnBrk="1" latinLnBrk="0" hangingPunct="1">
        <a:lnSpc>
          <a:spcPct val="95000"/>
        </a:lnSpc>
        <a:spcBef>
          <a:spcPts val="0"/>
        </a:spcBef>
        <a:spcAft>
          <a:spcPts val="0"/>
        </a:spcAft>
        <a:buFont typeface="Lucida Grande"/>
        <a:buChar char="-"/>
        <a:defRPr lang="en-US" sz="1600" b="0" kern="1200" dirty="0">
          <a:solidFill>
            <a:srgbClr val="505050"/>
          </a:solidFill>
          <a:latin typeface="+mn-lt"/>
          <a:ea typeface="+mn-ea"/>
          <a:cs typeface="+mn-cs"/>
        </a:defRPr>
      </a:lvl5pPr>
      <a:lvl6pPr marL="2814788" indent="-255892" algn="l" defTabSz="102356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326569" indent="-255892" algn="l" defTabSz="102356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3838348" indent="-255892" algn="l" defTabSz="102356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350126" indent="-255892" algn="l" defTabSz="102356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23560" rtl="0" eaLnBrk="1" latinLnBrk="0" hangingPunct="1">
        <a:defRPr sz="2000" kern="1200">
          <a:solidFill>
            <a:schemeClr val="tx1"/>
          </a:solidFill>
          <a:latin typeface="+mn-lt"/>
          <a:ea typeface="+mn-ea"/>
          <a:cs typeface="+mn-cs"/>
        </a:defRPr>
      </a:lvl1pPr>
      <a:lvl2pPr marL="511780" algn="l" defTabSz="1023560" rtl="0" eaLnBrk="1" latinLnBrk="0" hangingPunct="1">
        <a:defRPr sz="2000" kern="1200">
          <a:solidFill>
            <a:schemeClr val="tx1"/>
          </a:solidFill>
          <a:latin typeface="+mn-lt"/>
          <a:ea typeface="+mn-ea"/>
          <a:cs typeface="+mn-cs"/>
        </a:defRPr>
      </a:lvl2pPr>
      <a:lvl3pPr marL="1023560" algn="l" defTabSz="1023560" rtl="0" eaLnBrk="1" latinLnBrk="0" hangingPunct="1">
        <a:defRPr sz="2000" kern="1200">
          <a:solidFill>
            <a:schemeClr val="tx1"/>
          </a:solidFill>
          <a:latin typeface="+mn-lt"/>
          <a:ea typeface="+mn-ea"/>
          <a:cs typeface="+mn-cs"/>
        </a:defRPr>
      </a:lvl3pPr>
      <a:lvl4pPr marL="1535339" algn="l" defTabSz="1023560" rtl="0" eaLnBrk="1" latinLnBrk="0" hangingPunct="1">
        <a:defRPr sz="2000" kern="1200">
          <a:solidFill>
            <a:schemeClr val="tx1"/>
          </a:solidFill>
          <a:latin typeface="+mn-lt"/>
          <a:ea typeface="+mn-ea"/>
          <a:cs typeface="+mn-cs"/>
        </a:defRPr>
      </a:lvl4pPr>
      <a:lvl5pPr marL="2047118" algn="l" defTabSz="1023560" rtl="0" eaLnBrk="1" latinLnBrk="0" hangingPunct="1">
        <a:defRPr sz="2000" kern="1200">
          <a:solidFill>
            <a:schemeClr val="tx1"/>
          </a:solidFill>
          <a:latin typeface="+mn-lt"/>
          <a:ea typeface="+mn-ea"/>
          <a:cs typeface="+mn-cs"/>
        </a:defRPr>
      </a:lvl5pPr>
      <a:lvl6pPr marL="2558897" algn="l" defTabSz="1023560" rtl="0" eaLnBrk="1" latinLnBrk="0" hangingPunct="1">
        <a:defRPr sz="2000" kern="1200">
          <a:solidFill>
            <a:schemeClr val="tx1"/>
          </a:solidFill>
          <a:latin typeface="+mn-lt"/>
          <a:ea typeface="+mn-ea"/>
          <a:cs typeface="+mn-cs"/>
        </a:defRPr>
      </a:lvl6pPr>
      <a:lvl7pPr marL="3070677" algn="l" defTabSz="1023560" rtl="0" eaLnBrk="1" latinLnBrk="0" hangingPunct="1">
        <a:defRPr sz="2000" kern="1200">
          <a:solidFill>
            <a:schemeClr val="tx1"/>
          </a:solidFill>
          <a:latin typeface="+mn-lt"/>
          <a:ea typeface="+mn-ea"/>
          <a:cs typeface="+mn-cs"/>
        </a:defRPr>
      </a:lvl7pPr>
      <a:lvl8pPr marL="3582457" algn="l" defTabSz="1023560" rtl="0" eaLnBrk="1" latinLnBrk="0" hangingPunct="1">
        <a:defRPr sz="2000" kern="1200">
          <a:solidFill>
            <a:schemeClr val="tx1"/>
          </a:solidFill>
          <a:latin typeface="+mn-lt"/>
          <a:ea typeface="+mn-ea"/>
          <a:cs typeface="+mn-cs"/>
        </a:defRPr>
      </a:lvl8pPr>
      <a:lvl9pPr marL="4094237" algn="l" defTabSz="102356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1"/>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C:\Users\Jordan\Desktop\TechEd_2012\TechEd-logo.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black">
          <a:xfrm>
            <a:off x="386962" y="6159457"/>
            <a:ext cx="698151" cy="4297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noChangeAspect="1"/>
          </p:cNvGrpSpPr>
          <p:nvPr userDrawn="1"/>
        </p:nvGrpSpPr>
        <p:grpSpPr>
          <a:xfrm>
            <a:off x="7614862" y="6372673"/>
            <a:ext cx="1234762" cy="223932"/>
            <a:chOff x="464820" y="471850"/>
            <a:chExt cx="2499360" cy="340045"/>
          </a:xfrm>
          <a:solidFill>
            <a:srgbClr val="00A4E4"/>
          </a:solidFill>
        </p:grpSpPr>
        <p:sp>
          <p:nvSpPr>
            <p:cNvPr id="6"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7"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8" name="Freeform 7"/>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9" name="Freeform 8"/>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0" name="Freeform 9"/>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1" name="Freeform 10"/>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2" name="Freeform 11"/>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3" name="Freeform 12"/>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4" name="Freeform 13"/>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5" name="Freeform 14"/>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6" name="Freeform 15"/>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7" name="Freeform 16"/>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8" name="Freeform 17"/>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9" name="Freeform 18"/>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20" name="Freeform 19"/>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grpSp>
    </p:spTree>
    <p:extLst>
      <p:ext uri="{BB962C8B-B14F-4D97-AF65-F5344CB8AC3E}">
        <p14:creationId xmlns:p14="http://schemas.microsoft.com/office/powerpoint/2010/main" val="20764369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990600" y="1524000"/>
            <a:ext cx="7239000" cy="1600200"/>
          </a:xfrm>
        </p:spPr>
        <p:txBody>
          <a:bodyPr/>
          <a:lstStyle/>
          <a:p>
            <a:pPr algn="ctr" eaLnBrk="1" hangingPunct="1"/>
            <a:r>
              <a:rPr lang="en-US" dirty="0" smtClean="0"/>
              <a:t>Mobile </a:t>
            </a:r>
            <a:r>
              <a:rPr lang="en-US" dirty="0"/>
              <a:t>Platform </a:t>
            </a:r>
            <a:br>
              <a:rPr lang="en-US" dirty="0"/>
            </a:br>
            <a:r>
              <a:rPr lang="en-US" dirty="0"/>
              <a:t>Security Models</a:t>
            </a:r>
            <a:r>
              <a:rPr lang="en-US" dirty="0" smtClean="0"/>
              <a:t>   </a:t>
            </a:r>
          </a:p>
        </p:txBody>
      </p:sp>
      <p:sp>
        <p:nvSpPr>
          <p:cNvPr id="5123" name="Rectangle 5" descr="Rectangle: Click to edit Master text styles&#10;Second level&#10;Third level&#10;Fourth level&#10;Fifth level"/>
          <p:cNvSpPr>
            <a:spLocks noGrp="1" noChangeArrowheads="1"/>
          </p:cNvSpPr>
          <p:nvPr>
            <p:ph type="subTitle" idx="1"/>
          </p:nvPr>
        </p:nvSpPr>
        <p:spPr>
          <a:xfrm>
            <a:off x="990600" y="3886200"/>
            <a:ext cx="6400800" cy="1557338"/>
          </a:xfrm>
        </p:spPr>
        <p:txBody>
          <a:bodyPr/>
          <a:lstStyle/>
          <a:p>
            <a:pPr algn="ctr" eaLnBrk="1" hangingPunct="1"/>
            <a:r>
              <a:rPr lang="en-US" dirty="0" smtClean="0"/>
              <a:t>John Mitchell</a:t>
            </a:r>
          </a:p>
        </p:txBody>
      </p:sp>
      <p:sp>
        <p:nvSpPr>
          <p:cNvPr id="5124" name="Text Box 6"/>
          <p:cNvSpPr txBox="1">
            <a:spLocks noChangeArrowheads="1"/>
          </p:cNvSpPr>
          <p:nvPr/>
        </p:nvSpPr>
        <p:spPr bwMode="auto">
          <a:xfrm>
            <a:off x="212725" y="82550"/>
            <a:ext cx="971550" cy="396875"/>
          </a:xfrm>
          <a:prstGeom prst="rect">
            <a:avLst/>
          </a:prstGeom>
          <a:noFill/>
          <a:ln w="12700" algn="ctr">
            <a:noFill/>
            <a:miter lim="800000"/>
            <a:headEnd/>
            <a:tailEnd type="none" w="lg" len="med"/>
          </a:ln>
        </p:spPr>
        <p:txBody>
          <a:bodyPr wrap="none">
            <a:spAutoFit/>
          </a:bodyPr>
          <a:lstStyle/>
          <a:p>
            <a:r>
              <a:rPr lang="en-US"/>
              <a:t>CS 155</a:t>
            </a:r>
          </a:p>
        </p:txBody>
      </p:sp>
      <p:sp>
        <p:nvSpPr>
          <p:cNvPr id="5125" name="Text Box 7"/>
          <p:cNvSpPr txBox="1">
            <a:spLocks noChangeArrowheads="1"/>
          </p:cNvSpPr>
          <p:nvPr/>
        </p:nvSpPr>
        <p:spPr bwMode="auto">
          <a:xfrm>
            <a:off x="7315200" y="76200"/>
            <a:ext cx="1542410" cy="400110"/>
          </a:xfrm>
          <a:prstGeom prst="rect">
            <a:avLst/>
          </a:prstGeom>
          <a:noFill/>
          <a:ln w="12700" algn="ctr">
            <a:noFill/>
            <a:miter lim="800000"/>
            <a:headEnd/>
            <a:tailEnd type="none" w="lg" len="med"/>
          </a:ln>
        </p:spPr>
        <p:txBody>
          <a:bodyPr wrap="none">
            <a:spAutoFit/>
          </a:bodyPr>
          <a:lstStyle/>
          <a:p>
            <a:r>
              <a:rPr lang="en-US" dirty="0"/>
              <a:t>Spring </a:t>
            </a:r>
            <a:r>
              <a:rPr lang="en-US" dirty="0" smtClean="0"/>
              <a:t>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Mobile malware examples</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DroidDream</a:t>
            </a:r>
            <a:r>
              <a:rPr lang="en-US" dirty="0" smtClean="0"/>
              <a:t> (Android)</a:t>
            </a:r>
          </a:p>
          <a:p>
            <a:pPr lvl="1"/>
            <a:r>
              <a:rPr lang="en-US" dirty="0" smtClean="0"/>
              <a:t>Over 58 apps uploaded to Google app market</a:t>
            </a:r>
          </a:p>
          <a:p>
            <a:pPr lvl="1"/>
            <a:r>
              <a:rPr lang="en-US" dirty="0" smtClean="0"/>
              <a:t>Conducts data theft; send credentials to attackers</a:t>
            </a:r>
            <a:br>
              <a:rPr lang="en-US" dirty="0" smtClean="0"/>
            </a:br>
            <a:endParaRPr lang="en-US" dirty="0" smtClean="0"/>
          </a:p>
          <a:p>
            <a:r>
              <a:rPr lang="en-US" dirty="0" err="1" smtClean="0"/>
              <a:t>Ikee</a:t>
            </a:r>
            <a:r>
              <a:rPr lang="en-US" dirty="0" smtClean="0"/>
              <a:t> (iOS)</a:t>
            </a:r>
          </a:p>
          <a:p>
            <a:pPr lvl="1"/>
            <a:r>
              <a:rPr lang="en-US" dirty="0" smtClean="0"/>
              <a:t>Worm capabilities (targeted default </a:t>
            </a:r>
            <a:r>
              <a:rPr lang="en-US" dirty="0" err="1" smtClean="0"/>
              <a:t>ssh</a:t>
            </a:r>
            <a:r>
              <a:rPr lang="en-US" dirty="0" smtClean="0"/>
              <a:t> </a:t>
            </a:r>
            <a:r>
              <a:rPr lang="en-US" dirty="0" err="1" smtClean="0"/>
              <a:t>pwd</a:t>
            </a:r>
            <a:r>
              <a:rPr lang="en-US" dirty="0" smtClean="0"/>
              <a:t>)</a:t>
            </a:r>
          </a:p>
          <a:p>
            <a:pPr lvl="1"/>
            <a:r>
              <a:rPr lang="en-US" dirty="0" smtClean="0"/>
              <a:t>Worked only on </a:t>
            </a:r>
            <a:r>
              <a:rPr lang="en-US" dirty="0" err="1" smtClean="0"/>
              <a:t>jailbroken</a:t>
            </a:r>
            <a:r>
              <a:rPr lang="en-US" dirty="0" smtClean="0"/>
              <a:t> phones with </a:t>
            </a:r>
            <a:r>
              <a:rPr lang="en-US" dirty="0" err="1" smtClean="0"/>
              <a:t>ssh</a:t>
            </a:r>
            <a:r>
              <a:rPr lang="en-US" dirty="0" smtClean="0"/>
              <a:t> installed </a:t>
            </a:r>
            <a:br>
              <a:rPr lang="en-US" dirty="0" smtClean="0"/>
            </a:br>
            <a:r>
              <a:rPr lang="en-US" dirty="0" smtClean="0"/>
              <a:t>(could have been worse)</a:t>
            </a:r>
            <a:br>
              <a:rPr lang="en-US" dirty="0" smtClean="0"/>
            </a:br>
            <a:endParaRPr lang="en-US" dirty="0" smtClean="0"/>
          </a:p>
          <a:p>
            <a:r>
              <a:rPr lang="en-US" dirty="0" err="1" smtClean="0"/>
              <a:t>Zitmo</a:t>
            </a:r>
            <a:r>
              <a:rPr lang="en-US" dirty="0" smtClean="0"/>
              <a:t> (</a:t>
            </a:r>
            <a:r>
              <a:rPr lang="en-US" dirty="0" err="1" smtClean="0"/>
              <a:t>Symbian,BlackBerry,Windows,Android</a:t>
            </a:r>
            <a:r>
              <a:rPr lang="en-US" dirty="0" smtClean="0"/>
              <a:t>)</a:t>
            </a:r>
          </a:p>
          <a:p>
            <a:pPr lvl="1"/>
            <a:r>
              <a:rPr lang="en-US" dirty="0"/>
              <a:t>Propagates via SMS; claims to install a “security </a:t>
            </a:r>
            <a:r>
              <a:rPr lang="en-US" dirty="0" smtClean="0"/>
              <a:t>certificate”</a:t>
            </a:r>
          </a:p>
          <a:p>
            <a:pPr lvl="1"/>
            <a:r>
              <a:rPr lang="en-US" dirty="0" smtClean="0"/>
              <a:t>Captures info from SMS; aimed at defeating 2-factor </a:t>
            </a:r>
            <a:r>
              <a:rPr lang="en-US" dirty="0" err="1" smtClean="0"/>
              <a:t>auth</a:t>
            </a:r>
            <a:endParaRPr lang="en-US" dirty="0" smtClean="0"/>
          </a:p>
          <a:p>
            <a:pPr lvl="1"/>
            <a:r>
              <a:rPr lang="en-US" dirty="0" smtClean="0"/>
              <a:t>Works with Zeus botnet; timed with user PC infection</a:t>
            </a:r>
          </a:p>
          <a:p>
            <a:pPr lvl="1"/>
            <a:endParaRPr lang="en-US" dirty="0" smtClean="0"/>
          </a:p>
          <a:p>
            <a:endParaRPr lang="en-US" dirty="0"/>
          </a:p>
        </p:txBody>
      </p:sp>
      <p:pic>
        <p:nvPicPr>
          <p:cNvPr id="6" name="Picture 5" descr="ikee-iphone-wallpaper.jpg"/>
          <p:cNvPicPr>
            <a:picLocks noChangeAspect="1"/>
          </p:cNvPicPr>
          <p:nvPr/>
        </p:nvPicPr>
        <p:blipFill>
          <a:blip r:embed="rId2"/>
          <a:stretch>
            <a:fillRect/>
          </a:stretch>
        </p:blipFill>
        <p:spPr>
          <a:xfrm>
            <a:off x="6934200" y="50800"/>
            <a:ext cx="2209800" cy="3225800"/>
          </a:xfrm>
          <a:prstGeom prst="rect">
            <a:avLst/>
          </a:prstGeom>
        </p:spPr>
      </p:pic>
      <p:pic>
        <p:nvPicPr>
          <p:cNvPr id="8" name="Picture 7" descr="ikee-1701.jpg"/>
          <p:cNvPicPr>
            <a:picLocks noChangeAspect="1"/>
          </p:cNvPicPr>
          <p:nvPr/>
        </p:nvPicPr>
        <p:blipFill>
          <a:blip r:embed="rId3"/>
          <a:stretch>
            <a:fillRect/>
          </a:stretch>
        </p:blipFill>
        <p:spPr>
          <a:xfrm>
            <a:off x="7086600" y="431800"/>
            <a:ext cx="1905000" cy="2209800"/>
          </a:xfrm>
          <a:prstGeom prst="rect">
            <a:avLst/>
          </a:prstGeom>
        </p:spPr>
      </p:pic>
    </p:spTree>
    <p:extLst>
      <p:ext uri="{BB962C8B-B14F-4D97-AF65-F5344CB8AC3E}">
        <p14:creationId xmlns:p14="http://schemas.microsoft.com/office/powerpoint/2010/main" val="430171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between platforms</a:t>
            </a:r>
            <a:endParaRPr lang="en-US" dirty="0"/>
          </a:p>
        </p:txBody>
      </p:sp>
      <p:sp>
        <p:nvSpPr>
          <p:cNvPr id="3" name="Content Placeholder 2"/>
          <p:cNvSpPr>
            <a:spLocks noGrp="1"/>
          </p:cNvSpPr>
          <p:nvPr>
            <p:ph idx="1"/>
          </p:nvPr>
        </p:nvSpPr>
        <p:spPr>
          <a:xfrm>
            <a:off x="457200" y="1600200"/>
            <a:ext cx="8229600" cy="4495800"/>
          </a:xfrm>
        </p:spPr>
        <p:txBody>
          <a:bodyPr>
            <a:normAutofit lnSpcReduction="10000"/>
          </a:bodyPr>
          <a:lstStyle/>
          <a:p>
            <a:r>
              <a:rPr lang="en-US" dirty="0" smtClean="0"/>
              <a:t>Operating system </a:t>
            </a:r>
            <a:r>
              <a:rPr lang="en-US" sz="2000" dirty="0" smtClean="0"/>
              <a:t>(recall security features from lecture 5)</a:t>
            </a:r>
            <a:endParaRPr lang="en-US" dirty="0" smtClean="0"/>
          </a:p>
          <a:p>
            <a:pPr lvl="1"/>
            <a:r>
              <a:rPr lang="en-US" dirty="0" smtClean="0"/>
              <a:t>Unix</a:t>
            </a:r>
          </a:p>
          <a:p>
            <a:pPr lvl="1"/>
            <a:r>
              <a:rPr lang="en-US" dirty="0" smtClean="0"/>
              <a:t>Windows</a:t>
            </a:r>
          </a:p>
          <a:p>
            <a:r>
              <a:rPr lang="en-US" dirty="0" smtClean="0"/>
              <a:t>Approval process for applications</a:t>
            </a:r>
          </a:p>
          <a:p>
            <a:pPr lvl="1"/>
            <a:r>
              <a:rPr lang="en-US" dirty="0" smtClean="0"/>
              <a:t>Market: Vendor</a:t>
            </a:r>
            <a:r>
              <a:rPr lang="en-US" dirty="0"/>
              <a:t> </a:t>
            </a:r>
            <a:r>
              <a:rPr lang="en-US" dirty="0" smtClean="0"/>
              <a:t>controlled/Open</a:t>
            </a:r>
          </a:p>
          <a:p>
            <a:pPr lvl="1"/>
            <a:r>
              <a:rPr lang="en-US" dirty="0" smtClean="0"/>
              <a:t>App signing: Vendor-issued/self-signed</a:t>
            </a:r>
          </a:p>
          <a:p>
            <a:pPr lvl="1"/>
            <a:r>
              <a:rPr lang="en-US" dirty="0" smtClean="0"/>
              <a:t>User approval of permission</a:t>
            </a:r>
          </a:p>
          <a:p>
            <a:r>
              <a:rPr lang="en-US" dirty="0" smtClean="0"/>
              <a:t>Programming language for applications</a:t>
            </a:r>
          </a:p>
          <a:p>
            <a:pPr lvl="1"/>
            <a:r>
              <a:rPr lang="en-US" dirty="0" smtClean="0"/>
              <a:t>Managed execution</a:t>
            </a:r>
            <a:r>
              <a:rPr lang="en-US" dirty="0"/>
              <a:t>: Java, </a:t>
            </a:r>
            <a:r>
              <a:rPr lang="en-US" dirty="0" err="1" smtClean="0"/>
              <a:t>.Net</a:t>
            </a:r>
            <a:endParaRPr lang="en-US" dirty="0" smtClean="0"/>
          </a:p>
          <a:p>
            <a:pPr lvl="1"/>
            <a:r>
              <a:rPr lang="en-US" dirty="0" smtClean="0"/>
              <a:t>Native execution: Objective C</a:t>
            </a:r>
          </a:p>
        </p:txBody>
      </p:sp>
    </p:spTree>
    <p:extLst>
      <p:ext uri="{BB962C8B-B14F-4D97-AF65-F5344CB8AC3E}">
        <p14:creationId xmlns:p14="http://schemas.microsoft.com/office/powerpoint/2010/main" val="3576291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platforms and attacks</a:t>
            </a:r>
          </a:p>
          <a:p>
            <a:r>
              <a:rPr lang="en-US" dirty="0" smtClean="0"/>
              <a:t>Apple </a:t>
            </a:r>
            <a:r>
              <a:rPr lang="en-US" dirty="0" err="1" smtClean="0"/>
              <a:t>iOS</a:t>
            </a:r>
            <a:r>
              <a:rPr lang="en-US" dirty="0" smtClean="0"/>
              <a:t> security model</a:t>
            </a:r>
          </a:p>
          <a:p>
            <a:r>
              <a:rPr lang="en-US" dirty="0" smtClean="0"/>
              <a:t>Android security model</a:t>
            </a:r>
          </a:p>
          <a:p>
            <a:r>
              <a:rPr lang="en-US" dirty="0" smtClean="0"/>
              <a:t>Windows 7 Mobile security model</a:t>
            </a:r>
          </a:p>
        </p:txBody>
      </p:sp>
      <p:sp>
        <p:nvSpPr>
          <p:cNvPr id="4" name="Right Arrow 3"/>
          <p:cNvSpPr/>
          <p:nvPr/>
        </p:nvSpPr>
        <p:spPr>
          <a:xfrm>
            <a:off x="228600" y="2362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772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a:t>
            </a:r>
            <a:r>
              <a:rPr lang="en-US" dirty="0" err="1" smtClean="0"/>
              <a:t>iOS</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495425"/>
            <a:ext cx="628650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56984" y="6324600"/>
            <a:ext cx="3364254" cy="338554"/>
          </a:xfrm>
          <a:prstGeom prst="rect">
            <a:avLst/>
          </a:prstGeom>
          <a:noFill/>
        </p:spPr>
        <p:txBody>
          <a:bodyPr wrap="none" rtlCol="0">
            <a:spAutoFit/>
          </a:bodyPr>
          <a:lstStyle/>
          <a:p>
            <a:pPr>
              <a:buNone/>
            </a:pPr>
            <a:r>
              <a:rPr lang="en-US" sz="1600" dirty="0" smtClean="0">
                <a:solidFill>
                  <a:schemeClr val="accent4">
                    <a:lumMod val="75000"/>
                  </a:schemeClr>
                </a:solidFill>
              </a:rPr>
              <a:t>From: </a:t>
            </a:r>
            <a:r>
              <a:rPr lang="en-US" sz="1600" dirty="0" err="1" smtClean="0">
                <a:solidFill>
                  <a:schemeClr val="accent4">
                    <a:lumMod val="75000"/>
                  </a:schemeClr>
                </a:solidFill>
              </a:rPr>
              <a:t>iOS</a:t>
            </a:r>
            <a:r>
              <a:rPr lang="en-US" sz="1600" dirty="0" smtClean="0">
                <a:solidFill>
                  <a:schemeClr val="accent4">
                    <a:lumMod val="75000"/>
                  </a:schemeClr>
                </a:solidFill>
              </a:rPr>
              <a:t> </a:t>
            </a:r>
            <a:r>
              <a:rPr lang="en-US" sz="1600" dirty="0">
                <a:solidFill>
                  <a:schemeClr val="accent4">
                    <a:lumMod val="75000"/>
                  </a:schemeClr>
                </a:solidFill>
              </a:rPr>
              <a:t>App Programming Guide</a:t>
            </a:r>
          </a:p>
        </p:txBody>
      </p:sp>
    </p:spTree>
    <p:extLst>
      <p:ext uri="{BB962C8B-B14F-4D97-AF65-F5344CB8AC3E}">
        <p14:creationId xmlns:p14="http://schemas.microsoft.com/office/powerpoint/2010/main" val="4252622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iOS</a:t>
            </a:r>
            <a:r>
              <a:rPr lang="en-US" dirty="0" smtClean="0"/>
              <a:t> Platform</a:t>
            </a:r>
            <a:endParaRPr lang="en-US" dirty="0"/>
          </a:p>
        </p:txBody>
      </p:sp>
      <p:pic>
        <p:nvPicPr>
          <p:cNvPr id="5122" name="Picture 2" descr="http://developer.apple.com/library/ios/referencelibrary/GettingStarted/URL_iPhone_OS_Overview/Art/overview_systemlay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762000"/>
            <a:ext cx="4273174"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57200" y="3581400"/>
            <a:ext cx="8229600" cy="31242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buClr>
                <a:schemeClr val="hlink"/>
              </a:buClr>
              <a:buSzPct val="110000"/>
              <a:buBlip>
                <a:blip r:embed="rId3"/>
              </a:buBlip>
            </a:pPr>
            <a:r>
              <a:rPr lang="en-US" sz="3400" dirty="0" smtClean="0"/>
              <a:t>Kernel</a:t>
            </a:r>
            <a:r>
              <a:rPr lang="en-US" sz="3400" dirty="0"/>
              <a:t>:</a:t>
            </a:r>
            <a:r>
              <a:rPr lang="en-US" sz="3400" dirty="0" smtClean="0"/>
              <a:t> </a:t>
            </a:r>
            <a:r>
              <a:rPr lang="en-US" sz="3400" dirty="0"/>
              <a:t>based on Mach kernel like Mac OS X</a:t>
            </a:r>
          </a:p>
          <a:p>
            <a:pPr eaLnBrk="0" hangingPunct="0">
              <a:buClr>
                <a:schemeClr val="hlink"/>
              </a:buClr>
              <a:buSzPct val="110000"/>
              <a:buBlip>
                <a:blip r:embed="rId3"/>
              </a:buBlip>
            </a:pPr>
            <a:r>
              <a:rPr lang="en-US" sz="3400" dirty="0"/>
              <a:t>Core OS and Core Services: APIs for files, network, … includes SQLite, POSIX threads, UNIX sockets</a:t>
            </a:r>
          </a:p>
          <a:p>
            <a:pPr eaLnBrk="0" hangingPunct="0">
              <a:buClr>
                <a:schemeClr val="hlink"/>
              </a:buClr>
              <a:buSzPct val="110000"/>
              <a:buBlip>
                <a:blip r:embed="rId3"/>
              </a:buBlip>
            </a:pPr>
            <a:r>
              <a:rPr lang="en-US" sz="3400" dirty="0"/>
              <a:t>Media layer:  supports 2D and 3D drawing, audio, video</a:t>
            </a:r>
          </a:p>
          <a:p>
            <a:pPr eaLnBrk="0" hangingPunct="0">
              <a:buClr>
                <a:schemeClr val="hlink"/>
              </a:buClr>
              <a:buSzPct val="110000"/>
              <a:buBlip>
                <a:blip r:embed="rId3"/>
              </a:buBlip>
            </a:pPr>
            <a:r>
              <a:rPr lang="en-US" sz="3400" dirty="0"/>
              <a:t>Cocoa Touch: Foundation framework, OO support for collections, file management, network operations; </a:t>
            </a:r>
            <a:r>
              <a:rPr lang="en-US" sz="3400" dirty="0" err="1"/>
              <a:t>UIKit</a:t>
            </a:r>
            <a:endParaRPr lang="en-US" sz="3400" dirty="0"/>
          </a:p>
          <a:p>
            <a:pPr marL="0" indent="0" eaLnBrk="0" hangingPunct="0">
              <a:buClr>
                <a:schemeClr val="hlink"/>
              </a:buClr>
              <a:buSzPct val="110000"/>
              <a:buNone/>
            </a:pPr>
            <a:r>
              <a:rPr lang="en-US" sz="3400" dirty="0"/>
              <a:t> </a:t>
            </a:r>
          </a:p>
          <a:p>
            <a:pPr marL="0" indent="0">
              <a:buNone/>
            </a:pPr>
            <a:r>
              <a:rPr lang="en-US" dirty="0" smtClean="0"/>
              <a:t>     Implemented in C and Objective-C</a:t>
            </a:r>
            <a:endParaRPr lang="en-US" dirty="0"/>
          </a:p>
        </p:txBody>
      </p:sp>
    </p:spTree>
    <p:extLst>
      <p:ext uri="{BB962C8B-B14F-4D97-AF65-F5344CB8AC3E}">
        <p14:creationId xmlns:p14="http://schemas.microsoft.com/office/powerpoint/2010/main" val="4142448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iOS</a:t>
            </a:r>
            <a:r>
              <a:rPr lang="en-US" dirty="0"/>
              <a:t> Application Development</a:t>
            </a:r>
          </a:p>
        </p:txBody>
      </p:sp>
      <p:sp>
        <p:nvSpPr>
          <p:cNvPr id="3" name="Content Placeholder 2"/>
          <p:cNvSpPr>
            <a:spLocks noGrp="1"/>
          </p:cNvSpPr>
          <p:nvPr>
            <p:ph idx="1"/>
          </p:nvPr>
        </p:nvSpPr>
        <p:spPr>
          <a:xfrm>
            <a:off x="457200" y="5029201"/>
            <a:ext cx="8229600" cy="1600200"/>
          </a:xfrm>
        </p:spPr>
        <p:txBody>
          <a:bodyPr>
            <a:noAutofit/>
          </a:bodyPr>
          <a:lstStyle/>
          <a:p>
            <a:r>
              <a:rPr lang="en-US" sz="2400" dirty="0"/>
              <a:t>Apps developed in Objective-C using Apple SDK</a:t>
            </a:r>
          </a:p>
          <a:p>
            <a:r>
              <a:rPr lang="sv-SE" sz="2400" dirty="0"/>
              <a:t>Event-handling model based on </a:t>
            </a:r>
            <a:r>
              <a:rPr lang="en-US" sz="2400" dirty="0"/>
              <a:t>touch events</a:t>
            </a:r>
          </a:p>
          <a:p>
            <a:r>
              <a:rPr lang="en-US" sz="2400" dirty="0"/>
              <a:t>Foundation and </a:t>
            </a:r>
            <a:r>
              <a:rPr lang="en-US" sz="2400" dirty="0" err="1"/>
              <a:t>UIKit</a:t>
            </a:r>
            <a:r>
              <a:rPr lang="en-US" sz="2400" dirty="0"/>
              <a:t> frameworks provide the key services used by all </a:t>
            </a:r>
            <a:r>
              <a:rPr lang="en-US" sz="2400" dirty="0" err="1"/>
              <a:t>iOS</a:t>
            </a:r>
            <a:r>
              <a:rPr lang="en-US" sz="2400" dirty="0"/>
              <a:t> </a:t>
            </a:r>
            <a:r>
              <a:rPr lang="en-US" sz="2400" dirty="0" smtClean="0"/>
              <a:t>applications</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6324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205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Apple iOS Security</a:t>
            </a:r>
            <a:endParaRPr lang="en-US" dirty="0"/>
          </a:p>
        </p:txBody>
      </p:sp>
      <p:sp>
        <p:nvSpPr>
          <p:cNvPr id="3" name="Content Placeholder 2"/>
          <p:cNvSpPr>
            <a:spLocks noGrp="1"/>
          </p:cNvSpPr>
          <p:nvPr>
            <p:ph idx="1"/>
          </p:nvPr>
        </p:nvSpPr>
        <p:spPr/>
        <p:txBody>
          <a:bodyPr/>
          <a:lstStyle/>
          <a:p>
            <a:r>
              <a:rPr lang="en-US" dirty="0" smtClean="0"/>
              <a:t>Device security</a:t>
            </a:r>
          </a:p>
          <a:p>
            <a:pPr lvl="1"/>
            <a:r>
              <a:rPr lang="en-US" dirty="0"/>
              <a:t>P</a:t>
            </a:r>
            <a:r>
              <a:rPr lang="en-US" dirty="0" smtClean="0"/>
              <a:t>revent unauthorized use of the device</a:t>
            </a:r>
          </a:p>
          <a:p>
            <a:r>
              <a:rPr lang="en-US" dirty="0" smtClean="0"/>
              <a:t>Data security</a:t>
            </a:r>
          </a:p>
          <a:p>
            <a:pPr lvl="1"/>
            <a:r>
              <a:rPr lang="en-US" dirty="0" smtClean="0"/>
              <a:t>Protect data at rest; device may be lost or stolen</a:t>
            </a:r>
          </a:p>
          <a:p>
            <a:r>
              <a:rPr lang="en-US" dirty="0" smtClean="0"/>
              <a:t>Network security</a:t>
            </a:r>
          </a:p>
          <a:p>
            <a:pPr lvl="1"/>
            <a:r>
              <a:rPr lang="en-US" dirty="0" smtClean="0"/>
              <a:t>Networking protocols and encryption of data in transmission </a:t>
            </a:r>
          </a:p>
          <a:p>
            <a:r>
              <a:rPr lang="en-US" dirty="0" smtClean="0"/>
              <a:t>App security</a:t>
            </a:r>
          </a:p>
          <a:p>
            <a:pPr lvl="1"/>
            <a:r>
              <a:rPr lang="en-US" dirty="0" smtClean="0"/>
              <a:t>Secure platform foundation</a:t>
            </a:r>
            <a:endParaRPr lang="en-US" dirty="0"/>
          </a:p>
        </p:txBody>
      </p:sp>
      <p:sp>
        <p:nvSpPr>
          <p:cNvPr id="4" name="TextBox 3"/>
          <p:cNvSpPr txBox="1"/>
          <p:nvPr/>
        </p:nvSpPr>
        <p:spPr>
          <a:xfrm>
            <a:off x="457200" y="6183868"/>
            <a:ext cx="7888185" cy="369332"/>
          </a:xfrm>
          <a:prstGeom prst="rect">
            <a:avLst/>
          </a:prstGeom>
          <a:noFill/>
        </p:spPr>
        <p:txBody>
          <a:bodyPr wrap="none" rtlCol="0">
            <a:spAutoFit/>
          </a:bodyPr>
          <a:lstStyle/>
          <a:p>
            <a:pPr>
              <a:buNone/>
            </a:pPr>
            <a:r>
              <a:rPr lang="en-US" sz="1800" dirty="0" smtClean="0">
                <a:solidFill>
                  <a:schemeClr val="accent4">
                    <a:lumMod val="75000"/>
                  </a:schemeClr>
                </a:solidFill>
              </a:rPr>
              <a:t>Reference: http://images.apple.com/iphone/business/docs/iOS_Security.pdf</a:t>
            </a:r>
            <a:endParaRPr lang="en-US" sz="1800" dirty="0">
              <a:solidFill>
                <a:schemeClr val="accent4">
                  <a:lumMod val="75000"/>
                </a:schemeClr>
              </a:solidFill>
            </a:endParaRPr>
          </a:p>
        </p:txBody>
      </p:sp>
    </p:spTree>
    <p:extLst>
      <p:ext uri="{BB962C8B-B14F-4D97-AF65-F5344CB8AC3E}">
        <p14:creationId xmlns:p14="http://schemas.microsoft.com/office/powerpoint/2010/main" val="2619261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Security: passcodes</a:t>
            </a:r>
            <a:endParaRPr lang="en-US" dirty="0"/>
          </a:p>
        </p:txBody>
      </p:sp>
      <p:sp>
        <p:nvSpPr>
          <p:cNvPr id="3" name="Content Placeholder 2"/>
          <p:cNvSpPr>
            <a:spLocks noGrp="1"/>
          </p:cNvSpPr>
          <p:nvPr>
            <p:ph idx="1"/>
          </p:nvPr>
        </p:nvSpPr>
        <p:spPr/>
        <p:txBody>
          <a:bodyPr/>
          <a:lstStyle/>
          <a:p>
            <a:r>
              <a:rPr lang="en-US" dirty="0" smtClean="0"/>
              <a:t>Strong </a:t>
            </a:r>
            <a:r>
              <a:rPr lang="en-US" dirty="0"/>
              <a:t>passcodes</a:t>
            </a:r>
          </a:p>
          <a:p>
            <a:r>
              <a:rPr lang="en-US" dirty="0" smtClean="0"/>
              <a:t>Passcode </a:t>
            </a:r>
            <a:r>
              <a:rPr lang="en-US" dirty="0"/>
              <a:t>expiration</a:t>
            </a:r>
          </a:p>
          <a:p>
            <a:r>
              <a:rPr lang="en-US" dirty="0" smtClean="0"/>
              <a:t>Passcode </a:t>
            </a:r>
            <a:r>
              <a:rPr lang="en-US" dirty="0"/>
              <a:t>reuse </a:t>
            </a:r>
            <a:r>
              <a:rPr lang="en-US" dirty="0" smtClean="0"/>
              <a:t>history</a:t>
            </a:r>
          </a:p>
          <a:p>
            <a:r>
              <a:rPr lang="en-US" dirty="0" smtClean="0"/>
              <a:t>Maximum </a:t>
            </a:r>
            <a:r>
              <a:rPr lang="en-US" dirty="0"/>
              <a:t>failed attempts</a:t>
            </a:r>
          </a:p>
          <a:p>
            <a:r>
              <a:rPr lang="en-US" dirty="0" smtClean="0"/>
              <a:t>Over-the-air </a:t>
            </a:r>
            <a:r>
              <a:rPr lang="en-US" dirty="0"/>
              <a:t>passcode enforcement</a:t>
            </a:r>
          </a:p>
          <a:p>
            <a:r>
              <a:rPr lang="en-US" dirty="0"/>
              <a:t>P</a:t>
            </a:r>
            <a:r>
              <a:rPr lang="en-US" dirty="0" smtClean="0"/>
              <a:t>rogressive </a:t>
            </a:r>
            <a:r>
              <a:rPr lang="en-US" dirty="0"/>
              <a:t>passcode timeout</a:t>
            </a:r>
          </a:p>
        </p:txBody>
      </p:sp>
    </p:spTree>
    <p:extLst>
      <p:ext uri="{BB962C8B-B14F-4D97-AF65-F5344CB8AC3E}">
        <p14:creationId xmlns:p14="http://schemas.microsoft.com/office/powerpoint/2010/main" val="38239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Security</a:t>
            </a:r>
            <a:endParaRPr lang="en-US" dirty="0"/>
          </a:p>
        </p:txBody>
      </p:sp>
      <p:sp>
        <p:nvSpPr>
          <p:cNvPr id="3" name="Content Placeholder 2"/>
          <p:cNvSpPr>
            <a:spLocks noGrp="1"/>
          </p:cNvSpPr>
          <p:nvPr>
            <p:ph idx="1"/>
          </p:nvPr>
        </p:nvSpPr>
        <p:spPr/>
        <p:txBody>
          <a:bodyPr/>
          <a:lstStyle/>
          <a:p>
            <a:r>
              <a:rPr lang="en-US" dirty="0"/>
              <a:t>Hardware encryption</a:t>
            </a:r>
          </a:p>
          <a:p>
            <a:r>
              <a:rPr lang="en-US" dirty="0" smtClean="0"/>
              <a:t>Remote </a:t>
            </a:r>
            <a:r>
              <a:rPr lang="en-US" dirty="0"/>
              <a:t>wipe</a:t>
            </a:r>
          </a:p>
          <a:p>
            <a:r>
              <a:rPr lang="en-US" dirty="0" smtClean="0"/>
              <a:t>Local </a:t>
            </a:r>
            <a:r>
              <a:rPr lang="en-US" dirty="0"/>
              <a:t>wipe</a:t>
            </a:r>
          </a:p>
          <a:p>
            <a:r>
              <a:rPr lang="en-US" dirty="0" smtClean="0"/>
              <a:t>Encrypted </a:t>
            </a:r>
            <a:r>
              <a:rPr lang="en-US" dirty="0"/>
              <a:t>Configuration Profiles</a:t>
            </a:r>
          </a:p>
          <a:p>
            <a:r>
              <a:rPr lang="en-US" dirty="0" smtClean="0"/>
              <a:t>Encrypted </a:t>
            </a:r>
            <a:r>
              <a:rPr lang="en-US" dirty="0"/>
              <a:t>iTunes backups</a:t>
            </a:r>
          </a:p>
        </p:txBody>
      </p:sp>
    </p:spTree>
    <p:extLst>
      <p:ext uri="{BB962C8B-B14F-4D97-AF65-F5344CB8AC3E}">
        <p14:creationId xmlns:p14="http://schemas.microsoft.com/office/powerpoint/2010/main" val="1406011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Security</a:t>
            </a:r>
            <a:endParaRPr lang="en-US" dirty="0"/>
          </a:p>
        </p:txBody>
      </p:sp>
      <p:sp>
        <p:nvSpPr>
          <p:cNvPr id="3" name="Content Placeholder 2"/>
          <p:cNvSpPr>
            <a:spLocks noGrp="1"/>
          </p:cNvSpPr>
          <p:nvPr>
            <p:ph idx="1"/>
          </p:nvPr>
        </p:nvSpPr>
        <p:spPr/>
        <p:txBody>
          <a:bodyPr/>
          <a:lstStyle/>
          <a:p>
            <a:r>
              <a:rPr lang="en-US" dirty="0" smtClean="0"/>
              <a:t>Current accepted network security protocols</a:t>
            </a:r>
          </a:p>
          <a:p>
            <a:pPr lvl="1"/>
            <a:r>
              <a:rPr lang="en-US" dirty="0" err="1" smtClean="0"/>
              <a:t>IPSec</a:t>
            </a:r>
            <a:r>
              <a:rPr lang="en-US" dirty="0"/>
              <a:t>, L2TP, PPTP VPN</a:t>
            </a:r>
          </a:p>
          <a:p>
            <a:pPr lvl="1"/>
            <a:r>
              <a:rPr lang="en-US" dirty="0" smtClean="0"/>
              <a:t>SSL </a:t>
            </a:r>
            <a:r>
              <a:rPr lang="en-US" dirty="0"/>
              <a:t>VPN via App Store apps</a:t>
            </a:r>
          </a:p>
          <a:p>
            <a:pPr lvl="1"/>
            <a:r>
              <a:rPr lang="en-US" dirty="0" smtClean="0"/>
              <a:t>SSL/TLS </a:t>
            </a:r>
            <a:r>
              <a:rPr lang="en-US" dirty="0"/>
              <a:t>with X.509 certificates</a:t>
            </a:r>
          </a:p>
          <a:p>
            <a:pPr lvl="1"/>
            <a:r>
              <a:rPr lang="en-US" dirty="0" smtClean="0"/>
              <a:t>WPA/WPA2 </a:t>
            </a:r>
            <a:r>
              <a:rPr lang="en-US" dirty="0"/>
              <a:t>Enterprise with </a:t>
            </a:r>
            <a:r>
              <a:rPr lang="en-US" dirty="0" smtClean="0"/>
              <a:t>802.1X</a:t>
            </a:r>
            <a:endParaRPr lang="en-US" dirty="0"/>
          </a:p>
        </p:txBody>
      </p:sp>
    </p:spTree>
    <p:extLst>
      <p:ext uri="{BB962C8B-B14F-4D97-AF65-F5344CB8AC3E}">
        <p14:creationId xmlns:p14="http://schemas.microsoft.com/office/powerpoint/2010/main" val="240488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Introduction: </a:t>
            </a:r>
            <a:r>
              <a:rPr lang="en-US" dirty="0"/>
              <a:t>platforms and attacks</a:t>
            </a:r>
            <a:endParaRPr lang="en-US" dirty="0" smtClean="0"/>
          </a:p>
          <a:p>
            <a:r>
              <a:rPr lang="en-US" dirty="0" smtClean="0"/>
              <a:t>Apple </a:t>
            </a:r>
            <a:r>
              <a:rPr lang="en-US" dirty="0" err="1" smtClean="0"/>
              <a:t>iOS</a:t>
            </a:r>
            <a:r>
              <a:rPr lang="en-US" dirty="0" smtClean="0"/>
              <a:t> security model</a:t>
            </a:r>
          </a:p>
          <a:p>
            <a:r>
              <a:rPr lang="en-US" dirty="0" smtClean="0"/>
              <a:t>Android security model</a:t>
            </a:r>
          </a:p>
          <a:p>
            <a:r>
              <a:rPr lang="en-US" dirty="0" smtClean="0"/>
              <a:t>Windows 7, 8 Mobile security model</a:t>
            </a:r>
          </a:p>
          <a:p>
            <a:pPr marL="0" indent="0">
              <a:buNone/>
            </a:pPr>
            <a:endParaRPr lang="en-US" dirty="0"/>
          </a:p>
        </p:txBody>
      </p:sp>
      <p:sp>
        <p:nvSpPr>
          <p:cNvPr id="4" name="Right Arrow 3"/>
          <p:cNvSpPr/>
          <p:nvPr/>
        </p:nvSpPr>
        <p:spPr>
          <a:xfrm>
            <a:off x="228600" y="1752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667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 Security</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Runtime protection</a:t>
            </a:r>
          </a:p>
          <a:p>
            <a:pPr lvl="1"/>
            <a:r>
              <a:rPr lang="en-US" dirty="0"/>
              <a:t>System resources, kernel shielded from user apps</a:t>
            </a:r>
          </a:p>
          <a:p>
            <a:pPr lvl="1"/>
            <a:r>
              <a:rPr lang="en-US" dirty="0" smtClean="0"/>
              <a:t>App </a:t>
            </a:r>
            <a:r>
              <a:rPr lang="en-US" dirty="0" smtClean="0"/>
              <a:t>“sandbox” prevents access to other app’s data </a:t>
            </a:r>
          </a:p>
          <a:p>
            <a:pPr lvl="1"/>
            <a:r>
              <a:rPr lang="en-US" dirty="0" smtClean="0"/>
              <a:t>Inter-app </a:t>
            </a:r>
            <a:r>
              <a:rPr lang="en-US" dirty="0" smtClean="0"/>
              <a:t>communication only through iOS APIs </a:t>
            </a:r>
          </a:p>
          <a:p>
            <a:pPr lvl="1"/>
            <a:r>
              <a:rPr lang="en-US" dirty="0" smtClean="0"/>
              <a:t>Code generation prevented</a:t>
            </a:r>
          </a:p>
          <a:p>
            <a:r>
              <a:rPr lang="en-US" dirty="0" smtClean="0"/>
              <a:t>Mandatory code signing</a:t>
            </a:r>
          </a:p>
          <a:p>
            <a:pPr lvl="1"/>
            <a:r>
              <a:rPr lang="en-US" dirty="0" smtClean="0"/>
              <a:t>All apps must be signed using an Apple-issued certificate</a:t>
            </a:r>
          </a:p>
          <a:p>
            <a:r>
              <a:rPr lang="en-US" dirty="0" smtClean="0"/>
              <a:t>Application </a:t>
            </a:r>
            <a:r>
              <a:rPr lang="en-US" dirty="0" smtClean="0"/>
              <a:t>data protection</a:t>
            </a:r>
          </a:p>
          <a:p>
            <a:pPr lvl="1"/>
            <a:r>
              <a:rPr lang="en-US" dirty="0" smtClean="0"/>
              <a:t>Apps can take advantage of built-in hardware encryption</a:t>
            </a:r>
            <a:endParaRPr lang="en-US" dirty="0"/>
          </a:p>
        </p:txBody>
      </p:sp>
    </p:spTree>
    <p:extLst>
      <p:ext uri="{BB962C8B-B14F-4D97-AF65-F5344CB8AC3E}">
        <p14:creationId xmlns:p14="http://schemas.microsoft.com/office/powerpoint/2010/main" val="411628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6675"/>
            <a:ext cx="7038975"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4343401"/>
            <a:ext cx="4572000" cy="1828799"/>
          </a:xfrm>
          <a:solidFill>
            <a:schemeClr val="bg1"/>
          </a:solidFill>
          <a:ln>
            <a:solidFill>
              <a:schemeClr val="accent4">
                <a:lumMod val="75000"/>
              </a:schemeClr>
            </a:solidFill>
          </a:ln>
        </p:spPr>
        <p:txBody>
          <a:bodyPr>
            <a:normAutofit fontScale="92500" lnSpcReduction="20000"/>
          </a:bodyPr>
          <a:lstStyle/>
          <a:p>
            <a:r>
              <a:rPr lang="en-US" sz="2000" dirty="0"/>
              <a:t>L</a:t>
            </a:r>
            <a:r>
              <a:rPr lang="en-US" sz="2000" dirty="0" smtClean="0"/>
              <a:t>imit app’s </a:t>
            </a:r>
            <a:r>
              <a:rPr lang="en-US" sz="2000" dirty="0"/>
              <a:t>access to files, preferences, </a:t>
            </a:r>
            <a:r>
              <a:rPr lang="en-US" sz="2000" dirty="0" smtClean="0"/>
              <a:t>network, other resources</a:t>
            </a:r>
          </a:p>
          <a:p>
            <a:r>
              <a:rPr lang="en-US" sz="2000" dirty="0"/>
              <a:t>E</a:t>
            </a:r>
            <a:r>
              <a:rPr lang="en-US" sz="2000" dirty="0" smtClean="0"/>
              <a:t>ach </a:t>
            </a:r>
            <a:r>
              <a:rPr lang="en-US" sz="2000" dirty="0"/>
              <a:t>app </a:t>
            </a:r>
            <a:r>
              <a:rPr lang="en-US" sz="2000" dirty="0" smtClean="0"/>
              <a:t>has </a:t>
            </a:r>
            <a:r>
              <a:rPr lang="en-US" sz="2000" dirty="0"/>
              <a:t>own </a:t>
            </a:r>
            <a:r>
              <a:rPr lang="en-US" sz="2000" dirty="0" smtClean="0"/>
              <a:t>sandbox directory</a:t>
            </a:r>
          </a:p>
          <a:p>
            <a:r>
              <a:rPr lang="en-US" sz="2000" dirty="0" smtClean="0"/>
              <a:t>Limits consequences of attacks</a:t>
            </a:r>
          </a:p>
          <a:p>
            <a:r>
              <a:rPr lang="en-US" sz="2000" dirty="0" smtClean="0"/>
              <a:t>Same privileges for each app</a:t>
            </a:r>
            <a:endParaRPr lang="en-US" dirty="0"/>
          </a:p>
        </p:txBody>
      </p:sp>
      <p:sp>
        <p:nvSpPr>
          <p:cNvPr id="2" name="Title 1"/>
          <p:cNvSpPr>
            <a:spLocks noGrp="1"/>
          </p:cNvSpPr>
          <p:nvPr>
            <p:ph type="title"/>
          </p:nvPr>
        </p:nvSpPr>
        <p:spPr/>
        <p:txBody>
          <a:bodyPr>
            <a:normAutofit fontScale="90000"/>
          </a:bodyPr>
          <a:lstStyle/>
          <a:p>
            <a:pPr algn="l"/>
            <a:r>
              <a:rPr lang="en-US" dirty="0" err="1"/>
              <a:t>iOS</a:t>
            </a:r>
            <a:r>
              <a:rPr lang="en-US" dirty="0"/>
              <a:t> </a:t>
            </a:r>
            <a:r>
              <a:rPr lang="en-US" dirty="0" smtClean="0"/>
              <a:t>Sandbox </a:t>
            </a:r>
            <a:r>
              <a:rPr lang="en-US" dirty="0"/>
              <a:t/>
            </a:r>
            <a:br>
              <a:rPr lang="en-US" dirty="0"/>
            </a:br>
            <a:endParaRPr lang="en-US" dirty="0"/>
          </a:p>
        </p:txBody>
      </p:sp>
    </p:spTree>
    <p:extLst>
      <p:ext uri="{BB962C8B-B14F-4D97-AF65-F5344CB8AC3E}">
        <p14:creationId xmlns:p14="http://schemas.microsoft.com/office/powerpoint/2010/main" val="375816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1915287"/>
              </p:ext>
            </p:extLst>
          </p:nvPr>
        </p:nvGraphicFramePr>
        <p:xfrm>
          <a:off x="685800" y="1600200"/>
          <a:ext cx="7696200" cy="3708400"/>
        </p:xfrm>
        <a:graphic>
          <a:graphicData uri="http://schemas.openxmlformats.org/drawingml/2006/table">
            <a:tbl>
              <a:tblPr firstRow="1" bandRow="1">
                <a:tableStyleId>{5C22544A-7EE6-4342-B048-85BDC9FD1C3A}</a:tableStyleId>
              </a:tblPr>
              <a:tblGrid>
                <a:gridCol w="3276600"/>
                <a:gridCol w="1143000"/>
                <a:gridCol w="1409700"/>
                <a:gridCol w="1866900"/>
              </a:tblGrid>
              <a:tr h="370840">
                <a:tc>
                  <a:txBody>
                    <a:bodyPr/>
                    <a:lstStyle/>
                    <a:p>
                      <a:endParaRPr lang="en-US" dirty="0"/>
                    </a:p>
                  </a:txBody>
                  <a:tcPr/>
                </a:tc>
                <a:tc>
                  <a:txBody>
                    <a:bodyPr/>
                    <a:lstStyle/>
                    <a:p>
                      <a:r>
                        <a:rPr lang="en-US" dirty="0" smtClean="0"/>
                        <a:t>iOS</a:t>
                      </a:r>
                      <a:endParaRPr lang="en-US" dirty="0"/>
                    </a:p>
                  </a:txBody>
                  <a:tcPr/>
                </a:tc>
                <a:tc>
                  <a:txBody>
                    <a:bodyPr/>
                    <a:lstStyle/>
                    <a:p>
                      <a:r>
                        <a:rPr lang="en-US" dirty="0" smtClean="0"/>
                        <a:t>Android</a:t>
                      </a:r>
                      <a:endParaRPr lang="en-US" dirty="0"/>
                    </a:p>
                  </a:txBody>
                  <a:tcPr/>
                </a:tc>
                <a:tc>
                  <a:txBody>
                    <a:bodyPr/>
                    <a:lstStyle/>
                    <a:p>
                      <a:r>
                        <a:rPr lang="en-US" dirty="0" smtClean="0"/>
                        <a:t>Windows</a:t>
                      </a:r>
                      <a:endParaRPr lang="en-US" dirty="0"/>
                    </a:p>
                  </a:txBody>
                  <a:tcPr/>
                </a:tc>
              </a:tr>
              <a:tr h="370840">
                <a:tc>
                  <a:txBody>
                    <a:bodyPr/>
                    <a:lstStyle/>
                    <a:p>
                      <a:r>
                        <a:rPr lang="en-US" dirty="0" smtClean="0"/>
                        <a:t>Unix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Windows</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Open</a:t>
                      </a:r>
                      <a:r>
                        <a:rPr lang="en-US" baseline="0" dirty="0" smtClean="0"/>
                        <a:t> market</a:t>
                      </a:r>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Closed market</a:t>
                      </a:r>
                    </a:p>
                  </a:txBody>
                  <a:tcPr/>
                </a:tc>
                <a:tc>
                  <a:txBody>
                    <a:bodyPr/>
                    <a:lstStyle/>
                    <a:p>
                      <a:r>
                        <a:rPr lang="en-US" dirty="0" smtClean="0"/>
                        <a:t>x</a:t>
                      </a:r>
                      <a:endParaRPr lang="en-US" dirty="0"/>
                    </a:p>
                  </a:txBody>
                  <a:tcPr/>
                </a:tc>
                <a:tc>
                  <a:txBody>
                    <a:bodyPr/>
                    <a:lstStyle/>
                    <a:p>
                      <a:endParaRPr lang="en-US"/>
                    </a:p>
                  </a:txBody>
                  <a:tcPr/>
                </a:tc>
                <a:tc>
                  <a:txBody>
                    <a:bodyPr/>
                    <a:lstStyle/>
                    <a:p>
                      <a:endParaRPr lang="en-US" dirty="0"/>
                    </a:p>
                  </a:txBody>
                  <a:tcPr/>
                </a:tc>
              </a:tr>
              <a:tr h="370840">
                <a:tc>
                  <a:txBody>
                    <a:bodyPr/>
                    <a:lstStyle/>
                    <a:p>
                      <a:r>
                        <a:rPr lang="en-US" baseline="0" dirty="0" smtClean="0"/>
                        <a:t>Vendor signed</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Self-signed</a:t>
                      </a:r>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User approval of permissions</a:t>
                      </a:r>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Managed code</a:t>
                      </a:r>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Native code</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54017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a:t>
            </a:r>
            <a:r>
              <a:rPr lang="en-US" dirty="0"/>
              <a:t>platforms and attacks</a:t>
            </a:r>
            <a:endParaRPr lang="en-US" dirty="0" smtClean="0"/>
          </a:p>
          <a:p>
            <a:r>
              <a:rPr lang="en-US" dirty="0" smtClean="0"/>
              <a:t>Apple </a:t>
            </a:r>
            <a:r>
              <a:rPr lang="en-US" dirty="0" err="1" smtClean="0"/>
              <a:t>iOS</a:t>
            </a:r>
            <a:r>
              <a:rPr lang="en-US" dirty="0" smtClean="0"/>
              <a:t> security model</a:t>
            </a:r>
          </a:p>
          <a:p>
            <a:r>
              <a:rPr lang="en-US" dirty="0" smtClean="0"/>
              <a:t>Android security model</a:t>
            </a:r>
          </a:p>
          <a:p>
            <a:r>
              <a:rPr lang="en-US" dirty="0" smtClean="0"/>
              <a:t>Windows 7, 8 Mobile security model</a:t>
            </a:r>
          </a:p>
        </p:txBody>
      </p:sp>
      <p:sp>
        <p:nvSpPr>
          <p:cNvPr id="4" name="Right Arrow 3"/>
          <p:cNvSpPr/>
          <p:nvPr/>
        </p:nvSpPr>
        <p:spPr>
          <a:xfrm>
            <a:off x="228600" y="2743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19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a:t>
            </a:r>
            <a:endParaRPr lang="en-US" dirty="0"/>
          </a:p>
        </p:txBody>
      </p:sp>
      <p:sp>
        <p:nvSpPr>
          <p:cNvPr id="3" name="Content Placeholder 2"/>
          <p:cNvSpPr>
            <a:spLocks noGrp="1"/>
          </p:cNvSpPr>
          <p:nvPr>
            <p:ph idx="1"/>
          </p:nvPr>
        </p:nvSpPr>
        <p:spPr/>
        <p:txBody>
          <a:bodyPr>
            <a:normAutofit/>
          </a:bodyPr>
          <a:lstStyle/>
          <a:p>
            <a:r>
              <a:rPr lang="en-US" dirty="0" smtClean="0"/>
              <a:t>Platform outline:</a:t>
            </a:r>
          </a:p>
          <a:p>
            <a:pPr lvl="1"/>
            <a:r>
              <a:rPr lang="en-US" dirty="0" smtClean="0"/>
              <a:t>Linux </a:t>
            </a:r>
            <a:r>
              <a:rPr lang="en-US" dirty="0" smtClean="0"/>
              <a:t>kernel, browser</a:t>
            </a:r>
            <a:r>
              <a:rPr lang="en-US" dirty="0" smtClean="0"/>
              <a:t>, </a:t>
            </a:r>
            <a:r>
              <a:rPr lang="en-US" dirty="0" smtClean="0"/>
              <a:t>SQL-lite </a:t>
            </a:r>
            <a:r>
              <a:rPr lang="en-US" dirty="0" smtClean="0"/>
              <a:t>database</a:t>
            </a:r>
          </a:p>
          <a:p>
            <a:pPr lvl="1"/>
            <a:r>
              <a:rPr lang="en-US" dirty="0" smtClean="0"/>
              <a:t>Software for secure network communication</a:t>
            </a:r>
          </a:p>
          <a:p>
            <a:pPr lvl="2"/>
            <a:r>
              <a:rPr lang="en-US" dirty="0" smtClean="0"/>
              <a:t>Open SSL, Bouncy Castle crypto API and Java library </a:t>
            </a:r>
          </a:p>
          <a:p>
            <a:pPr lvl="1"/>
            <a:r>
              <a:rPr lang="en-US" dirty="0" smtClean="0"/>
              <a:t>C </a:t>
            </a:r>
            <a:r>
              <a:rPr lang="en-US" dirty="0" smtClean="0"/>
              <a:t>language infrastructure</a:t>
            </a:r>
          </a:p>
          <a:p>
            <a:pPr lvl="1"/>
            <a:r>
              <a:rPr lang="en-US" dirty="0"/>
              <a:t>Java platform for running applications</a:t>
            </a:r>
          </a:p>
          <a:p>
            <a:pPr lvl="1"/>
            <a:r>
              <a:rPr lang="en-US" dirty="0" smtClean="0"/>
              <a:t>Also</a:t>
            </a:r>
            <a:r>
              <a:rPr lang="en-US" dirty="0" smtClean="0"/>
              <a:t>: video stuff, Bluetooth, vibrate phone, etc.</a:t>
            </a:r>
          </a:p>
          <a:p>
            <a:pPr lvl="1"/>
            <a:endParaRPr lang="en-US" dirty="0"/>
          </a:p>
        </p:txBody>
      </p:sp>
    </p:spTree>
    <p:extLst>
      <p:ext uri="{BB962C8B-B14F-4D97-AF65-F5344CB8AC3E}">
        <p14:creationId xmlns:p14="http://schemas.microsoft.com/office/powerpoint/2010/main" val="1091169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46037" y="152400"/>
            <a:ext cx="9021763" cy="6362700"/>
          </a:xfrm>
          <a:prstGeom prst="rect">
            <a:avLst/>
          </a:prstGeom>
          <a:noFill/>
          <a:ln w="9525">
            <a:noFill/>
            <a:miter lim="800000"/>
            <a:headEnd/>
            <a:tailEnd/>
          </a:ln>
        </p:spPr>
      </p:pic>
    </p:spTree>
    <p:extLst>
      <p:ext uri="{BB962C8B-B14F-4D97-AF65-F5344CB8AC3E}">
        <p14:creationId xmlns:p14="http://schemas.microsoft.com/office/powerpoint/2010/main" val="3383210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market</a:t>
            </a:r>
            <a:endParaRPr lang="en-US" dirty="0"/>
          </a:p>
        </p:txBody>
      </p:sp>
      <p:sp>
        <p:nvSpPr>
          <p:cNvPr id="3" name="Content Placeholder 2"/>
          <p:cNvSpPr>
            <a:spLocks noGrp="1"/>
          </p:cNvSpPr>
          <p:nvPr>
            <p:ph idx="1"/>
          </p:nvPr>
        </p:nvSpPr>
        <p:spPr/>
        <p:txBody>
          <a:bodyPr>
            <a:normAutofit/>
          </a:bodyPr>
          <a:lstStyle/>
          <a:p>
            <a:r>
              <a:rPr lang="en-US" dirty="0" smtClean="0"/>
              <a:t>Self-signed apps</a:t>
            </a:r>
          </a:p>
          <a:p>
            <a:r>
              <a:rPr lang="en-US" dirty="0" smtClean="0"/>
              <a:t>Permissions granted on user installation</a:t>
            </a:r>
          </a:p>
          <a:p>
            <a:r>
              <a:rPr lang="en-US" dirty="0"/>
              <a:t>Open</a:t>
            </a:r>
          </a:p>
          <a:p>
            <a:pPr lvl="1"/>
            <a:r>
              <a:rPr lang="en-US" dirty="0"/>
              <a:t>Bad applications may show up on market</a:t>
            </a:r>
          </a:p>
          <a:p>
            <a:pPr lvl="1"/>
            <a:r>
              <a:rPr lang="en-US" dirty="0" smtClean="0"/>
              <a:t>Shifts </a:t>
            </a:r>
            <a:r>
              <a:rPr lang="en-US" dirty="0"/>
              <a:t>focus from remote exploit to privilege </a:t>
            </a:r>
            <a:r>
              <a:rPr lang="en-US" dirty="0" smtClean="0"/>
              <a:t>escalation</a:t>
            </a:r>
            <a:endParaRPr lang="en-US" dirty="0"/>
          </a:p>
        </p:txBody>
      </p:sp>
    </p:spTree>
    <p:extLst>
      <p:ext uri="{BB962C8B-B14F-4D97-AF65-F5344CB8AC3E}">
        <p14:creationId xmlns:p14="http://schemas.microsoft.com/office/powerpoint/2010/main" val="2838763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Features</a:t>
            </a:r>
            <a:endParaRPr lang="en-US" dirty="0"/>
          </a:p>
        </p:txBody>
      </p:sp>
      <p:sp>
        <p:nvSpPr>
          <p:cNvPr id="3" name="Content Placeholder 2"/>
          <p:cNvSpPr>
            <a:spLocks noGrp="1"/>
          </p:cNvSpPr>
          <p:nvPr>
            <p:ph idx="1"/>
          </p:nvPr>
        </p:nvSpPr>
        <p:spPr>
          <a:xfrm>
            <a:off x="685800" y="1600200"/>
            <a:ext cx="7772400" cy="5105400"/>
          </a:xfrm>
        </p:spPr>
        <p:txBody>
          <a:bodyPr>
            <a:normAutofit fontScale="92500" lnSpcReduction="10000"/>
          </a:bodyPr>
          <a:lstStyle/>
          <a:p>
            <a:r>
              <a:rPr lang="en-US" dirty="0" smtClean="0"/>
              <a:t>Isolation</a:t>
            </a:r>
          </a:p>
          <a:p>
            <a:pPr lvl="1"/>
            <a:r>
              <a:rPr lang="en-US" dirty="0"/>
              <a:t>M</a:t>
            </a:r>
            <a:r>
              <a:rPr lang="en-US" dirty="0" smtClean="0"/>
              <a:t>ulti-user </a:t>
            </a:r>
            <a:r>
              <a:rPr lang="en-US" dirty="0"/>
              <a:t>Linux </a:t>
            </a:r>
            <a:r>
              <a:rPr lang="en-US" dirty="0" smtClean="0"/>
              <a:t>operating </a:t>
            </a:r>
            <a:r>
              <a:rPr lang="en-US" dirty="0"/>
              <a:t>system </a:t>
            </a:r>
            <a:endParaRPr lang="en-US" dirty="0" smtClean="0"/>
          </a:p>
          <a:p>
            <a:pPr lvl="1"/>
            <a:r>
              <a:rPr lang="en-US" dirty="0"/>
              <a:t>E</a:t>
            </a:r>
            <a:r>
              <a:rPr lang="en-US" dirty="0" smtClean="0"/>
              <a:t>ach </a:t>
            </a:r>
            <a:r>
              <a:rPr lang="en-US" dirty="0"/>
              <a:t>application </a:t>
            </a:r>
            <a:r>
              <a:rPr lang="en-US" dirty="0" smtClean="0"/>
              <a:t>normally runs as </a:t>
            </a:r>
            <a:r>
              <a:rPr lang="en-US" dirty="0"/>
              <a:t>a different </a:t>
            </a:r>
            <a:r>
              <a:rPr lang="en-US" dirty="0" smtClean="0"/>
              <a:t>user</a:t>
            </a:r>
          </a:p>
          <a:p>
            <a:r>
              <a:rPr lang="en-US" dirty="0" smtClean="0"/>
              <a:t>Communication between applications</a:t>
            </a:r>
          </a:p>
          <a:p>
            <a:pPr lvl="1"/>
            <a:r>
              <a:rPr lang="en-US" dirty="0"/>
              <a:t>M</a:t>
            </a:r>
            <a:r>
              <a:rPr lang="en-US" dirty="0" smtClean="0"/>
              <a:t>ay share same </a:t>
            </a:r>
            <a:r>
              <a:rPr lang="en-US" dirty="0"/>
              <a:t>Linux user </a:t>
            </a:r>
            <a:r>
              <a:rPr lang="en-US" dirty="0" smtClean="0"/>
              <a:t>ID</a:t>
            </a:r>
          </a:p>
          <a:p>
            <a:pPr lvl="2"/>
            <a:r>
              <a:rPr lang="en-US" dirty="0" smtClean="0"/>
              <a:t>Access files from each other</a:t>
            </a:r>
          </a:p>
          <a:p>
            <a:pPr lvl="2"/>
            <a:r>
              <a:rPr lang="en-US" dirty="0" smtClean="0"/>
              <a:t>May share same Linux process and </a:t>
            </a:r>
            <a:r>
              <a:rPr lang="en-US" dirty="0" err="1" smtClean="0"/>
              <a:t>Dalvik</a:t>
            </a:r>
            <a:r>
              <a:rPr lang="en-US" dirty="0" smtClean="0"/>
              <a:t> VM</a:t>
            </a:r>
          </a:p>
          <a:p>
            <a:pPr lvl="1"/>
            <a:r>
              <a:rPr lang="en-US" dirty="0" smtClean="0"/>
              <a:t>Communicate through application framework</a:t>
            </a:r>
          </a:p>
          <a:p>
            <a:pPr lvl="2"/>
            <a:r>
              <a:rPr lang="en-US" dirty="0" smtClean="0"/>
              <a:t>“Intents,” based </a:t>
            </a:r>
            <a:r>
              <a:rPr lang="en-US" dirty="0" smtClean="0"/>
              <a:t>on </a:t>
            </a:r>
            <a:r>
              <a:rPr lang="en-US" dirty="0" smtClean="0"/>
              <a:t>Binder, </a:t>
            </a:r>
            <a:r>
              <a:rPr lang="en-US" dirty="0" smtClean="0"/>
              <a:t>discussed in a few </a:t>
            </a:r>
            <a:r>
              <a:rPr lang="en-US" dirty="0" smtClean="0"/>
              <a:t>slides</a:t>
            </a:r>
          </a:p>
          <a:p>
            <a:r>
              <a:rPr lang="en-US" dirty="0"/>
              <a:t>Battery life</a:t>
            </a:r>
          </a:p>
          <a:p>
            <a:pPr lvl="1"/>
            <a:r>
              <a:rPr lang="en-US" dirty="0"/>
              <a:t>Developers must conserve power</a:t>
            </a:r>
          </a:p>
          <a:p>
            <a:pPr lvl="1"/>
            <a:r>
              <a:rPr lang="en-US" dirty="0"/>
              <a:t>Applications store state so they can be stopped (to save power) and restarted – helps with </a:t>
            </a:r>
            <a:r>
              <a:rPr lang="en-US" dirty="0" err="1" smtClean="0"/>
              <a:t>DoS</a:t>
            </a:r>
            <a:endParaRPr lang="en-US" dirty="0"/>
          </a:p>
        </p:txBody>
      </p:sp>
    </p:spTree>
    <p:extLst>
      <p:ext uri="{BB962C8B-B14F-4D97-AF65-F5344CB8AC3E}">
        <p14:creationId xmlns:p14="http://schemas.microsoft.com/office/powerpoint/2010/main" val="347665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 process</a:t>
            </a:r>
            <a:endParaRPr lang="en-US" dirty="0"/>
          </a:p>
        </p:txBody>
      </p:sp>
      <p:pic>
        <p:nvPicPr>
          <p:cNvPr id="3074" name="Picture 1" descr="Description: http://developer.android.com/images/build.png"/>
          <p:cNvPicPr>
            <a:picLocks noChangeAspect="1" noChangeArrowheads="1"/>
          </p:cNvPicPr>
          <p:nvPr/>
        </p:nvPicPr>
        <p:blipFill rotWithShape="1">
          <a:blip r:embed="rId2">
            <a:extLst>
              <a:ext uri="{28A0092B-C50C-407E-A947-70E740481C1C}">
                <a14:useLocalDpi xmlns:a14="http://schemas.microsoft.com/office/drawing/2010/main" val="0"/>
              </a:ext>
            </a:extLst>
          </a:blip>
          <a:srcRect b="42445"/>
          <a:stretch/>
        </p:blipFill>
        <p:spPr bwMode="auto">
          <a:xfrm>
            <a:off x="76200" y="1479334"/>
            <a:ext cx="4419600" cy="418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Description: http://developer.android.com/images/build.png"/>
          <p:cNvPicPr>
            <a:picLocks noChangeAspect="1" noChangeArrowheads="1"/>
          </p:cNvPicPr>
          <p:nvPr/>
        </p:nvPicPr>
        <p:blipFill rotWithShape="1">
          <a:blip r:embed="rId2">
            <a:extLst>
              <a:ext uri="{28A0092B-C50C-407E-A947-70E740481C1C}">
                <a14:useLocalDpi xmlns:a14="http://schemas.microsoft.com/office/drawing/2010/main" val="0"/>
              </a:ext>
            </a:extLst>
          </a:blip>
          <a:srcRect t="57323"/>
          <a:stretch/>
        </p:blipFill>
        <p:spPr bwMode="auto">
          <a:xfrm>
            <a:off x="4724400" y="2812648"/>
            <a:ext cx="4419600" cy="310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Elbow Connector 5"/>
          <p:cNvCxnSpPr>
            <a:stCxn id="3074" idx="2"/>
            <a:endCxn id="5" idx="0"/>
          </p:cNvCxnSpPr>
          <p:nvPr/>
        </p:nvCxnSpPr>
        <p:spPr>
          <a:xfrm rot="5400000" flipH="1" flipV="1">
            <a:off x="3182736" y="1915912"/>
            <a:ext cx="2854727" cy="4648200"/>
          </a:xfrm>
          <a:prstGeom prst="bentConnector5">
            <a:avLst>
              <a:gd name="adj1" fmla="val -8008"/>
              <a:gd name="adj2" fmla="val 50000"/>
              <a:gd name="adj3" fmla="val 108008"/>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56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01000" cy="914400"/>
          </a:xfrm>
        </p:spPr>
        <p:txBody>
          <a:bodyPr>
            <a:normAutofit/>
          </a:bodyPr>
          <a:lstStyle/>
          <a:p>
            <a:r>
              <a:rPr lang="en-US" dirty="0" smtClean="0"/>
              <a:t>Application development concepts </a:t>
            </a:r>
            <a:endParaRPr lang="en-US" dirty="0"/>
          </a:p>
        </p:txBody>
      </p:sp>
      <p:sp>
        <p:nvSpPr>
          <p:cNvPr id="3" name="Content Placeholder 2"/>
          <p:cNvSpPr>
            <a:spLocks noGrp="1"/>
          </p:cNvSpPr>
          <p:nvPr>
            <p:ph idx="1"/>
          </p:nvPr>
        </p:nvSpPr>
        <p:spPr>
          <a:xfrm>
            <a:off x="685800" y="1600200"/>
            <a:ext cx="7772400" cy="5105400"/>
          </a:xfrm>
        </p:spPr>
        <p:txBody>
          <a:bodyPr>
            <a:normAutofit fontScale="85000" lnSpcReduction="20000"/>
          </a:bodyPr>
          <a:lstStyle/>
          <a:p>
            <a:r>
              <a:rPr lang="en-US" dirty="0" smtClean="0"/>
              <a:t>Activity – one-user task</a:t>
            </a:r>
          </a:p>
          <a:p>
            <a:pPr lvl="1"/>
            <a:r>
              <a:rPr lang="en-US" dirty="0" smtClean="0"/>
              <a:t>Example: scroll through your inbox</a:t>
            </a:r>
          </a:p>
          <a:p>
            <a:pPr lvl="1"/>
            <a:r>
              <a:rPr lang="en-US" dirty="0" smtClean="0"/>
              <a:t>Email client comprises many activities</a:t>
            </a:r>
          </a:p>
          <a:p>
            <a:r>
              <a:rPr lang="en-US" dirty="0" smtClean="0"/>
              <a:t>Service – Java daemon that runs in background</a:t>
            </a:r>
          </a:p>
          <a:p>
            <a:pPr lvl="1"/>
            <a:r>
              <a:rPr lang="en-US" dirty="0" smtClean="0"/>
              <a:t>Example: application that streams an mp3 in background</a:t>
            </a:r>
          </a:p>
          <a:p>
            <a:r>
              <a:rPr lang="en-US" dirty="0" smtClean="0"/>
              <a:t>Intents – asynchronous messaging system</a:t>
            </a:r>
          </a:p>
          <a:p>
            <a:pPr lvl="1"/>
            <a:r>
              <a:rPr lang="en-US" dirty="0" smtClean="0"/>
              <a:t>Fire an intent to switch from one activity to another</a:t>
            </a:r>
          </a:p>
          <a:p>
            <a:pPr lvl="1"/>
            <a:r>
              <a:rPr lang="en-US" dirty="0" smtClean="0"/>
              <a:t>Example: email app has inbox, compose activity, viewer activity</a:t>
            </a:r>
          </a:p>
          <a:p>
            <a:pPr lvl="2"/>
            <a:r>
              <a:rPr lang="en-US" dirty="0" smtClean="0"/>
              <a:t>User click on inbox entry fires an intent to the viewer activity, which then allows user to view that email</a:t>
            </a:r>
          </a:p>
          <a:p>
            <a:r>
              <a:rPr lang="en-US" dirty="0" smtClean="0"/>
              <a:t>Content provider</a:t>
            </a:r>
          </a:p>
          <a:p>
            <a:pPr lvl="1"/>
            <a:r>
              <a:rPr lang="en-US" dirty="0" smtClean="0">
                <a:ea typeface="+mn-ea"/>
                <a:cs typeface="+mn-cs"/>
              </a:rPr>
              <a:t>S</a:t>
            </a:r>
            <a:r>
              <a:rPr lang="en-US" dirty="0" smtClean="0">
                <a:solidFill>
                  <a:schemeClr val="tx1"/>
                </a:solidFill>
                <a:latin typeface="+mn-lt"/>
                <a:ea typeface="+mn-ea"/>
                <a:cs typeface="+mn-cs"/>
              </a:rPr>
              <a:t>tore and share data using a relational database interface</a:t>
            </a:r>
            <a:endParaRPr lang="en-US" dirty="0" smtClean="0"/>
          </a:p>
          <a:p>
            <a:r>
              <a:rPr lang="en-US" dirty="0" smtClean="0"/>
              <a:t>Broadcast receiver</a:t>
            </a:r>
          </a:p>
          <a:p>
            <a:pPr lvl="1"/>
            <a:r>
              <a:rPr lang="en-US" dirty="0" smtClean="0"/>
              <a:t> “</a:t>
            </a:r>
            <a:r>
              <a:rPr lang="en-US" dirty="0" smtClean="0">
                <a:solidFill>
                  <a:schemeClr val="tx1"/>
                </a:solidFill>
                <a:latin typeface="+mn-lt"/>
                <a:ea typeface="+mn-ea"/>
                <a:cs typeface="+mn-cs"/>
              </a:rPr>
              <a:t>mailboxes” for messages from other applications</a:t>
            </a:r>
            <a:endParaRPr lang="en-US" dirty="0"/>
          </a:p>
        </p:txBody>
      </p:sp>
    </p:spTree>
    <p:extLst>
      <p:ext uri="{BB962C8B-B14F-4D97-AF65-F5344CB8AC3E}">
        <p14:creationId xmlns:p14="http://schemas.microsoft.com/office/powerpoint/2010/main" val="1654742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phone market share</a:t>
            </a:r>
            <a:endParaRPr lang="en-US" dirty="0"/>
          </a:p>
        </p:txBody>
      </p:sp>
      <p:sp>
        <p:nvSpPr>
          <p:cNvPr id="3" name="Content Placeholder 2"/>
          <p:cNvSpPr>
            <a:spLocks noGrp="1"/>
          </p:cNvSpPr>
          <p:nvPr>
            <p:ph idx="1"/>
          </p:nvPr>
        </p:nvSpPr>
        <p:spPr/>
        <p:txBody>
          <a:bodyPr/>
          <a:lstStyle/>
          <a:p>
            <a:endParaRPr lang="en-US"/>
          </a:p>
        </p:txBody>
      </p:sp>
      <p:pic>
        <p:nvPicPr>
          <p:cNvPr id="5" name="Picture 2" descr="http://connect.icrossing.co.uk/wp-content/uploads/2013/01/Global-mobile-statistic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31720" cy="510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360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 prevention</a:t>
            </a:r>
            <a:endParaRPr lang="en-US" dirty="0"/>
          </a:p>
        </p:txBody>
      </p:sp>
      <p:sp>
        <p:nvSpPr>
          <p:cNvPr id="3" name="Content Placeholder 2"/>
          <p:cNvSpPr>
            <a:spLocks noGrp="1"/>
          </p:cNvSpPr>
          <p:nvPr>
            <p:ph idx="1"/>
          </p:nvPr>
        </p:nvSpPr>
        <p:spPr>
          <a:xfrm>
            <a:off x="685800" y="1600200"/>
            <a:ext cx="8001000" cy="5257800"/>
          </a:xfrm>
        </p:spPr>
        <p:txBody>
          <a:bodyPr>
            <a:normAutofit fontScale="92500" lnSpcReduction="20000"/>
          </a:bodyPr>
          <a:lstStyle/>
          <a:p>
            <a:r>
              <a:rPr lang="en-US" dirty="0" smtClean="0"/>
              <a:t>100 </a:t>
            </a:r>
            <a:r>
              <a:rPr lang="en-US" dirty="0" smtClean="0"/>
              <a:t>libraries </a:t>
            </a:r>
            <a:r>
              <a:rPr lang="en-US" dirty="0" smtClean="0"/>
              <a:t>+ 500 million lines new code</a:t>
            </a:r>
          </a:p>
          <a:p>
            <a:pPr lvl="1"/>
            <a:r>
              <a:rPr lang="en-US" dirty="0" smtClean="0"/>
              <a:t>Open source -&gt; </a:t>
            </a:r>
            <a:r>
              <a:rPr lang="en-US" dirty="0" smtClean="0"/>
              <a:t>public </a:t>
            </a:r>
            <a:r>
              <a:rPr lang="en-US" dirty="0" smtClean="0"/>
              <a:t>review, </a:t>
            </a:r>
            <a:r>
              <a:rPr lang="en-US" dirty="0" smtClean="0"/>
              <a:t>no </a:t>
            </a:r>
            <a:r>
              <a:rPr lang="en-US" dirty="0" smtClean="0"/>
              <a:t>obscurity</a:t>
            </a:r>
          </a:p>
          <a:p>
            <a:r>
              <a:rPr lang="en-US" dirty="0" smtClean="0"/>
              <a:t>Goals</a:t>
            </a:r>
          </a:p>
          <a:p>
            <a:pPr lvl="1"/>
            <a:r>
              <a:rPr lang="en-US" dirty="0" smtClean="0"/>
              <a:t>Prevent remote </a:t>
            </a:r>
            <a:r>
              <a:rPr lang="en-US" dirty="0" smtClean="0"/>
              <a:t>attacks, privilege escalation</a:t>
            </a:r>
            <a:endParaRPr lang="en-US" dirty="0" smtClean="0"/>
          </a:p>
          <a:p>
            <a:pPr lvl="1"/>
            <a:r>
              <a:rPr lang="en-US" dirty="0" smtClean="0"/>
              <a:t>Secure drivers, media </a:t>
            </a:r>
            <a:r>
              <a:rPr lang="en-US" dirty="0" err="1" smtClean="0"/>
              <a:t>codecs</a:t>
            </a:r>
            <a:r>
              <a:rPr lang="en-US" dirty="0" smtClean="0"/>
              <a:t>, new and custom features</a:t>
            </a:r>
          </a:p>
          <a:p>
            <a:r>
              <a:rPr lang="en-US" dirty="0" smtClean="0"/>
              <a:t>Overflow prevention</a:t>
            </a:r>
          </a:p>
          <a:p>
            <a:pPr lvl="1"/>
            <a:r>
              <a:rPr lang="en-US" dirty="0" err="1" smtClean="0"/>
              <a:t>ProPolice</a:t>
            </a:r>
            <a:r>
              <a:rPr lang="en-US" dirty="0" smtClean="0"/>
              <a:t> stack protection</a:t>
            </a:r>
          </a:p>
          <a:p>
            <a:pPr lvl="2"/>
            <a:r>
              <a:rPr lang="en-US" dirty="0" smtClean="0"/>
              <a:t>First on the ARM architecture</a:t>
            </a:r>
          </a:p>
          <a:p>
            <a:pPr lvl="1"/>
            <a:r>
              <a:rPr lang="en-US" dirty="0" smtClean="0"/>
              <a:t>Some heap overflow protections</a:t>
            </a:r>
          </a:p>
          <a:p>
            <a:pPr lvl="2"/>
            <a:r>
              <a:rPr lang="en-US" dirty="0" smtClean="0"/>
              <a:t>Chunk consolidation in DL </a:t>
            </a:r>
            <a:r>
              <a:rPr lang="en-US" dirty="0" err="1" smtClean="0"/>
              <a:t>malloc</a:t>
            </a:r>
            <a:r>
              <a:rPr lang="en-US" dirty="0" smtClean="0"/>
              <a:t> (from </a:t>
            </a:r>
            <a:r>
              <a:rPr lang="en-US" dirty="0" err="1" smtClean="0"/>
              <a:t>OpenBSD</a:t>
            </a:r>
            <a:r>
              <a:rPr lang="en-US" dirty="0" smtClean="0"/>
              <a:t>)</a:t>
            </a:r>
          </a:p>
          <a:p>
            <a:r>
              <a:rPr lang="en-US" dirty="0" smtClean="0"/>
              <a:t>ASLR </a:t>
            </a:r>
          </a:p>
          <a:p>
            <a:pPr lvl="1"/>
            <a:r>
              <a:rPr lang="en-US" dirty="0" smtClean="0"/>
              <a:t>Avoided in initial release</a:t>
            </a:r>
            <a:endParaRPr lang="en-US" dirty="0" smtClean="0"/>
          </a:p>
          <a:p>
            <a:pPr lvl="2"/>
            <a:r>
              <a:rPr lang="en-US" dirty="0" smtClean="0"/>
              <a:t>Many pre-linked images for performance </a:t>
            </a:r>
          </a:p>
          <a:p>
            <a:pPr lvl="1"/>
            <a:r>
              <a:rPr lang="en-US" dirty="0" smtClean="0"/>
              <a:t>D</a:t>
            </a:r>
            <a:r>
              <a:rPr lang="en-US" dirty="0" smtClean="0"/>
              <a:t>eveloped </a:t>
            </a:r>
            <a:r>
              <a:rPr lang="en-US" dirty="0" smtClean="0"/>
              <a:t>and contributed by Bojinov, Boneh</a:t>
            </a:r>
          </a:p>
        </p:txBody>
      </p:sp>
    </p:spTree>
    <p:extLst>
      <p:ext uri="{BB962C8B-B14F-4D97-AF65-F5344CB8AC3E}">
        <p14:creationId xmlns:p14="http://schemas.microsoft.com/office/powerpoint/2010/main" val="2777884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sandbox</a:t>
            </a:r>
            <a:endParaRPr lang="en-US" dirty="0"/>
          </a:p>
        </p:txBody>
      </p:sp>
      <p:sp>
        <p:nvSpPr>
          <p:cNvPr id="3" name="Content Placeholder 2"/>
          <p:cNvSpPr>
            <a:spLocks noGrp="1"/>
          </p:cNvSpPr>
          <p:nvPr>
            <p:ph idx="1"/>
          </p:nvPr>
        </p:nvSpPr>
        <p:spPr>
          <a:xfrm>
            <a:off x="685800" y="1600200"/>
            <a:ext cx="7772400" cy="5105400"/>
          </a:xfrm>
        </p:spPr>
        <p:txBody>
          <a:bodyPr>
            <a:normAutofit/>
          </a:bodyPr>
          <a:lstStyle/>
          <a:p>
            <a:r>
              <a:rPr lang="en-US" dirty="0" smtClean="0"/>
              <a:t>Application sandbox</a:t>
            </a:r>
          </a:p>
          <a:p>
            <a:pPr lvl="1"/>
            <a:r>
              <a:rPr lang="en-US" dirty="0" smtClean="0"/>
              <a:t>Each application runs with its UID in its own </a:t>
            </a:r>
            <a:r>
              <a:rPr lang="en-US" dirty="0" err="1" smtClean="0"/>
              <a:t>Dalvik</a:t>
            </a:r>
            <a:r>
              <a:rPr lang="en-US" dirty="0" smtClean="0"/>
              <a:t> virtual machine</a:t>
            </a:r>
          </a:p>
          <a:p>
            <a:pPr lvl="2"/>
            <a:r>
              <a:rPr lang="en-US" dirty="0" smtClean="0"/>
              <a:t>Provides CPU protection, memory protection</a:t>
            </a:r>
          </a:p>
          <a:p>
            <a:pPr lvl="2"/>
            <a:r>
              <a:rPr lang="en-US" dirty="0" smtClean="0"/>
              <a:t>Authenticated communication protection using Unix domain sockets</a:t>
            </a:r>
          </a:p>
          <a:p>
            <a:pPr lvl="2"/>
            <a:r>
              <a:rPr lang="en-US" dirty="0" smtClean="0"/>
              <a:t>Only ping, zygote (spawn another process) run as root</a:t>
            </a:r>
          </a:p>
          <a:p>
            <a:pPr lvl="1"/>
            <a:r>
              <a:rPr lang="en-US" dirty="0" smtClean="0"/>
              <a:t>Applications announces permission requirement</a:t>
            </a:r>
          </a:p>
          <a:p>
            <a:pPr lvl="2"/>
            <a:r>
              <a:rPr lang="en-US" dirty="0" smtClean="0"/>
              <a:t>Create a </a:t>
            </a:r>
            <a:r>
              <a:rPr lang="en-US" dirty="0" err="1" smtClean="0"/>
              <a:t>whitelist</a:t>
            </a:r>
            <a:r>
              <a:rPr lang="en-US" dirty="0" smtClean="0"/>
              <a:t> model – user grants access</a:t>
            </a:r>
          </a:p>
          <a:p>
            <a:pPr lvl="3"/>
            <a:r>
              <a:rPr lang="en-US" dirty="0" smtClean="0"/>
              <a:t>But don’t want to ask user often – all questions asked as install time</a:t>
            </a:r>
          </a:p>
          <a:p>
            <a:pPr lvl="2"/>
            <a:r>
              <a:rPr lang="en-US" dirty="0" smtClean="0"/>
              <a:t>Inter-component communication reference monitor checks permissions</a:t>
            </a:r>
          </a:p>
        </p:txBody>
      </p:sp>
    </p:spTree>
    <p:extLst>
      <p:ext uri="{BB962C8B-B14F-4D97-AF65-F5344CB8AC3E}">
        <p14:creationId xmlns:p14="http://schemas.microsoft.com/office/powerpoint/2010/main" val="2623405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3428999"/>
            <a:ext cx="8153400" cy="3045023"/>
          </a:xfrm>
        </p:spPr>
        <p:txBody>
          <a:bodyPr/>
          <a:lstStyle/>
          <a:p>
            <a:r>
              <a:rPr lang="en-US" dirty="0"/>
              <a:t>L</a:t>
            </a:r>
            <a:r>
              <a:rPr lang="en-US" dirty="0" smtClean="0"/>
              <a:t>ayers of security</a:t>
            </a:r>
            <a:endParaRPr lang="en-US" dirty="0" smtClean="0">
              <a:solidFill>
                <a:schemeClr val="tx1"/>
              </a:solidFill>
              <a:latin typeface="+mn-lt"/>
              <a:ea typeface="+mn-ea"/>
              <a:cs typeface="+mn-cs"/>
            </a:endParaRPr>
          </a:p>
          <a:p>
            <a:pPr lvl="1"/>
            <a:r>
              <a:rPr lang="en-US" dirty="0" smtClean="0">
                <a:ea typeface="+mn-ea"/>
                <a:cs typeface="+mn-cs"/>
              </a:rPr>
              <a:t>E</a:t>
            </a:r>
            <a:r>
              <a:rPr lang="en-US" dirty="0" smtClean="0">
                <a:solidFill>
                  <a:schemeClr val="tx1"/>
                </a:solidFill>
                <a:latin typeface="+mn-lt"/>
                <a:ea typeface="+mn-ea"/>
                <a:cs typeface="+mn-cs"/>
              </a:rPr>
              <a:t>ach application executes as its own user identity</a:t>
            </a:r>
            <a:endParaRPr lang="en-US" dirty="0" smtClean="0">
              <a:ea typeface="+mn-ea"/>
              <a:cs typeface="+mn-cs"/>
            </a:endParaRPr>
          </a:p>
          <a:p>
            <a:pPr lvl="1"/>
            <a:r>
              <a:rPr lang="en-US" dirty="0" smtClean="0">
                <a:solidFill>
                  <a:schemeClr val="tx1"/>
                </a:solidFill>
                <a:latin typeface="+mn-lt"/>
                <a:ea typeface="+mn-ea"/>
                <a:cs typeface="+mn-cs"/>
              </a:rPr>
              <a:t>Android middleware has reference monitor that mediates the establishment of inter-component communication (ICC) </a:t>
            </a:r>
          </a:p>
        </p:txBody>
      </p:sp>
      <p:pic>
        <p:nvPicPr>
          <p:cNvPr id="125954" name="Picture 2"/>
          <p:cNvPicPr>
            <a:picLocks noChangeAspect="1" noChangeArrowheads="1"/>
          </p:cNvPicPr>
          <p:nvPr/>
        </p:nvPicPr>
        <p:blipFill>
          <a:blip r:embed="rId2" cstate="print"/>
          <a:srcRect/>
          <a:stretch>
            <a:fillRect/>
          </a:stretch>
        </p:blipFill>
        <p:spPr bwMode="auto">
          <a:xfrm>
            <a:off x="190500" y="304800"/>
            <a:ext cx="8763000" cy="3057525"/>
          </a:xfrm>
          <a:prstGeom prst="rect">
            <a:avLst/>
          </a:prstGeom>
          <a:noFill/>
          <a:ln w="12700" cap="flat" cmpd="sng" algn="ctr">
            <a:noFill/>
            <a:prstDash val="solid"/>
            <a:miter lim="800000"/>
            <a:headEnd type="none" w="med" len="med"/>
            <a:tailEnd type="none" w="lg" len="med"/>
          </a:ln>
        </p:spPr>
      </p:pic>
      <p:sp>
        <p:nvSpPr>
          <p:cNvPr id="5" name="TextBox 4"/>
          <p:cNvSpPr txBox="1"/>
          <p:nvPr/>
        </p:nvSpPr>
        <p:spPr>
          <a:xfrm>
            <a:off x="4789565" y="6474023"/>
            <a:ext cx="4049635" cy="307777"/>
          </a:xfrm>
          <a:prstGeom prst="rect">
            <a:avLst/>
          </a:prstGeom>
          <a:noFill/>
        </p:spPr>
        <p:txBody>
          <a:bodyPr wrap="none" rtlCol="0">
            <a:spAutoFit/>
          </a:bodyPr>
          <a:lstStyle/>
          <a:p>
            <a:r>
              <a:rPr lang="en-US" sz="1400" dirty="0" smtClean="0"/>
              <a:t>Source: Penn State group Android security paper</a:t>
            </a:r>
            <a:endParaRPr lang="en-US" sz="1400" dirty="0"/>
          </a:p>
        </p:txBody>
      </p:sp>
    </p:spTree>
    <p:extLst>
      <p:ext uri="{BB962C8B-B14F-4D97-AF65-F5344CB8AC3E}">
        <p14:creationId xmlns:p14="http://schemas.microsoft.com/office/powerpoint/2010/main" val="82310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28575" y="457200"/>
            <a:ext cx="9172575" cy="5551487"/>
          </a:xfrm>
          <a:prstGeom prst="rect">
            <a:avLst/>
          </a:prstGeom>
          <a:noFill/>
          <a:ln w="9525">
            <a:noFill/>
            <a:miter lim="800000"/>
            <a:headEnd/>
            <a:tailEnd/>
          </a:ln>
        </p:spPr>
      </p:pic>
      <p:sp>
        <p:nvSpPr>
          <p:cNvPr id="6" name="TextBox 5"/>
          <p:cNvSpPr txBox="1"/>
          <p:nvPr/>
        </p:nvSpPr>
        <p:spPr>
          <a:xfrm>
            <a:off x="4114800" y="6397823"/>
            <a:ext cx="4207370" cy="307777"/>
          </a:xfrm>
          <a:prstGeom prst="rect">
            <a:avLst/>
          </a:prstGeom>
          <a:noFill/>
        </p:spPr>
        <p:txBody>
          <a:bodyPr wrap="none" rtlCol="0">
            <a:spAutoFit/>
          </a:bodyPr>
          <a:lstStyle/>
          <a:p>
            <a:r>
              <a:rPr lang="en-US" sz="1400" dirty="0" smtClean="0"/>
              <a:t>Source: Penn State group, Android security tutorial</a:t>
            </a:r>
            <a:endParaRPr lang="en-US" sz="1400" dirty="0"/>
          </a:p>
        </p:txBody>
      </p:sp>
      <p:sp>
        <p:nvSpPr>
          <p:cNvPr id="7" name="Rectangle 6"/>
          <p:cNvSpPr/>
          <p:nvPr/>
        </p:nvSpPr>
        <p:spPr bwMode="auto">
          <a:xfrm>
            <a:off x="152400" y="4114800"/>
            <a:ext cx="1143000" cy="457200"/>
          </a:xfrm>
          <a:prstGeom prst="rect">
            <a:avLst/>
          </a:prstGeom>
          <a:solidFill>
            <a:schemeClr val="bg1"/>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448485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dlmalloc</a:t>
            </a:r>
            <a:r>
              <a:rPr lang="en-US" dirty="0" smtClean="0"/>
              <a:t> (Doug Lea) </a:t>
            </a:r>
            <a:endParaRPr lang="en-US" dirty="0"/>
          </a:p>
        </p:txBody>
      </p:sp>
      <p:sp>
        <p:nvSpPr>
          <p:cNvPr id="3" name="Content Placeholder 2"/>
          <p:cNvSpPr>
            <a:spLocks noGrp="1"/>
          </p:cNvSpPr>
          <p:nvPr>
            <p:ph idx="1"/>
          </p:nvPr>
        </p:nvSpPr>
        <p:spPr/>
        <p:txBody>
          <a:bodyPr>
            <a:normAutofit/>
          </a:bodyPr>
          <a:lstStyle/>
          <a:p>
            <a:r>
              <a:rPr lang="en-US" dirty="0" smtClean="0"/>
              <a:t>Stores meta data in band </a:t>
            </a:r>
          </a:p>
          <a:p>
            <a:r>
              <a:rPr lang="en-US" dirty="0" smtClean="0"/>
              <a:t>Heap consolidation attack</a:t>
            </a:r>
          </a:p>
          <a:p>
            <a:pPr lvl="1"/>
            <a:r>
              <a:rPr lang="en-US" dirty="0" smtClean="0"/>
              <a:t>Heap overflow can overwrite pointers to previous and next unconsolidated chunks</a:t>
            </a:r>
          </a:p>
          <a:p>
            <a:pPr lvl="1"/>
            <a:r>
              <a:rPr lang="en-US" dirty="0" smtClean="0"/>
              <a:t>Overwriting these pointers allows remote code execution</a:t>
            </a:r>
          </a:p>
          <a:p>
            <a:r>
              <a:rPr lang="en-US" dirty="0" smtClean="0"/>
              <a:t>Change to improve security</a:t>
            </a:r>
          </a:p>
          <a:p>
            <a:pPr lvl="1"/>
            <a:r>
              <a:rPr lang="en-US" dirty="0" smtClean="0"/>
              <a:t>Check integrity of forward and backward pointers</a:t>
            </a:r>
          </a:p>
          <a:p>
            <a:pPr lvl="2"/>
            <a:r>
              <a:rPr lang="en-US" dirty="0" smtClean="0"/>
              <a:t>Simply check that back-forward-back = back,  f-b-f=f</a:t>
            </a:r>
          </a:p>
          <a:p>
            <a:pPr lvl="1"/>
            <a:r>
              <a:rPr lang="en-US" dirty="0"/>
              <a:t>I</a:t>
            </a:r>
            <a:r>
              <a:rPr lang="en-US" dirty="0" smtClean="0"/>
              <a:t>ncreases </a:t>
            </a:r>
            <a:r>
              <a:rPr lang="en-US" dirty="0" smtClean="0"/>
              <a:t>the difficulty of heap overflow</a:t>
            </a:r>
          </a:p>
        </p:txBody>
      </p:sp>
    </p:spTree>
    <p:extLst>
      <p:ext uri="{BB962C8B-B14F-4D97-AF65-F5344CB8AC3E}">
        <p14:creationId xmlns:p14="http://schemas.microsoft.com/office/powerpoint/2010/main" val="862657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Java Sandbox</a:t>
            </a:r>
          </a:p>
        </p:txBody>
      </p:sp>
      <p:sp>
        <p:nvSpPr>
          <p:cNvPr id="50179" name="Rectangle 3"/>
          <p:cNvSpPr>
            <a:spLocks noGrp="1" noChangeArrowheads="1"/>
          </p:cNvSpPr>
          <p:nvPr>
            <p:ph type="body" idx="1"/>
          </p:nvPr>
        </p:nvSpPr>
        <p:spPr/>
        <p:txBody>
          <a:bodyPr>
            <a:normAutofit/>
          </a:bodyPr>
          <a:lstStyle/>
          <a:p>
            <a:r>
              <a:rPr lang="en-US" dirty="0" smtClean="0"/>
              <a:t>Four complementary mechanisms</a:t>
            </a:r>
          </a:p>
          <a:p>
            <a:pPr lvl="1"/>
            <a:r>
              <a:rPr lang="en-US" dirty="0" smtClean="0"/>
              <a:t>Class loader</a:t>
            </a:r>
          </a:p>
          <a:p>
            <a:pPr lvl="2"/>
            <a:r>
              <a:rPr lang="en-US" dirty="0" smtClean="0"/>
              <a:t>Separate namespaces for separate class loaders</a:t>
            </a:r>
          </a:p>
          <a:p>
            <a:pPr lvl="2"/>
            <a:r>
              <a:rPr lang="en-US" dirty="0" smtClean="0"/>
              <a:t>Associates </a:t>
            </a:r>
            <a:r>
              <a:rPr lang="en-US" i="1" dirty="0" smtClean="0"/>
              <a:t>protection domain </a:t>
            </a:r>
            <a:r>
              <a:rPr lang="en-US" dirty="0" smtClean="0"/>
              <a:t>with each class</a:t>
            </a:r>
            <a:endParaRPr lang="en-US" i="1" dirty="0" smtClean="0"/>
          </a:p>
          <a:p>
            <a:pPr lvl="1"/>
            <a:r>
              <a:rPr lang="en-US" dirty="0" smtClean="0"/>
              <a:t>Verifier and JVM run-time tests</a:t>
            </a:r>
          </a:p>
          <a:p>
            <a:pPr lvl="2"/>
            <a:r>
              <a:rPr lang="en-US" dirty="0" smtClean="0"/>
              <a:t>NO unchecked casts or other type errors, NO array overflow</a:t>
            </a:r>
          </a:p>
          <a:p>
            <a:pPr lvl="2"/>
            <a:r>
              <a:rPr lang="en-US" dirty="0" smtClean="0"/>
              <a:t>Preserves private, protected visibility levels</a:t>
            </a:r>
          </a:p>
          <a:p>
            <a:pPr lvl="1"/>
            <a:r>
              <a:rPr lang="en-US" dirty="0" smtClean="0"/>
              <a:t>Security Manager</a:t>
            </a:r>
          </a:p>
          <a:p>
            <a:pPr lvl="2"/>
            <a:r>
              <a:rPr lang="en-US" dirty="0" smtClean="0"/>
              <a:t>Called by library functions to decide if request is allowed</a:t>
            </a:r>
          </a:p>
          <a:p>
            <a:pPr lvl="2"/>
            <a:r>
              <a:rPr lang="en-US" dirty="0" smtClean="0"/>
              <a:t>Uses protection domain associated with code, user policy</a:t>
            </a:r>
          </a:p>
          <a:p>
            <a:pPr lvl="2"/>
            <a:endParaRPr lang="en-US" dirty="0" smtClean="0"/>
          </a:p>
        </p:txBody>
      </p:sp>
    </p:spTree>
    <p:extLst>
      <p:ext uri="{BB962C8B-B14F-4D97-AF65-F5344CB8AC3E}">
        <p14:creationId xmlns:p14="http://schemas.microsoft.com/office/powerpoint/2010/main" val="997890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a:t>
            </a:r>
            <a:r>
              <a:rPr lang="en-US" dirty="0" err="1" smtClean="0"/>
              <a:t>iOS</a:t>
            </a:r>
            <a:r>
              <a:rPr lang="en-US" dirty="0" smtClean="0"/>
              <a:t> </a:t>
            </a:r>
            <a:r>
              <a:rPr lang="en-US" dirty="0" err="1" smtClean="0"/>
              <a:t>vs</a:t>
            </a:r>
            <a:r>
              <a:rPr lang="en-US" dirty="0" smtClean="0"/>
              <a:t> Android</a:t>
            </a:r>
            <a:endParaRPr lang="en-US" dirty="0"/>
          </a:p>
        </p:txBody>
      </p:sp>
      <p:sp>
        <p:nvSpPr>
          <p:cNvPr id="3" name="Content Placeholder 2"/>
          <p:cNvSpPr>
            <a:spLocks noGrp="1"/>
          </p:cNvSpPr>
          <p:nvPr>
            <p:ph idx="1"/>
          </p:nvPr>
        </p:nvSpPr>
        <p:spPr/>
        <p:txBody>
          <a:bodyPr>
            <a:normAutofit/>
          </a:bodyPr>
          <a:lstStyle/>
          <a:p>
            <a:r>
              <a:rPr lang="en-US" dirty="0" smtClean="0"/>
              <a:t>App approval process</a:t>
            </a:r>
          </a:p>
          <a:p>
            <a:pPr lvl="1"/>
            <a:r>
              <a:rPr lang="en-US" dirty="0" smtClean="0"/>
              <a:t>Android apps from open app store</a:t>
            </a:r>
          </a:p>
          <a:p>
            <a:pPr lvl="1"/>
            <a:r>
              <a:rPr lang="en-US" dirty="0" err="1" smtClean="0"/>
              <a:t>iOS</a:t>
            </a:r>
            <a:r>
              <a:rPr lang="en-US" dirty="0" smtClean="0"/>
              <a:t> vendor-controlled store of vetted apps</a:t>
            </a:r>
          </a:p>
          <a:p>
            <a:r>
              <a:rPr lang="en-US" dirty="0" smtClean="0"/>
              <a:t>Application permissions</a:t>
            </a:r>
          </a:p>
          <a:p>
            <a:pPr lvl="1"/>
            <a:r>
              <a:rPr lang="en-US" dirty="0" smtClean="0"/>
              <a:t>Android permission based on install-time manifest</a:t>
            </a:r>
          </a:p>
          <a:p>
            <a:pPr lvl="1"/>
            <a:r>
              <a:rPr lang="en-US" dirty="0" smtClean="0"/>
              <a:t>All </a:t>
            </a:r>
            <a:r>
              <a:rPr lang="en-US" dirty="0" err="1" smtClean="0"/>
              <a:t>iOS</a:t>
            </a:r>
            <a:r>
              <a:rPr lang="en-US" dirty="0" smtClean="0"/>
              <a:t> apps have same set of </a:t>
            </a:r>
            <a:r>
              <a:rPr lang="en-US" dirty="0"/>
              <a:t>“sandbox” </a:t>
            </a:r>
            <a:r>
              <a:rPr lang="en-US" dirty="0" smtClean="0"/>
              <a:t>privileges</a:t>
            </a:r>
          </a:p>
          <a:p>
            <a:r>
              <a:rPr lang="en-US" dirty="0" smtClean="0"/>
              <a:t>App </a:t>
            </a:r>
            <a:r>
              <a:rPr lang="en-US" dirty="0"/>
              <a:t>p</a:t>
            </a:r>
            <a:r>
              <a:rPr lang="en-US" dirty="0" smtClean="0"/>
              <a:t>rogramming language</a:t>
            </a:r>
          </a:p>
          <a:p>
            <a:pPr lvl="1"/>
            <a:r>
              <a:rPr lang="en-US" dirty="0" smtClean="0"/>
              <a:t>Android apps written in Java; no buffer overflow…</a:t>
            </a:r>
          </a:p>
          <a:p>
            <a:pPr lvl="1"/>
            <a:r>
              <a:rPr lang="en-US" dirty="0" smtClean="0"/>
              <a:t>iOS apps written in </a:t>
            </a:r>
            <a:r>
              <a:rPr lang="en-US" dirty="0" smtClean="0"/>
              <a:t>Objective-C</a:t>
            </a:r>
            <a:endParaRPr lang="en-US" dirty="0" smtClean="0"/>
          </a:p>
        </p:txBody>
      </p:sp>
      <p:sp>
        <p:nvSpPr>
          <p:cNvPr id="4" name="TextBox 3"/>
          <p:cNvSpPr txBox="1"/>
          <p:nvPr/>
        </p:nvSpPr>
        <p:spPr>
          <a:xfrm>
            <a:off x="930834" y="6400800"/>
            <a:ext cx="6993966" cy="369332"/>
          </a:xfrm>
          <a:prstGeom prst="rect">
            <a:avLst/>
          </a:prstGeom>
          <a:noFill/>
        </p:spPr>
        <p:txBody>
          <a:bodyPr wrap="none" rtlCol="0">
            <a:spAutoFit/>
          </a:bodyPr>
          <a:lstStyle/>
          <a:p>
            <a:pPr>
              <a:buNone/>
            </a:pPr>
            <a:r>
              <a:rPr lang="en-US" sz="1800" dirty="0" smtClean="0">
                <a:solidFill>
                  <a:schemeClr val="accent4">
                    <a:lumMod val="75000"/>
                  </a:schemeClr>
                </a:solidFill>
              </a:rPr>
              <a:t>See also: </a:t>
            </a:r>
            <a:r>
              <a:rPr lang="en-US" sz="1800" dirty="0">
                <a:solidFill>
                  <a:schemeClr val="accent4">
                    <a:lumMod val="75000"/>
                  </a:schemeClr>
                </a:solidFill>
              </a:rPr>
              <a:t>http://palisade.plynt.com/issues/2011Oct/android-vs-ios</a:t>
            </a:r>
            <a:r>
              <a:rPr lang="en-US" sz="1800" dirty="0" smtClean="0">
                <a:solidFill>
                  <a:schemeClr val="accent4">
                    <a:lumMod val="75000"/>
                  </a:schemeClr>
                </a:solidFill>
              </a:rPr>
              <a:t>/</a:t>
            </a:r>
            <a:endParaRPr lang="en-US" sz="1800" dirty="0">
              <a:solidFill>
                <a:schemeClr val="accent4">
                  <a:lumMod val="75000"/>
                </a:schemeClr>
              </a:solidFill>
            </a:endParaRPr>
          </a:p>
        </p:txBody>
      </p:sp>
    </p:spTree>
    <p:extLst>
      <p:ext uri="{BB962C8B-B14F-4D97-AF65-F5344CB8AC3E}">
        <p14:creationId xmlns:p14="http://schemas.microsoft.com/office/powerpoint/2010/main" val="1841496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0110045"/>
              </p:ext>
            </p:extLst>
          </p:nvPr>
        </p:nvGraphicFramePr>
        <p:xfrm>
          <a:off x="685800" y="1600200"/>
          <a:ext cx="7696200" cy="3708400"/>
        </p:xfrm>
        <a:graphic>
          <a:graphicData uri="http://schemas.openxmlformats.org/drawingml/2006/table">
            <a:tbl>
              <a:tblPr firstRow="1" bandRow="1">
                <a:tableStyleId>{5C22544A-7EE6-4342-B048-85BDC9FD1C3A}</a:tableStyleId>
              </a:tblPr>
              <a:tblGrid>
                <a:gridCol w="3276600"/>
                <a:gridCol w="1143000"/>
                <a:gridCol w="1409700"/>
                <a:gridCol w="1866900"/>
              </a:tblGrid>
              <a:tr h="370840">
                <a:tc>
                  <a:txBody>
                    <a:bodyPr/>
                    <a:lstStyle/>
                    <a:p>
                      <a:endParaRPr lang="en-US" dirty="0"/>
                    </a:p>
                  </a:txBody>
                  <a:tcPr/>
                </a:tc>
                <a:tc>
                  <a:txBody>
                    <a:bodyPr/>
                    <a:lstStyle/>
                    <a:p>
                      <a:r>
                        <a:rPr lang="en-US" dirty="0" smtClean="0"/>
                        <a:t>iOS</a:t>
                      </a:r>
                      <a:endParaRPr lang="en-US" dirty="0"/>
                    </a:p>
                  </a:txBody>
                  <a:tcPr/>
                </a:tc>
                <a:tc>
                  <a:txBody>
                    <a:bodyPr/>
                    <a:lstStyle/>
                    <a:p>
                      <a:r>
                        <a:rPr lang="en-US" dirty="0" smtClean="0"/>
                        <a:t>Android</a:t>
                      </a:r>
                      <a:endParaRPr lang="en-US" dirty="0"/>
                    </a:p>
                  </a:txBody>
                  <a:tcPr/>
                </a:tc>
                <a:tc>
                  <a:txBody>
                    <a:bodyPr/>
                    <a:lstStyle/>
                    <a:p>
                      <a:r>
                        <a:rPr lang="en-US" dirty="0" smtClean="0"/>
                        <a:t>Windows</a:t>
                      </a:r>
                      <a:endParaRPr lang="en-US" dirty="0"/>
                    </a:p>
                  </a:txBody>
                  <a:tcPr/>
                </a:tc>
              </a:tr>
              <a:tr h="370840">
                <a:tc>
                  <a:txBody>
                    <a:bodyPr/>
                    <a:lstStyle/>
                    <a:p>
                      <a:r>
                        <a:rPr lang="en-US" dirty="0" smtClean="0"/>
                        <a:t>Unix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dirty="0" smtClean="0"/>
                        <a:t>Windows</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Open</a:t>
                      </a:r>
                      <a:r>
                        <a:rPr lang="en-US" baseline="0" dirty="0" smtClean="0"/>
                        <a:t> market</a:t>
                      </a:r>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baseline="0" dirty="0" smtClean="0"/>
                        <a:t>Closed market</a:t>
                      </a:r>
                    </a:p>
                  </a:txBody>
                  <a:tcPr/>
                </a:tc>
                <a:tc>
                  <a:txBody>
                    <a:bodyPr/>
                    <a:lstStyle/>
                    <a:p>
                      <a:r>
                        <a:rPr lang="en-US" dirty="0" smtClean="0"/>
                        <a:t>x</a:t>
                      </a:r>
                      <a:endParaRPr lang="en-US" dirty="0"/>
                    </a:p>
                  </a:txBody>
                  <a:tcPr/>
                </a:tc>
                <a:tc>
                  <a:txBody>
                    <a:bodyPr/>
                    <a:lstStyle/>
                    <a:p>
                      <a:endParaRPr lang="en-US"/>
                    </a:p>
                  </a:txBody>
                  <a:tcPr/>
                </a:tc>
                <a:tc>
                  <a:txBody>
                    <a:bodyPr/>
                    <a:lstStyle/>
                    <a:p>
                      <a:endParaRPr lang="en-US" dirty="0"/>
                    </a:p>
                  </a:txBody>
                  <a:tcPr/>
                </a:tc>
              </a:tr>
              <a:tr h="370840">
                <a:tc>
                  <a:txBody>
                    <a:bodyPr/>
                    <a:lstStyle/>
                    <a:p>
                      <a:r>
                        <a:rPr lang="en-US" baseline="0" dirty="0" smtClean="0"/>
                        <a:t>Vendor signed</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Self-signed</a:t>
                      </a:r>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baseline="0" dirty="0" smtClean="0"/>
                        <a:t>User approval of permissions</a:t>
                      </a:r>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baseline="0" dirty="0" smtClean="0"/>
                        <a:t>Managed code</a:t>
                      </a:r>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baseline="0" dirty="0" smtClean="0"/>
                        <a:t>Native code</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867823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a:t>
            </a:r>
            <a:r>
              <a:rPr lang="en-US" dirty="0"/>
              <a:t>platforms and attacks</a:t>
            </a:r>
            <a:endParaRPr lang="en-US" dirty="0" smtClean="0"/>
          </a:p>
          <a:p>
            <a:r>
              <a:rPr lang="en-US" dirty="0" smtClean="0"/>
              <a:t>Apple </a:t>
            </a:r>
            <a:r>
              <a:rPr lang="en-US" dirty="0" err="1" smtClean="0"/>
              <a:t>iOS</a:t>
            </a:r>
            <a:r>
              <a:rPr lang="en-US" dirty="0" smtClean="0"/>
              <a:t> security model</a:t>
            </a:r>
          </a:p>
          <a:p>
            <a:r>
              <a:rPr lang="en-US" dirty="0" smtClean="0"/>
              <a:t>Android security model</a:t>
            </a:r>
          </a:p>
          <a:p>
            <a:r>
              <a:rPr lang="en-US" dirty="0" smtClean="0"/>
              <a:t>Windows </a:t>
            </a:r>
            <a:r>
              <a:rPr lang="en-US" dirty="0" smtClean="0"/>
              <a:t>Phone 7</a:t>
            </a:r>
            <a:r>
              <a:rPr lang="en-US" dirty="0" smtClean="0"/>
              <a:t>, </a:t>
            </a:r>
            <a:r>
              <a:rPr lang="en-US" smtClean="0"/>
              <a:t>8 </a:t>
            </a:r>
            <a:r>
              <a:rPr lang="en-US" smtClean="0"/>
              <a:t>security </a:t>
            </a:r>
            <a:r>
              <a:rPr lang="en-US" dirty="0" smtClean="0"/>
              <a:t>model</a:t>
            </a:r>
          </a:p>
        </p:txBody>
      </p:sp>
      <p:sp>
        <p:nvSpPr>
          <p:cNvPr id="4" name="Right Arrow 3"/>
          <p:cNvSpPr/>
          <p:nvPr/>
        </p:nvSpPr>
        <p:spPr>
          <a:xfrm>
            <a:off x="228600" y="3276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358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Phone 7, 8 security</a:t>
            </a:r>
            <a:endParaRPr lang="en-US" dirty="0"/>
          </a:p>
        </p:txBody>
      </p:sp>
      <p:sp>
        <p:nvSpPr>
          <p:cNvPr id="3" name="Content Placeholder 2"/>
          <p:cNvSpPr>
            <a:spLocks noGrp="1"/>
          </p:cNvSpPr>
          <p:nvPr>
            <p:ph idx="1"/>
          </p:nvPr>
        </p:nvSpPr>
        <p:spPr/>
        <p:txBody>
          <a:bodyPr/>
          <a:lstStyle/>
          <a:p>
            <a:r>
              <a:rPr lang="en-US" dirty="0" smtClean="0"/>
              <a:t>Secure boot </a:t>
            </a:r>
          </a:p>
          <a:p>
            <a:r>
              <a:rPr lang="en-US" dirty="0" smtClean="0"/>
              <a:t>All binaries are signed</a:t>
            </a:r>
          </a:p>
          <a:p>
            <a:r>
              <a:rPr lang="en-US" dirty="0"/>
              <a:t>Device </a:t>
            </a:r>
            <a:r>
              <a:rPr lang="en-US" dirty="0" smtClean="0"/>
              <a:t>encryption</a:t>
            </a:r>
          </a:p>
          <a:p>
            <a:r>
              <a:rPr lang="en-US" dirty="0" smtClean="0"/>
              <a:t>Security model with isolation, capabilities</a:t>
            </a:r>
          </a:p>
          <a:p>
            <a:endParaRPr lang="en-US" dirty="0"/>
          </a:p>
        </p:txBody>
      </p:sp>
    </p:spTree>
    <p:extLst>
      <p:ext uri="{BB962C8B-B14F-4D97-AF65-F5344CB8AC3E}">
        <p14:creationId xmlns:p14="http://schemas.microsoft.com/office/powerpoint/2010/main" val="297107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blogs-images.forbes.com/louiscolumbus/files/2013/01/Figure-1-market-sha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6000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90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9435"/>
            <a:ext cx="8382000" cy="912776"/>
          </a:xfrm>
        </p:spPr>
        <p:txBody>
          <a:bodyPr>
            <a:noAutofit/>
          </a:bodyPr>
          <a:lstStyle/>
          <a:p>
            <a:r>
              <a:rPr lang="en-US" dirty="0" smtClean="0"/>
              <a:t>Windows Phone 7 security </a:t>
            </a:r>
            <a:r>
              <a:rPr lang="en-US" dirty="0"/>
              <a:t>m</a:t>
            </a:r>
            <a:r>
              <a:rPr lang="en-US" dirty="0" smtClean="0"/>
              <a:t>odel</a:t>
            </a:r>
            <a:endParaRPr lang="en-US" dirty="0"/>
          </a:p>
        </p:txBody>
      </p:sp>
      <p:grpSp>
        <p:nvGrpSpPr>
          <p:cNvPr id="26" name="Group 25"/>
          <p:cNvGrpSpPr/>
          <p:nvPr/>
        </p:nvGrpSpPr>
        <p:grpSpPr>
          <a:xfrm>
            <a:off x="419347" y="1896345"/>
            <a:ext cx="3597818" cy="4031038"/>
            <a:chOff x="5183640" y="1450768"/>
            <a:chExt cx="3597819" cy="3024066"/>
          </a:xfrm>
        </p:grpSpPr>
        <p:grpSp>
          <p:nvGrpSpPr>
            <p:cNvPr id="20" name="Group 19"/>
            <p:cNvGrpSpPr/>
            <p:nvPr/>
          </p:nvGrpSpPr>
          <p:grpSpPr>
            <a:xfrm>
              <a:off x="6535333" y="1450768"/>
              <a:ext cx="1852142" cy="2287388"/>
              <a:chOff x="6234545" y="1547024"/>
              <a:chExt cx="2104707" cy="2287388"/>
            </a:xfrm>
          </p:grpSpPr>
          <p:sp>
            <p:nvSpPr>
              <p:cNvPr id="17" name="Rectangle 16"/>
              <p:cNvSpPr/>
              <p:nvPr/>
            </p:nvSpPr>
            <p:spPr>
              <a:xfrm>
                <a:off x="6234545" y="2279932"/>
                <a:ext cx="2104707" cy="155448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243777" rtlCol="0" anchor="b" anchorCtr="0"/>
              <a:lstStyle/>
              <a:p>
                <a:pPr algn="ctr" defTabSz="914363">
                  <a:lnSpc>
                    <a:spcPct val="85000"/>
                  </a:lnSpc>
                  <a:spcBef>
                    <a:spcPts val="300"/>
                  </a:spcBef>
                </a:pPr>
                <a:r>
                  <a:rPr lang="en-US" sz="1866" dirty="0">
                    <a:solidFill>
                      <a:srgbClr val="FFFFFF">
                        <a:alpha val="99000"/>
                      </a:srgbClr>
                    </a:solidFill>
                  </a:rPr>
                  <a:t>Least Privilege Chamber (LPC)</a:t>
                </a:r>
              </a:p>
            </p:txBody>
          </p:sp>
          <p:sp>
            <p:nvSpPr>
              <p:cNvPr id="11" name="Rectangle 10"/>
              <p:cNvSpPr/>
              <p:nvPr/>
            </p:nvSpPr>
            <p:spPr>
              <a:xfrm>
                <a:off x="6234545" y="1547024"/>
                <a:ext cx="2104707" cy="654388"/>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121888" rtlCol="0" anchor="ctr"/>
              <a:lstStyle/>
              <a:p>
                <a:pPr algn="ctr" defTabSz="914363">
                  <a:lnSpc>
                    <a:spcPct val="85000"/>
                  </a:lnSpc>
                  <a:spcBef>
                    <a:spcPts val="300"/>
                  </a:spcBef>
                </a:pPr>
                <a:r>
                  <a:rPr lang="en-US" sz="1866" dirty="0">
                    <a:solidFill>
                      <a:srgbClr val="FFFFFF">
                        <a:alpha val="99000"/>
                      </a:srgbClr>
                    </a:solidFill>
                  </a:rPr>
                  <a:t>Trusted Computing Base (TCB)</a:t>
                </a:r>
              </a:p>
            </p:txBody>
          </p:sp>
          <p:grpSp>
            <p:nvGrpSpPr>
              <p:cNvPr id="19" name="Group 18"/>
              <p:cNvGrpSpPr/>
              <p:nvPr/>
            </p:nvGrpSpPr>
            <p:grpSpPr>
              <a:xfrm>
                <a:off x="6240635" y="2285290"/>
                <a:ext cx="1737360" cy="913373"/>
                <a:chOff x="6240350" y="2285290"/>
                <a:chExt cx="1657653" cy="913373"/>
              </a:xfrm>
            </p:grpSpPr>
            <p:sp>
              <p:nvSpPr>
                <p:cNvPr id="15" name="Rectangle 14"/>
                <p:cNvSpPr/>
                <p:nvPr/>
              </p:nvSpPr>
              <p:spPr>
                <a:xfrm>
                  <a:off x="6240350" y="2285290"/>
                  <a:ext cx="1657653" cy="457200"/>
                </a:xfrm>
                <a:prstGeom prst="rect">
                  <a:avLst/>
                </a:prstGeom>
                <a:solidFill>
                  <a:schemeClr val="accent1"/>
                </a:solidFill>
                <a:ln w="12700" cap="flat" cmpd="sng" algn="ctr">
                  <a:solidFill>
                    <a:schemeClr val="accent2"/>
                  </a:solidFill>
                  <a:prstDash val="solid"/>
                  <a:headEnd type="none" w="med" len="med"/>
                  <a:tailEnd type="none" w="med" len="med"/>
                </a:ln>
                <a:effectLst/>
              </p:spPr>
              <p:txBody>
                <a:bodyPr vert="horz" wrap="square" lIns="85322" tIns="60944" rIns="91448" bIns="45724" numCol="1" rtlCol="0" anchor="ctr" anchorCtr="0" compatLnSpc="1">
                  <a:prstTxWarp prst="textNoShape">
                    <a:avLst/>
                  </a:prstTxWarp>
                </a:bodyPr>
                <a:lstStyle/>
                <a:p>
                  <a:pPr algn="ctr" defTabSz="914363">
                    <a:lnSpc>
                      <a:spcPct val="85000"/>
                    </a:lnSpc>
                    <a:spcBef>
                      <a:spcPts val="300"/>
                    </a:spcBef>
                  </a:pPr>
                  <a:r>
                    <a:rPr lang="en-US" sz="1866" dirty="0">
                      <a:solidFill>
                        <a:srgbClr val="FFFFFF">
                          <a:alpha val="99000"/>
                        </a:srgbClr>
                      </a:solidFill>
                      <a:latin typeface="Segoe UI"/>
                    </a:rPr>
                    <a:t>Elevated Rights</a:t>
                  </a:r>
                </a:p>
              </p:txBody>
            </p:sp>
            <p:sp>
              <p:nvSpPr>
                <p:cNvPr id="16" name="Rectangle 15"/>
                <p:cNvSpPr/>
                <p:nvPr/>
              </p:nvSpPr>
              <p:spPr>
                <a:xfrm>
                  <a:off x="6240350" y="2741463"/>
                  <a:ext cx="1657653" cy="4572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lnSpc>
                      <a:spcPct val="85000"/>
                    </a:lnSpc>
                    <a:spcBef>
                      <a:spcPts val="300"/>
                    </a:spcBef>
                  </a:pPr>
                  <a:r>
                    <a:rPr lang="en-US" sz="1866" dirty="0">
                      <a:solidFill>
                        <a:srgbClr val="FFFFFF">
                          <a:alpha val="99000"/>
                        </a:srgbClr>
                      </a:solidFill>
                    </a:rPr>
                    <a:t>Standard Rights</a:t>
                  </a:r>
                </a:p>
              </p:txBody>
            </p:sp>
          </p:grpSp>
        </p:grpSp>
        <p:sp>
          <p:nvSpPr>
            <p:cNvPr id="21" name="TextBox 20"/>
            <p:cNvSpPr txBox="1"/>
            <p:nvPr/>
          </p:nvSpPr>
          <p:spPr>
            <a:xfrm>
              <a:off x="7539131" y="3893274"/>
              <a:ext cx="1242328" cy="581560"/>
            </a:xfrm>
            <a:prstGeom prst="rect">
              <a:avLst/>
            </a:prstGeom>
            <a:noFill/>
          </p:spPr>
          <p:txBody>
            <a:bodyPr wrap="none" lIns="0" tIns="0" rIns="0" bIns="0" rtlCol="0" anchor="ctr" anchorCtr="0">
              <a:spAutoFit/>
            </a:bodyPr>
            <a:lstStyle>
              <a:defPPr>
                <a:defRPr lang="en-US"/>
              </a:defPPr>
              <a:lvl1pPr algn="ctr">
                <a:lnSpc>
                  <a:spcPct val="90000"/>
                </a:lnSpc>
                <a:defRPr sz="2000" kern="0">
                  <a:gradFill>
                    <a:gsLst>
                      <a:gs pos="0">
                        <a:srgbClr val="000000"/>
                      </a:gs>
                      <a:gs pos="100000">
                        <a:srgbClr val="000000"/>
                      </a:gs>
                    </a:gsLst>
                    <a:lin ang="5400000" scaled="0"/>
                  </a:gradFill>
                  <a:cs typeface="Segoe"/>
                </a:defRPr>
              </a:lvl1pPr>
            </a:lstStyle>
            <a:p>
              <a:pPr defTabSz="914363" fontAlgn="auto">
                <a:spcBef>
                  <a:spcPts val="0"/>
                </a:spcBef>
                <a:spcAft>
                  <a:spcPts val="0"/>
                </a:spcAft>
              </a:pPr>
              <a:r>
                <a:rPr lang="en-US" sz="1866" dirty="0">
                  <a:latin typeface="Segoe UI"/>
                </a:rPr>
                <a:t>Dynamic</a:t>
              </a:r>
              <a:br>
                <a:rPr lang="en-US" sz="1866" dirty="0">
                  <a:latin typeface="Segoe UI"/>
                </a:rPr>
              </a:br>
              <a:r>
                <a:rPr lang="en-US" sz="1866" dirty="0">
                  <a:latin typeface="Segoe UI"/>
                </a:rPr>
                <a:t>Permissions</a:t>
              </a:r>
              <a:br>
                <a:rPr lang="en-US" sz="1866" dirty="0">
                  <a:latin typeface="Segoe UI"/>
                </a:rPr>
              </a:br>
              <a:r>
                <a:rPr lang="en-US" sz="1866" dirty="0">
                  <a:latin typeface="Segoe UI"/>
                </a:rPr>
                <a:t>(LPC)</a:t>
              </a:r>
            </a:p>
          </p:txBody>
        </p:sp>
        <p:sp>
          <p:nvSpPr>
            <p:cNvPr id="22" name="Left Brace 21"/>
            <p:cNvSpPr/>
            <p:nvPr/>
          </p:nvSpPr>
          <p:spPr>
            <a:xfrm>
              <a:off x="6274468" y="1473881"/>
              <a:ext cx="210553" cy="1623168"/>
            </a:xfrm>
            <a:prstGeom prst="leftBrace">
              <a:avLst>
                <a:gd name="adj1" fmla="val 39761"/>
                <a:gd name="adj2" fmla="val 500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93" fontAlgn="auto">
                <a:spcBef>
                  <a:spcPts val="0"/>
                </a:spcBef>
                <a:spcAft>
                  <a:spcPts val="0"/>
                </a:spcAft>
              </a:pPr>
              <a:endParaRPr lang="en-US" sz="2399" dirty="0">
                <a:solidFill>
                  <a:srgbClr val="000000"/>
                </a:solidFill>
              </a:endParaRPr>
            </a:p>
          </p:txBody>
        </p:sp>
        <p:sp>
          <p:nvSpPr>
            <p:cNvPr id="24" name="TextBox 23"/>
            <p:cNvSpPr txBox="1"/>
            <p:nvPr/>
          </p:nvSpPr>
          <p:spPr>
            <a:xfrm>
              <a:off x="5183640" y="1897760"/>
              <a:ext cx="1242328" cy="775414"/>
            </a:xfrm>
            <a:prstGeom prst="rect">
              <a:avLst/>
            </a:prstGeom>
            <a:noFill/>
          </p:spPr>
          <p:txBody>
            <a:bodyPr wrap="none" lIns="0" tIns="0" rIns="0" bIns="0" rtlCol="0" anchor="ctr" anchorCtr="0">
              <a:spAutoFit/>
            </a:bodyPr>
            <a:lstStyle/>
            <a:p>
              <a:pPr algn="ctr" defTabSz="914363" fontAlgn="auto">
                <a:lnSpc>
                  <a:spcPct val="90000"/>
                </a:lnSpc>
                <a:spcBef>
                  <a:spcPts val="0"/>
                </a:spcBef>
                <a:spcAft>
                  <a:spcPts val="0"/>
                </a:spcAft>
              </a:pPr>
              <a:r>
                <a:rPr lang="en-US" sz="1866" kern="0" dirty="0">
                  <a:gradFill>
                    <a:gsLst>
                      <a:gs pos="0">
                        <a:srgbClr val="000000"/>
                      </a:gs>
                      <a:gs pos="100000">
                        <a:srgbClr val="000000"/>
                      </a:gs>
                    </a:gsLst>
                    <a:lin ang="5400000" scaled="0"/>
                  </a:gradFill>
                  <a:latin typeface="Segoe UI"/>
                  <a:cs typeface="Segoe"/>
                </a:rPr>
                <a:t>Fixed</a:t>
              </a:r>
              <a:br>
                <a:rPr lang="en-US" sz="1866" kern="0" dirty="0">
                  <a:gradFill>
                    <a:gsLst>
                      <a:gs pos="0">
                        <a:srgbClr val="000000"/>
                      </a:gs>
                      <a:gs pos="100000">
                        <a:srgbClr val="000000"/>
                      </a:gs>
                    </a:gsLst>
                    <a:lin ang="5400000" scaled="0"/>
                  </a:gradFill>
                  <a:latin typeface="Segoe UI"/>
                  <a:cs typeface="Segoe"/>
                </a:rPr>
              </a:br>
              <a:r>
                <a:rPr lang="en-US" sz="1866" kern="0" dirty="0">
                  <a:gradFill>
                    <a:gsLst>
                      <a:gs pos="0">
                        <a:srgbClr val="000000"/>
                      </a:gs>
                      <a:gs pos="100000">
                        <a:srgbClr val="000000"/>
                      </a:gs>
                    </a:gsLst>
                    <a:lin ang="5400000" scaled="0"/>
                  </a:gradFill>
                  <a:latin typeface="Segoe UI"/>
                  <a:cs typeface="Segoe"/>
                </a:rPr>
                <a:t>Permissions</a:t>
              </a:r>
              <a:br>
                <a:rPr lang="en-US" sz="1866" kern="0" dirty="0">
                  <a:gradFill>
                    <a:gsLst>
                      <a:gs pos="0">
                        <a:srgbClr val="000000"/>
                      </a:gs>
                      <a:gs pos="100000">
                        <a:srgbClr val="000000"/>
                      </a:gs>
                    </a:gsLst>
                    <a:lin ang="5400000" scaled="0"/>
                  </a:gradFill>
                  <a:latin typeface="Segoe UI"/>
                  <a:cs typeface="Segoe"/>
                </a:rPr>
              </a:br>
              <a:r>
                <a:rPr lang="en-US" sz="1866" kern="0" dirty="0">
                  <a:gradFill>
                    <a:gsLst>
                      <a:gs pos="0">
                        <a:srgbClr val="000000"/>
                      </a:gs>
                      <a:gs pos="100000">
                        <a:srgbClr val="000000"/>
                      </a:gs>
                    </a:gsLst>
                    <a:lin ang="5400000" scaled="0"/>
                  </a:gradFill>
                  <a:latin typeface="Segoe UI"/>
                  <a:cs typeface="Segoe"/>
                </a:rPr>
                <a:t>Chamber</a:t>
              </a:r>
              <a:br>
                <a:rPr lang="en-US" sz="1866" kern="0" dirty="0">
                  <a:gradFill>
                    <a:gsLst>
                      <a:gs pos="0">
                        <a:srgbClr val="000000"/>
                      </a:gs>
                      <a:gs pos="100000">
                        <a:srgbClr val="000000"/>
                      </a:gs>
                    </a:gsLst>
                    <a:lin ang="5400000" scaled="0"/>
                  </a:gradFill>
                  <a:latin typeface="Segoe UI"/>
                  <a:cs typeface="Segoe"/>
                </a:rPr>
              </a:br>
              <a:r>
                <a:rPr lang="en-US" sz="1866" kern="0" dirty="0">
                  <a:gradFill>
                    <a:gsLst>
                      <a:gs pos="0">
                        <a:srgbClr val="000000"/>
                      </a:gs>
                      <a:gs pos="100000">
                        <a:srgbClr val="000000"/>
                      </a:gs>
                    </a:gsLst>
                    <a:lin ang="5400000" scaled="0"/>
                  </a:gradFill>
                  <a:latin typeface="Segoe UI"/>
                  <a:cs typeface="Segoe"/>
                </a:rPr>
                <a:t>Types</a:t>
              </a:r>
            </a:p>
          </p:txBody>
        </p:sp>
        <p:sp>
          <p:nvSpPr>
            <p:cNvPr id="23" name="Arc 22"/>
            <p:cNvSpPr/>
            <p:nvPr/>
          </p:nvSpPr>
          <p:spPr>
            <a:xfrm>
              <a:off x="7874261" y="3233907"/>
              <a:ext cx="640080" cy="640080"/>
            </a:xfrm>
            <a:prstGeom prst="arc">
              <a:avLst>
                <a:gd name="adj1" fmla="val 19048728"/>
                <a:gd name="adj2" fmla="val 80756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93" fontAlgn="auto">
                <a:spcBef>
                  <a:spcPts val="0"/>
                </a:spcBef>
                <a:spcAft>
                  <a:spcPts val="0"/>
                </a:spcAft>
              </a:pPr>
              <a:endParaRPr lang="en-US" sz="2399" dirty="0">
                <a:solidFill>
                  <a:srgbClr val="000000"/>
                </a:solidFill>
              </a:endParaRPr>
            </a:p>
          </p:txBody>
        </p:sp>
      </p:grpSp>
      <p:sp>
        <p:nvSpPr>
          <p:cNvPr id="36" name="Content Placeholder 7"/>
          <p:cNvSpPr txBox="1">
            <a:spLocks/>
          </p:cNvSpPr>
          <p:nvPr/>
        </p:nvSpPr>
        <p:spPr>
          <a:xfrm>
            <a:off x="4154286" y="1893163"/>
            <a:ext cx="4608715" cy="553998"/>
          </a:xfrm>
          <a:prstGeom prst="rect">
            <a:avLst/>
          </a:prstGeom>
        </p:spPr>
        <p:txBody>
          <a:bodyPr vert="horz" wrap="square" lIns="0" tIns="0" rIns="0" bIns="0" rtlCol="0">
            <a:spAutoFit/>
          </a:bodyPr>
          <a:lstStyle>
            <a:defPPr>
              <a:defRPr lang="en-US"/>
            </a:defPPr>
            <a:lvl1pPr marL="346075"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defTabSz="914363" fontAlgn="auto">
              <a:spcBef>
                <a:spcPts val="0"/>
              </a:spcBef>
              <a:spcAft>
                <a:spcPts val="0"/>
              </a:spcAft>
              <a:buFontTx/>
              <a:buNone/>
            </a:pPr>
            <a:r>
              <a:rPr lang="en-US" spc="-70" dirty="0">
                <a:solidFill>
                  <a:srgbClr val="FFFFFF">
                    <a:lumMod val="50000"/>
                  </a:srgbClr>
                </a:solidFill>
                <a:latin typeface="Segoe UI"/>
                <a:ea typeface="Segoe UI" pitchFamily="34" charset="0"/>
                <a:cs typeface="Segoe UI" pitchFamily="34" charset="0"/>
              </a:rPr>
              <a:t>Central repository of rules</a:t>
            </a:r>
          </a:p>
          <a:p>
            <a:pPr marL="0" indent="0" defTabSz="914363" fontAlgn="auto">
              <a:spcBef>
                <a:spcPts val="0"/>
              </a:spcBef>
              <a:spcAft>
                <a:spcPts val="0"/>
              </a:spcAft>
              <a:buFontTx/>
              <a:buNone/>
            </a:pPr>
            <a:r>
              <a:rPr lang="en-US" spc="-70" dirty="0">
                <a:solidFill>
                  <a:srgbClr val="FFFFFF">
                    <a:lumMod val="50000"/>
                  </a:srgbClr>
                </a:solidFill>
                <a:latin typeface="Segoe UI"/>
                <a:ea typeface="Segoe UI" pitchFamily="34" charset="0"/>
                <a:cs typeface="Segoe UI" pitchFamily="34" charset="0"/>
              </a:rPr>
              <a:t>3-tuple {Principal, Right, Resource}</a:t>
            </a:r>
          </a:p>
        </p:txBody>
      </p:sp>
      <p:sp>
        <p:nvSpPr>
          <p:cNvPr id="37" name="Content Placeholder 7"/>
          <p:cNvSpPr txBox="1">
            <a:spLocks/>
          </p:cNvSpPr>
          <p:nvPr/>
        </p:nvSpPr>
        <p:spPr>
          <a:xfrm>
            <a:off x="4165358" y="3284750"/>
            <a:ext cx="4608715" cy="1107996"/>
          </a:xfrm>
          <a:prstGeom prst="rect">
            <a:avLst/>
          </a:prstGeom>
        </p:spPr>
        <p:txBody>
          <a:bodyPr vert="horz" wrap="square" lIns="0" tIns="0" rIns="0" bIns="0" rtlCol="0">
            <a:spAutoFit/>
          </a:bodyPr>
          <a:lstStyle>
            <a:defPPr>
              <a:defRPr lang="en-US"/>
            </a:defPPr>
            <a:lvl1pPr indent="0">
              <a:lnSpc>
                <a:spcPct val="90000"/>
              </a:lnSpc>
              <a:spcBef>
                <a:spcPts val="0"/>
              </a:spcBef>
              <a:buSzPct val="90000"/>
              <a:buFontTx/>
              <a:buNone/>
              <a:defRPr sz="2600" spc="-70">
                <a:solidFill>
                  <a:schemeClr val="bg1">
                    <a:lumMod val="50000"/>
                  </a:schemeClr>
                </a:solidFill>
                <a:latin typeface="+mj-lt"/>
                <a:ea typeface="Segoe UI" pitchFamily="34" charset="0"/>
                <a:cs typeface="Segoe UI" pitchFamily="34" charset="0"/>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defTabSz="914363" fontAlgn="auto">
              <a:spcAft>
                <a:spcPts val="0"/>
              </a:spcAft>
            </a:pPr>
            <a:r>
              <a:rPr lang="en-US" sz="2000" dirty="0">
                <a:solidFill>
                  <a:srgbClr val="FFFFFF">
                    <a:lumMod val="50000"/>
                  </a:srgbClr>
                </a:solidFill>
              </a:rPr>
              <a:t>Chamber boundary is security boundary</a:t>
            </a:r>
          </a:p>
          <a:p>
            <a:pPr defTabSz="914363" fontAlgn="auto">
              <a:spcAft>
                <a:spcPts val="0"/>
              </a:spcAft>
            </a:pPr>
            <a:r>
              <a:rPr lang="en-US" sz="2000" dirty="0">
                <a:solidFill>
                  <a:srgbClr val="FFFFFF">
                    <a:lumMod val="50000"/>
                  </a:srgbClr>
                </a:solidFill>
              </a:rPr>
              <a:t>Chambers defined using policy rules</a:t>
            </a:r>
          </a:p>
          <a:p>
            <a:pPr defTabSz="914363" fontAlgn="auto">
              <a:spcAft>
                <a:spcPts val="0"/>
              </a:spcAft>
            </a:pPr>
            <a:r>
              <a:rPr lang="en-US" sz="2000" dirty="0">
                <a:solidFill>
                  <a:srgbClr val="FFFFFF">
                    <a:lumMod val="50000"/>
                  </a:srgbClr>
                </a:solidFill>
              </a:rPr>
              <a:t>4 chamber types, 3 fixed size, one can be expanded </a:t>
            </a:r>
            <a:r>
              <a:rPr lang="en-US" sz="2000" dirty="0" smtClean="0">
                <a:solidFill>
                  <a:srgbClr val="FFFFFF">
                    <a:lumMod val="50000"/>
                  </a:srgbClr>
                </a:solidFill>
              </a:rPr>
              <a:t>with </a:t>
            </a:r>
            <a:r>
              <a:rPr lang="en-US" sz="2000" dirty="0">
                <a:solidFill>
                  <a:srgbClr val="FFFFFF">
                    <a:lumMod val="50000"/>
                  </a:srgbClr>
                </a:solidFill>
              </a:rPr>
              <a:t>capabilities (LPC) </a:t>
            </a:r>
          </a:p>
        </p:txBody>
      </p:sp>
      <p:sp>
        <p:nvSpPr>
          <p:cNvPr id="38" name="Content Placeholder 7"/>
          <p:cNvSpPr txBox="1">
            <a:spLocks/>
          </p:cNvSpPr>
          <p:nvPr/>
        </p:nvSpPr>
        <p:spPr>
          <a:xfrm>
            <a:off x="4190441" y="5383965"/>
            <a:ext cx="4608717" cy="830997"/>
          </a:xfrm>
          <a:prstGeom prst="rect">
            <a:avLst/>
          </a:prstGeom>
        </p:spPr>
        <p:txBody>
          <a:bodyPr vert="horz" wrap="square" lIns="0" tIns="0" rIns="0" bIns="0" rtlCol="0">
            <a:spAutoFit/>
          </a:bodyPr>
          <a:lstStyle>
            <a:defPPr>
              <a:defRPr lang="en-US"/>
            </a:defPPr>
            <a:lvl1pPr indent="0">
              <a:lnSpc>
                <a:spcPct val="90000"/>
              </a:lnSpc>
              <a:spcBef>
                <a:spcPts val="0"/>
              </a:spcBef>
              <a:buSzPct val="90000"/>
              <a:buFontTx/>
              <a:buNone/>
              <a:defRPr sz="2600" spc="-70">
                <a:solidFill>
                  <a:schemeClr val="bg1">
                    <a:lumMod val="50000"/>
                  </a:schemeClr>
                </a:solidFill>
                <a:latin typeface="+mj-lt"/>
                <a:ea typeface="Segoe UI" pitchFamily="34" charset="0"/>
                <a:cs typeface="Segoe UI" pitchFamily="34" charset="0"/>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defTabSz="914363" fontAlgn="auto">
              <a:spcAft>
                <a:spcPts val="0"/>
              </a:spcAft>
            </a:pPr>
            <a:r>
              <a:rPr lang="en-US" sz="2000" dirty="0">
                <a:solidFill>
                  <a:srgbClr val="FFFFFF">
                    <a:lumMod val="50000"/>
                  </a:srgbClr>
                </a:solidFill>
              </a:rPr>
              <a:t>Expressed in application manifest</a:t>
            </a:r>
          </a:p>
          <a:p>
            <a:pPr defTabSz="914363" fontAlgn="auto">
              <a:spcAft>
                <a:spcPts val="0"/>
              </a:spcAft>
            </a:pPr>
            <a:r>
              <a:rPr lang="en-US" sz="2000" dirty="0">
                <a:solidFill>
                  <a:srgbClr val="FFFFFF">
                    <a:lumMod val="50000"/>
                  </a:srgbClr>
                </a:solidFill>
              </a:rPr>
              <a:t>Disclosed on Marketplace</a:t>
            </a:r>
          </a:p>
          <a:p>
            <a:pPr defTabSz="914363" fontAlgn="auto">
              <a:spcAft>
                <a:spcPts val="0"/>
              </a:spcAft>
            </a:pPr>
            <a:r>
              <a:rPr lang="en-US" sz="2000" dirty="0">
                <a:solidFill>
                  <a:srgbClr val="FFFFFF">
                    <a:lumMod val="50000"/>
                  </a:srgbClr>
                </a:solidFill>
              </a:rPr>
              <a:t>Defines app’s security </a:t>
            </a:r>
            <a:r>
              <a:rPr lang="en-US" sz="2000" dirty="0" smtClean="0">
                <a:solidFill>
                  <a:srgbClr val="FFFFFF">
                    <a:lumMod val="50000"/>
                  </a:srgbClr>
                </a:solidFill>
              </a:rPr>
              <a:t>boundary </a:t>
            </a:r>
            <a:r>
              <a:rPr lang="en-US" sz="2000" dirty="0">
                <a:solidFill>
                  <a:srgbClr val="FFFFFF">
                    <a:lumMod val="50000"/>
                  </a:srgbClr>
                </a:solidFill>
              </a:rPr>
              <a:t>on phone</a:t>
            </a:r>
          </a:p>
        </p:txBody>
      </p:sp>
      <p:sp>
        <p:nvSpPr>
          <p:cNvPr id="4" name="Rectangle 3"/>
          <p:cNvSpPr/>
          <p:nvPr/>
        </p:nvSpPr>
        <p:spPr>
          <a:xfrm>
            <a:off x="4085820" y="1239735"/>
            <a:ext cx="2799549" cy="646331"/>
          </a:xfrm>
          <a:prstGeom prst="rect">
            <a:avLst/>
          </a:prstGeom>
        </p:spPr>
        <p:txBody>
          <a:bodyPr wrap="none">
            <a:spAutoFit/>
          </a:bodyPr>
          <a:lstStyle/>
          <a:p>
            <a:pPr defTabSz="913993" fontAlgn="auto">
              <a:lnSpc>
                <a:spcPct val="90000"/>
              </a:lnSpc>
              <a:spcBef>
                <a:spcPts val="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Policy </a:t>
            </a:r>
            <a:r>
              <a:rPr lang="en-US" sz="4000" spc="-120" dirty="0" smtClean="0">
                <a:gradFill>
                  <a:gsLst>
                    <a:gs pos="0">
                      <a:srgbClr val="3397D3"/>
                    </a:gs>
                    <a:gs pos="86000">
                      <a:srgbClr val="3397D3"/>
                    </a:gs>
                  </a:gsLst>
                  <a:lin ang="5400000" scaled="0"/>
                </a:gradFill>
                <a:latin typeface="Segoe UI Light" pitchFamily="34" charset="0"/>
                <a:cs typeface="Consolas" pitchFamily="49" charset="0"/>
              </a:rPr>
              <a:t>system</a:t>
            </a:r>
            <a:endParaRPr lang="en-US" sz="4000" spc="-120" dirty="0">
              <a:gradFill>
                <a:gsLst>
                  <a:gs pos="0">
                    <a:srgbClr val="3397D3"/>
                  </a:gs>
                  <a:gs pos="86000">
                    <a:srgbClr val="3397D3"/>
                  </a:gs>
                </a:gsLst>
                <a:lin ang="5400000" scaled="0"/>
              </a:gradFill>
              <a:latin typeface="Segoe UI Light" pitchFamily="34" charset="0"/>
              <a:cs typeface="Consolas" pitchFamily="49" charset="0"/>
            </a:endParaRPr>
          </a:p>
        </p:txBody>
      </p:sp>
      <p:sp>
        <p:nvSpPr>
          <p:cNvPr id="5" name="Rectangle 4"/>
          <p:cNvSpPr/>
          <p:nvPr/>
        </p:nvSpPr>
        <p:spPr>
          <a:xfrm>
            <a:off x="4068734" y="2628492"/>
            <a:ext cx="3479158" cy="646331"/>
          </a:xfrm>
          <a:prstGeom prst="rect">
            <a:avLst/>
          </a:prstGeom>
        </p:spPr>
        <p:txBody>
          <a:bodyPr wrap="none">
            <a:spAutoFit/>
          </a:bodyPr>
          <a:lstStyle/>
          <a:p>
            <a:pPr defTabSz="913993" fontAlgn="auto">
              <a:lnSpc>
                <a:spcPct val="90000"/>
              </a:lnSpc>
              <a:spcBef>
                <a:spcPts val="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Chamber Model</a:t>
            </a:r>
          </a:p>
        </p:txBody>
      </p:sp>
      <p:sp>
        <p:nvSpPr>
          <p:cNvPr id="6" name="Rectangle 5"/>
          <p:cNvSpPr/>
          <p:nvPr/>
        </p:nvSpPr>
        <p:spPr>
          <a:xfrm>
            <a:off x="4097007" y="4725147"/>
            <a:ext cx="2433358" cy="646331"/>
          </a:xfrm>
          <a:prstGeom prst="rect">
            <a:avLst/>
          </a:prstGeom>
        </p:spPr>
        <p:txBody>
          <a:bodyPr wrap="none">
            <a:spAutoFit/>
          </a:bodyPr>
          <a:lstStyle/>
          <a:p>
            <a:pPr defTabSz="913993" fontAlgn="auto">
              <a:lnSpc>
                <a:spcPct val="90000"/>
              </a:lnSpc>
              <a:spcBef>
                <a:spcPts val="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Capabilities</a:t>
            </a:r>
          </a:p>
        </p:txBody>
      </p:sp>
    </p:spTree>
    <p:extLst>
      <p:ext uri="{BB962C8B-B14F-4D97-AF65-F5344CB8AC3E}">
        <p14:creationId xmlns:p14="http://schemas.microsoft.com/office/powerpoint/2010/main" val="36874526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1+#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2" de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fill="hold"/>
                                        <p:tgtEl>
                                          <p:spTgt spid="5"/>
                                        </p:tgtEl>
                                        <p:attrNameLst>
                                          <p:attrName>ppt_x</p:attrName>
                                        </p:attrNameLst>
                                      </p:cBhvr>
                                      <p:tavLst>
                                        <p:tav tm="0">
                                          <p:val>
                                            <p:strVal val="1+#ppt_w/2"/>
                                          </p:val>
                                        </p:tav>
                                        <p:tav tm="100000">
                                          <p:val>
                                            <p:strVal val="#ppt_x"/>
                                          </p:val>
                                        </p:tav>
                                      </p:tavLst>
                                    </p:anim>
                                    <p:anim calcmode="lin" valueType="num">
                                      <p:cBhvr additive="base">
                                        <p:cTn id="18" dur="7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decel="10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1+#ppt_w/2"/>
                                          </p:val>
                                        </p:tav>
                                        <p:tav tm="100000">
                                          <p:val>
                                            <p:strVal val="#ppt_x"/>
                                          </p:val>
                                        </p:tav>
                                      </p:tavLst>
                                    </p:anim>
                                    <p:anim calcmode="lin" valueType="num">
                                      <p:cBhvr additive="base">
                                        <p:cTn id="28" dur="75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1+#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9435"/>
            <a:ext cx="8382000" cy="912776"/>
          </a:xfrm>
        </p:spPr>
        <p:txBody>
          <a:bodyPr>
            <a:noAutofit/>
          </a:bodyPr>
          <a:lstStyle/>
          <a:p>
            <a:r>
              <a:rPr lang="en-US" dirty="0" smtClean="0"/>
              <a:t>Windows Phone 8 security </a:t>
            </a:r>
            <a:r>
              <a:rPr lang="en-US" dirty="0"/>
              <a:t>m</a:t>
            </a:r>
            <a:r>
              <a:rPr lang="en-US" dirty="0" smtClean="0"/>
              <a:t>odel</a:t>
            </a:r>
            <a:endParaRPr lang="en-US" dirty="0"/>
          </a:p>
        </p:txBody>
      </p:sp>
      <p:sp>
        <p:nvSpPr>
          <p:cNvPr id="17" name="Rectangle 16"/>
          <p:cNvSpPr/>
          <p:nvPr/>
        </p:nvSpPr>
        <p:spPr>
          <a:xfrm>
            <a:off x="1762956" y="2893788"/>
            <a:ext cx="1852142" cy="20721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243777" rtlCol="0" anchor="b" anchorCtr="0"/>
          <a:lstStyle/>
          <a:p>
            <a:pPr algn="ctr" defTabSz="914363">
              <a:lnSpc>
                <a:spcPct val="85000"/>
              </a:lnSpc>
              <a:spcBef>
                <a:spcPts val="300"/>
              </a:spcBef>
            </a:pPr>
            <a:r>
              <a:rPr lang="en-US" sz="1866" dirty="0">
                <a:solidFill>
                  <a:srgbClr val="FFFFFF">
                    <a:alpha val="99000"/>
                  </a:srgbClr>
                </a:solidFill>
              </a:rPr>
              <a:t>Least Privilege Chamber (LPC)</a:t>
            </a:r>
          </a:p>
        </p:txBody>
      </p:sp>
      <p:sp>
        <p:nvSpPr>
          <p:cNvPr id="11" name="Rectangle 10"/>
          <p:cNvSpPr/>
          <p:nvPr/>
        </p:nvSpPr>
        <p:spPr>
          <a:xfrm>
            <a:off x="1762956" y="1916832"/>
            <a:ext cx="1852142" cy="87229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121888" rtlCol="0" anchor="ctr"/>
          <a:lstStyle/>
          <a:p>
            <a:pPr algn="ctr" defTabSz="914363">
              <a:lnSpc>
                <a:spcPct val="85000"/>
              </a:lnSpc>
              <a:spcBef>
                <a:spcPts val="300"/>
              </a:spcBef>
            </a:pPr>
            <a:r>
              <a:rPr lang="en-US" sz="1866" dirty="0">
                <a:solidFill>
                  <a:srgbClr val="FFFFFF">
                    <a:alpha val="99000"/>
                  </a:srgbClr>
                </a:solidFill>
              </a:rPr>
              <a:t>Trusted Computing Base (TCB)</a:t>
            </a:r>
          </a:p>
        </p:txBody>
      </p:sp>
      <p:sp>
        <p:nvSpPr>
          <p:cNvPr id="21" name="TextBox 20"/>
          <p:cNvSpPr txBox="1"/>
          <p:nvPr/>
        </p:nvSpPr>
        <p:spPr>
          <a:xfrm>
            <a:off x="2766755" y="5172660"/>
            <a:ext cx="1242328" cy="775212"/>
          </a:xfrm>
          <a:prstGeom prst="rect">
            <a:avLst/>
          </a:prstGeom>
          <a:noFill/>
        </p:spPr>
        <p:txBody>
          <a:bodyPr wrap="none" lIns="0" tIns="0" rIns="0" bIns="0" rtlCol="0" anchor="ctr" anchorCtr="0">
            <a:spAutoFit/>
          </a:bodyPr>
          <a:lstStyle>
            <a:defPPr>
              <a:defRPr lang="en-US"/>
            </a:defPPr>
            <a:lvl1pPr algn="ctr">
              <a:lnSpc>
                <a:spcPct val="90000"/>
              </a:lnSpc>
              <a:defRPr sz="2000" kern="0">
                <a:gradFill>
                  <a:gsLst>
                    <a:gs pos="0">
                      <a:srgbClr val="000000"/>
                    </a:gs>
                    <a:gs pos="100000">
                      <a:srgbClr val="000000"/>
                    </a:gs>
                  </a:gsLst>
                  <a:lin ang="5400000" scaled="0"/>
                </a:gradFill>
                <a:cs typeface="Segoe"/>
              </a:defRPr>
            </a:lvl1pPr>
          </a:lstStyle>
          <a:p>
            <a:pPr defTabSz="914363" fontAlgn="auto">
              <a:spcBef>
                <a:spcPts val="0"/>
              </a:spcBef>
              <a:spcAft>
                <a:spcPts val="0"/>
              </a:spcAft>
            </a:pPr>
            <a:r>
              <a:rPr lang="en-US" sz="1866" dirty="0">
                <a:latin typeface="Segoe UI"/>
              </a:rPr>
              <a:t>Dynamic</a:t>
            </a:r>
            <a:br>
              <a:rPr lang="en-US" sz="1866" dirty="0">
                <a:latin typeface="Segoe UI"/>
              </a:rPr>
            </a:br>
            <a:r>
              <a:rPr lang="en-US" sz="1866" dirty="0">
                <a:latin typeface="Segoe UI"/>
              </a:rPr>
              <a:t>Permissions</a:t>
            </a:r>
            <a:br>
              <a:rPr lang="en-US" sz="1866" dirty="0">
                <a:latin typeface="Segoe UI"/>
              </a:rPr>
            </a:br>
            <a:r>
              <a:rPr lang="en-US" sz="1866" dirty="0">
                <a:latin typeface="Segoe UI"/>
              </a:rPr>
              <a:t>(LPC)</a:t>
            </a:r>
          </a:p>
        </p:txBody>
      </p:sp>
      <p:sp>
        <p:nvSpPr>
          <p:cNvPr id="23" name="Arc 22"/>
          <p:cNvSpPr/>
          <p:nvPr/>
        </p:nvSpPr>
        <p:spPr>
          <a:xfrm>
            <a:off x="3101884" y="4293732"/>
            <a:ext cx="640080" cy="853218"/>
          </a:xfrm>
          <a:prstGeom prst="arc">
            <a:avLst>
              <a:gd name="adj1" fmla="val 19048728"/>
              <a:gd name="adj2" fmla="val 80756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93" fontAlgn="auto">
              <a:spcBef>
                <a:spcPts val="0"/>
              </a:spcBef>
              <a:spcAft>
                <a:spcPts val="0"/>
              </a:spcAft>
            </a:pPr>
            <a:endParaRPr lang="en-US" sz="2399" dirty="0">
              <a:solidFill>
                <a:srgbClr val="000000"/>
              </a:solidFill>
            </a:endParaRPr>
          </a:p>
        </p:txBody>
      </p:sp>
      <p:sp>
        <p:nvSpPr>
          <p:cNvPr id="3" name="Rectangle 2"/>
          <p:cNvSpPr/>
          <p:nvPr/>
        </p:nvSpPr>
        <p:spPr>
          <a:xfrm>
            <a:off x="4088433" y="1243587"/>
            <a:ext cx="3111108" cy="646331"/>
          </a:xfrm>
          <a:prstGeom prst="rect">
            <a:avLst/>
          </a:prstGeom>
        </p:spPr>
        <p:txBody>
          <a:bodyPr wrap="none">
            <a:spAutoFit/>
          </a:bodyPr>
          <a:lstStyle/>
          <a:p>
            <a:pPr defTabSz="914363" fontAlgn="auto">
              <a:lnSpc>
                <a:spcPct val="90000"/>
              </a:lnSpc>
              <a:spcBef>
                <a:spcPct val="2000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Similar to WP7</a:t>
            </a:r>
          </a:p>
        </p:txBody>
      </p:sp>
      <p:sp>
        <p:nvSpPr>
          <p:cNvPr id="7" name="Rectangle 6"/>
          <p:cNvSpPr/>
          <p:nvPr/>
        </p:nvSpPr>
        <p:spPr>
          <a:xfrm>
            <a:off x="4088433" y="2177173"/>
            <a:ext cx="4883846" cy="1754326"/>
          </a:xfrm>
          <a:prstGeom prst="rect">
            <a:avLst/>
          </a:prstGeom>
        </p:spPr>
        <p:txBody>
          <a:bodyPr wrap="square">
            <a:spAutoFit/>
          </a:bodyPr>
          <a:lstStyle/>
          <a:p>
            <a:pPr defTabSz="914363" fontAlgn="auto">
              <a:lnSpc>
                <a:spcPct val="90000"/>
              </a:lnSpc>
              <a:spcBef>
                <a:spcPct val="2000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WP8 chambers are built on the </a:t>
            </a:r>
            <a:r>
              <a:rPr lang="en-US" sz="4000" spc="-120" dirty="0" smtClean="0">
                <a:gradFill>
                  <a:gsLst>
                    <a:gs pos="0">
                      <a:srgbClr val="3397D3"/>
                    </a:gs>
                    <a:gs pos="86000">
                      <a:srgbClr val="3397D3"/>
                    </a:gs>
                  </a:gsLst>
                  <a:lin ang="5400000" scaled="0"/>
                </a:gradFill>
                <a:latin typeface="Segoe UI Light" pitchFamily="34" charset="0"/>
                <a:cs typeface="Consolas" pitchFamily="49" charset="0"/>
              </a:rPr>
              <a:t>Windows </a:t>
            </a:r>
            <a:r>
              <a:rPr lang="en-US" sz="4000" spc="-120" dirty="0">
                <a:gradFill>
                  <a:gsLst>
                    <a:gs pos="0">
                      <a:srgbClr val="3397D3"/>
                    </a:gs>
                    <a:gs pos="86000">
                      <a:srgbClr val="3397D3"/>
                    </a:gs>
                  </a:gsLst>
                  <a:lin ang="5400000" scaled="0"/>
                </a:gradFill>
                <a:latin typeface="Segoe UI Light" pitchFamily="34" charset="0"/>
                <a:cs typeface="Consolas" pitchFamily="49" charset="0"/>
              </a:rPr>
              <a:t>security infrastructure</a:t>
            </a:r>
            <a:endParaRPr lang="en-US" sz="1800" dirty="0">
              <a:solidFill>
                <a:srgbClr val="000000"/>
              </a:solidFill>
              <a:latin typeface="Segoe UI"/>
            </a:endParaRPr>
          </a:p>
        </p:txBody>
      </p:sp>
      <p:sp>
        <p:nvSpPr>
          <p:cNvPr id="9" name="Rectangle 8"/>
          <p:cNvSpPr/>
          <p:nvPr/>
        </p:nvSpPr>
        <p:spPr>
          <a:xfrm>
            <a:off x="4088433" y="3916487"/>
            <a:ext cx="4711244" cy="807913"/>
          </a:xfrm>
          <a:prstGeom prst="rect">
            <a:avLst/>
          </a:prstGeom>
        </p:spPr>
        <p:txBody>
          <a:bodyPr wrap="square">
            <a:spAutoFit/>
          </a:bodyPr>
          <a:lstStyle/>
          <a:p>
            <a:pPr marL="0" lvl="1" defTabSz="914363" fontAlgn="auto">
              <a:lnSpc>
                <a:spcPct val="110000"/>
              </a:lnSpc>
              <a:spcBef>
                <a:spcPts val="300"/>
              </a:spcBef>
              <a:spcAft>
                <a:spcPts val="0"/>
              </a:spcAft>
            </a:pPr>
            <a:r>
              <a:rPr lang="en-US" spc="-70" dirty="0" smtClean="0">
                <a:solidFill>
                  <a:srgbClr val="FFFFFF">
                    <a:lumMod val="50000"/>
                  </a:srgbClr>
                </a:solidFill>
                <a:latin typeface="Segoe UI"/>
                <a:ea typeface="Segoe UI" pitchFamily="34" charset="0"/>
                <a:cs typeface="Segoe UI" pitchFamily="34" charset="0"/>
              </a:rPr>
              <a:t>Services </a:t>
            </a:r>
            <a:r>
              <a:rPr lang="en-US" spc="-70" dirty="0">
                <a:solidFill>
                  <a:srgbClr val="FFFFFF">
                    <a:lumMod val="50000"/>
                  </a:srgbClr>
                </a:solidFill>
                <a:latin typeface="Segoe UI"/>
                <a:ea typeface="Segoe UI" pitchFamily="34" charset="0"/>
                <a:cs typeface="Segoe UI" pitchFamily="34" charset="0"/>
              </a:rPr>
              <a:t>and Application </a:t>
            </a:r>
            <a:r>
              <a:rPr lang="en-US" spc="-70" dirty="0" smtClean="0">
                <a:solidFill>
                  <a:srgbClr val="FFFFFF">
                    <a:lumMod val="50000"/>
                  </a:srgbClr>
                </a:solidFill>
                <a:latin typeface="Segoe UI"/>
                <a:ea typeface="Segoe UI" pitchFamily="34" charset="0"/>
                <a:cs typeface="Segoe UI" pitchFamily="34" charset="0"/>
              </a:rPr>
              <a:t>all </a:t>
            </a:r>
            <a:r>
              <a:rPr lang="en-US" spc="-70" dirty="0">
                <a:solidFill>
                  <a:srgbClr val="FFFFFF">
                    <a:lumMod val="50000"/>
                  </a:srgbClr>
                </a:solidFill>
                <a:latin typeface="Segoe UI"/>
                <a:ea typeface="Segoe UI" pitchFamily="34" charset="0"/>
                <a:cs typeface="Segoe UI" pitchFamily="34" charset="0"/>
              </a:rPr>
              <a:t>in chambers</a:t>
            </a:r>
          </a:p>
          <a:p>
            <a:pPr marL="0" lvl="1" defTabSz="914363" fontAlgn="auto">
              <a:lnSpc>
                <a:spcPct val="110000"/>
              </a:lnSpc>
              <a:spcBef>
                <a:spcPts val="300"/>
              </a:spcBef>
              <a:spcAft>
                <a:spcPts val="0"/>
              </a:spcAft>
            </a:pPr>
            <a:r>
              <a:rPr lang="en-US" spc="-70" dirty="0">
                <a:solidFill>
                  <a:srgbClr val="FFFFFF">
                    <a:lumMod val="50000"/>
                  </a:srgbClr>
                </a:solidFill>
                <a:latin typeface="Segoe UI"/>
                <a:ea typeface="Segoe UI" pitchFamily="34" charset="0"/>
                <a:cs typeface="Segoe UI" pitchFamily="34" charset="0"/>
              </a:rPr>
              <a:t>WP8 has a richer capabilities list </a:t>
            </a:r>
            <a:endParaRPr lang="en-US" sz="1600" dirty="0">
              <a:solidFill>
                <a:srgbClr val="000000"/>
              </a:solidFill>
              <a:latin typeface="Segoe UI"/>
            </a:endParaRPr>
          </a:p>
        </p:txBody>
      </p:sp>
    </p:spTree>
    <p:extLst>
      <p:ext uri="{BB962C8B-B14F-4D97-AF65-F5344CB8AC3E}">
        <p14:creationId xmlns:p14="http://schemas.microsoft.com/office/powerpoint/2010/main" val="40479945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a:t/>
            </a:r>
            <a:br>
              <a:rPr lang="en-US" dirty="0"/>
            </a:br>
            <a:r>
              <a:rPr lang="en-US" dirty="0"/>
              <a:t> Windows Phone OS 7.0 security </a:t>
            </a:r>
            <a:r>
              <a:rPr lang="en-US" dirty="0" smtClean="0"/>
              <a:t>model</a:t>
            </a:r>
            <a:endParaRPr lang="en-US" dirty="0"/>
          </a:p>
        </p:txBody>
      </p:sp>
      <p:sp>
        <p:nvSpPr>
          <p:cNvPr id="3" name="Content Placeholder 2"/>
          <p:cNvSpPr>
            <a:spLocks noGrp="1"/>
          </p:cNvSpPr>
          <p:nvPr>
            <p:ph idx="1"/>
          </p:nvPr>
        </p:nvSpPr>
        <p:spPr/>
        <p:txBody>
          <a:bodyPr>
            <a:normAutofit/>
          </a:bodyPr>
          <a:lstStyle/>
          <a:p>
            <a:r>
              <a:rPr lang="en-US" dirty="0"/>
              <a:t>P</a:t>
            </a:r>
            <a:r>
              <a:rPr lang="en-US" dirty="0" smtClean="0"/>
              <a:t>rinciples </a:t>
            </a:r>
            <a:r>
              <a:rPr lang="en-US" dirty="0"/>
              <a:t>of isolation and least </a:t>
            </a:r>
            <a:r>
              <a:rPr lang="en-US" dirty="0" smtClean="0"/>
              <a:t>privilege</a:t>
            </a:r>
          </a:p>
          <a:p>
            <a:r>
              <a:rPr lang="en-US" dirty="0" smtClean="0"/>
              <a:t>Each chamber </a:t>
            </a:r>
          </a:p>
          <a:p>
            <a:pPr lvl="1"/>
            <a:r>
              <a:rPr lang="en-US" dirty="0"/>
              <a:t>P</a:t>
            </a:r>
            <a:r>
              <a:rPr lang="en-US" dirty="0" smtClean="0"/>
              <a:t>rovides </a:t>
            </a:r>
            <a:r>
              <a:rPr lang="en-US" dirty="0"/>
              <a:t>a security </a:t>
            </a:r>
            <a:r>
              <a:rPr lang="en-US" dirty="0" smtClean="0"/>
              <a:t>and isolation boundary </a:t>
            </a:r>
            <a:endParaRPr lang="en-US" dirty="0"/>
          </a:p>
          <a:p>
            <a:pPr lvl="1"/>
            <a:r>
              <a:rPr lang="en-US" dirty="0" smtClean="0"/>
              <a:t>Is </a:t>
            </a:r>
            <a:r>
              <a:rPr lang="en-US" dirty="0"/>
              <a:t>defined and implemented using a policy </a:t>
            </a:r>
            <a:r>
              <a:rPr lang="en-US" dirty="0" smtClean="0"/>
              <a:t>system</a:t>
            </a:r>
          </a:p>
          <a:p>
            <a:r>
              <a:rPr lang="en-US" dirty="0" smtClean="0"/>
              <a:t>The </a:t>
            </a:r>
            <a:r>
              <a:rPr lang="en-US" dirty="0"/>
              <a:t>security policy of a </a:t>
            </a:r>
            <a:r>
              <a:rPr lang="en-US" dirty="0" smtClean="0"/>
              <a:t>chamber </a:t>
            </a:r>
          </a:p>
          <a:p>
            <a:pPr lvl="1"/>
            <a:r>
              <a:rPr lang="en-US" dirty="0" smtClean="0"/>
              <a:t>Specifies the OS capabilities that processes </a:t>
            </a:r>
            <a:r>
              <a:rPr lang="en-US" dirty="0"/>
              <a:t>in that chamber can </a:t>
            </a:r>
            <a:r>
              <a:rPr lang="en-US" dirty="0" smtClean="0"/>
              <a:t>access</a:t>
            </a:r>
            <a:endParaRPr lang="en-US" dirty="0" smtClean="0"/>
          </a:p>
          <a:p>
            <a:pPr marL="0" indent="0">
              <a:buNone/>
            </a:pPr>
            <a:endParaRPr lang="en-US" dirty="0"/>
          </a:p>
        </p:txBody>
      </p:sp>
    </p:spTree>
    <p:extLst>
      <p:ext uri="{BB962C8B-B14F-4D97-AF65-F5344CB8AC3E}">
        <p14:creationId xmlns:p14="http://schemas.microsoft.com/office/powerpoint/2010/main" val="2599846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Isolation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Every application runs in own isolated chamber </a:t>
            </a:r>
          </a:p>
          <a:p>
            <a:pPr lvl="1"/>
            <a:r>
              <a:rPr lang="en-US" dirty="0" smtClean="0"/>
              <a:t>All apps have basic permissions, </a:t>
            </a:r>
            <a:r>
              <a:rPr lang="en-US" dirty="0" err="1" smtClean="0"/>
              <a:t>incl</a:t>
            </a:r>
            <a:r>
              <a:rPr lang="en-US" dirty="0" smtClean="0"/>
              <a:t> a storage file</a:t>
            </a:r>
          </a:p>
          <a:p>
            <a:pPr lvl="1"/>
            <a:r>
              <a:rPr lang="en-US" dirty="0" smtClean="0"/>
              <a:t>Cannot access memory or data of other applications, including the keyboard cache.  </a:t>
            </a:r>
          </a:p>
          <a:p>
            <a:r>
              <a:rPr lang="en-US" dirty="0" smtClean="0"/>
              <a:t>No communication channels between applications, except through the cloud </a:t>
            </a:r>
          </a:p>
          <a:p>
            <a:r>
              <a:rPr lang="en-US" dirty="0" smtClean="0"/>
              <a:t>Non-MS applications distributed via marketplace stopped in background </a:t>
            </a:r>
          </a:p>
          <a:p>
            <a:pPr lvl="1"/>
            <a:r>
              <a:rPr lang="en-US" dirty="0" smtClean="0"/>
              <a:t>When user switches apps, previous app is shut down </a:t>
            </a:r>
          </a:p>
          <a:p>
            <a:pPr lvl="1"/>
            <a:r>
              <a:rPr lang="en-US" dirty="0" smtClean="0"/>
              <a:t>Reason: application cannot use critical resources or communicate with Internet–based services while the user is not using the application</a:t>
            </a:r>
            <a:endParaRPr lang="en-US" dirty="0"/>
          </a:p>
        </p:txBody>
      </p:sp>
    </p:spTree>
    <p:extLst>
      <p:ext uri="{BB962C8B-B14F-4D97-AF65-F5344CB8AC3E}">
        <p14:creationId xmlns:p14="http://schemas.microsoft.com/office/powerpoint/2010/main" val="3760171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chamber types</a:t>
            </a:r>
            <a:endParaRPr lang="en-US" dirty="0"/>
          </a:p>
        </p:txBody>
      </p:sp>
      <p:sp>
        <p:nvSpPr>
          <p:cNvPr id="3" name="Content Placeholder 2"/>
          <p:cNvSpPr>
            <a:spLocks noGrp="1"/>
          </p:cNvSpPr>
          <p:nvPr>
            <p:ph idx="1"/>
          </p:nvPr>
        </p:nvSpPr>
        <p:spPr/>
        <p:txBody>
          <a:bodyPr/>
          <a:lstStyle/>
          <a:p>
            <a:r>
              <a:rPr lang="en-US" dirty="0" smtClean="0"/>
              <a:t>Three </a:t>
            </a:r>
            <a:r>
              <a:rPr lang="en-US" dirty="0" smtClean="0"/>
              <a:t>types </a:t>
            </a:r>
            <a:r>
              <a:rPr lang="en-US" dirty="0"/>
              <a:t>have fixed permission </a:t>
            </a:r>
            <a:r>
              <a:rPr lang="en-US" dirty="0" smtClean="0"/>
              <a:t>sets</a:t>
            </a:r>
          </a:p>
          <a:p>
            <a:r>
              <a:rPr lang="en-US" dirty="0"/>
              <a:t>F</a:t>
            </a:r>
            <a:r>
              <a:rPr lang="en-US" dirty="0" smtClean="0"/>
              <a:t>ourth </a:t>
            </a:r>
            <a:r>
              <a:rPr lang="en-US" dirty="0"/>
              <a:t>chamber type is </a:t>
            </a:r>
            <a:r>
              <a:rPr lang="en-US" dirty="0" smtClean="0"/>
              <a:t>capabilities-driven</a:t>
            </a:r>
            <a:endParaRPr lang="en-US" dirty="0" smtClean="0"/>
          </a:p>
          <a:p>
            <a:pPr lvl="1"/>
            <a:r>
              <a:rPr lang="en-US" dirty="0" smtClean="0"/>
              <a:t>Applications </a:t>
            </a:r>
            <a:r>
              <a:rPr lang="en-US" dirty="0"/>
              <a:t>that are designated to run in the fourth chamber type have capability requirements that are honored at installation and at </a:t>
            </a:r>
            <a:r>
              <a:rPr lang="en-US" dirty="0" smtClean="0"/>
              <a:t>run-time</a:t>
            </a:r>
            <a:endParaRPr lang="en-US" dirty="0"/>
          </a:p>
        </p:txBody>
      </p:sp>
    </p:spTree>
    <p:extLst>
      <p:ext uri="{BB962C8B-B14F-4D97-AF65-F5344CB8AC3E}">
        <p14:creationId xmlns:p14="http://schemas.microsoft.com/office/powerpoint/2010/main" val="1042983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four chambers</a:t>
            </a:r>
            <a:endParaRPr lang="en-US" dirty="0"/>
          </a:p>
        </p:txBody>
      </p:sp>
      <p:sp>
        <p:nvSpPr>
          <p:cNvPr id="3" name="Content Placeholder 2"/>
          <p:cNvSpPr>
            <a:spLocks noGrp="1"/>
          </p:cNvSpPr>
          <p:nvPr>
            <p:ph idx="1"/>
          </p:nvPr>
        </p:nvSpPr>
        <p:spPr/>
        <p:txBody>
          <a:bodyPr/>
          <a:lstStyle/>
          <a:p>
            <a:r>
              <a:rPr lang="en-US" dirty="0" smtClean="0"/>
              <a:t>Trusted Computing Base (TCB) chamber</a:t>
            </a:r>
          </a:p>
          <a:p>
            <a:pPr lvl="1"/>
            <a:r>
              <a:rPr lang="en-US" dirty="0" smtClean="0"/>
              <a:t>unrestricted access to most resources </a:t>
            </a:r>
          </a:p>
          <a:p>
            <a:pPr lvl="1"/>
            <a:r>
              <a:rPr lang="en-US" dirty="0" smtClean="0"/>
              <a:t>can modify policy and enforce the security model.</a:t>
            </a:r>
          </a:p>
          <a:p>
            <a:pPr lvl="1"/>
            <a:r>
              <a:rPr lang="en-US" dirty="0" smtClean="0"/>
              <a:t>kernel and kernel-mode drivers run in the TCB </a:t>
            </a:r>
          </a:p>
          <a:p>
            <a:pPr lvl="1"/>
            <a:r>
              <a:rPr lang="en-US" dirty="0" smtClean="0"/>
              <a:t>Minimizing the amount of software that runs in the TCB is essential for minimizing the Windows Phone 7, 8 attack surface </a:t>
            </a:r>
            <a:endParaRPr lang="en-US" dirty="0"/>
          </a:p>
        </p:txBody>
      </p:sp>
    </p:spTree>
    <p:extLst>
      <p:ext uri="{BB962C8B-B14F-4D97-AF65-F5344CB8AC3E}">
        <p14:creationId xmlns:p14="http://schemas.microsoft.com/office/powerpoint/2010/main" val="2685440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four chambers</a:t>
            </a:r>
            <a:endParaRPr lang="en-US" dirty="0"/>
          </a:p>
        </p:txBody>
      </p:sp>
      <p:sp>
        <p:nvSpPr>
          <p:cNvPr id="3" name="Content Placeholder 2"/>
          <p:cNvSpPr>
            <a:spLocks noGrp="1"/>
          </p:cNvSpPr>
          <p:nvPr>
            <p:ph idx="1"/>
          </p:nvPr>
        </p:nvSpPr>
        <p:spPr>
          <a:xfrm>
            <a:off x="685800" y="1600200"/>
            <a:ext cx="7772400" cy="4953000"/>
          </a:xfrm>
        </p:spPr>
        <p:txBody>
          <a:bodyPr/>
          <a:lstStyle/>
          <a:p>
            <a:r>
              <a:rPr lang="en-US" dirty="0" smtClean="0"/>
              <a:t>Elevated Rights Chamber (ERC) </a:t>
            </a:r>
          </a:p>
          <a:p>
            <a:pPr lvl="1"/>
            <a:r>
              <a:rPr lang="en-US" dirty="0" smtClean="0"/>
              <a:t>Can a</a:t>
            </a:r>
            <a:r>
              <a:rPr lang="en-US" dirty="0" smtClean="0"/>
              <a:t>ccess all resources except security policy </a:t>
            </a:r>
          </a:p>
          <a:p>
            <a:pPr lvl="1"/>
            <a:r>
              <a:rPr lang="en-US" dirty="0" smtClean="0"/>
              <a:t>Intended for services and user-mode drivers </a:t>
            </a:r>
          </a:p>
          <a:p>
            <a:r>
              <a:rPr lang="en-US" dirty="0" smtClean="0"/>
              <a:t>Standard Rights Chamber (SRC) </a:t>
            </a:r>
          </a:p>
          <a:p>
            <a:pPr lvl="1"/>
            <a:r>
              <a:rPr lang="en-US" dirty="0"/>
              <a:t>D</a:t>
            </a:r>
            <a:r>
              <a:rPr lang="en-US" dirty="0" smtClean="0"/>
              <a:t>efault for pre-installed applications that do not provide device-wide services </a:t>
            </a:r>
          </a:p>
          <a:p>
            <a:pPr lvl="1"/>
            <a:r>
              <a:rPr lang="en-US" dirty="0" smtClean="0"/>
              <a:t>Outlook Mobile is an example that runs in the SRC </a:t>
            </a:r>
          </a:p>
          <a:p>
            <a:r>
              <a:rPr lang="en-US" dirty="0" smtClean="0"/>
              <a:t>Least Privileged Chamber (LPC)</a:t>
            </a:r>
          </a:p>
          <a:p>
            <a:pPr lvl="1"/>
            <a:r>
              <a:rPr lang="en-US" dirty="0"/>
              <a:t>D</a:t>
            </a:r>
            <a:r>
              <a:rPr lang="en-US" dirty="0" smtClean="0"/>
              <a:t>efault chamber for all non-Microsoft applications </a:t>
            </a:r>
          </a:p>
          <a:p>
            <a:pPr lvl="1"/>
            <a:r>
              <a:rPr lang="en-US" dirty="0" smtClean="0"/>
              <a:t>LPCs configured using capabilities </a:t>
            </a:r>
            <a:r>
              <a:rPr lang="en-US" dirty="0" smtClean="0"/>
              <a:t>(see next </a:t>
            </a:r>
            <a:r>
              <a:rPr lang="en-US" dirty="0" smtClean="0"/>
              <a:t>slide) </a:t>
            </a:r>
          </a:p>
          <a:p>
            <a:endParaRPr lang="en-US" dirty="0"/>
          </a:p>
        </p:txBody>
      </p:sp>
    </p:spTree>
    <p:extLst>
      <p:ext uri="{BB962C8B-B14F-4D97-AF65-F5344CB8AC3E}">
        <p14:creationId xmlns:p14="http://schemas.microsoft.com/office/powerpoint/2010/main" val="1601273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privileges to applications</a:t>
            </a:r>
            <a:endParaRPr lang="en-US" dirty="0"/>
          </a:p>
        </p:txBody>
      </p:sp>
      <p:sp>
        <p:nvSpPr>
          <p:cNvPr id="3" name="Content Placeholder 2"/>
          <p:cNvSpPr>
            <a:spLocks noGrp="1"/>
          </p:cNvSpPr>
          <p:nvPr>
            <p:ph idx="1"/>
          </p:nvPr>
        </p:nvSpPr>
        <p:spPr>
          <a:xfrm>
            <a:off x="457200" y="1600200"/>
            <a:ext cx="8229600" cy="4876800"/>
          </a:xfrm>
        </p:spPr>
        <p:txBody>
          <a:bodyPr>
            <a:normAutofit fontScale="92500"/>
          </a:bodyPr>
          <a:lstStyle/>
          <a:p>
            <a:r>
              <a:rPr lang="en-US" dirty="0" smtClean="0"/>
              <a:t>Goal: </a:t>
            </a:r>
            <a:r>
              <a:rPr lang="en-US" dirty="0" smtClean="0"/>
              <a:t>Least Privilege</a:t>
            </a:r>
          </a:p>
          <a:p>
            <a:pPr lvl="1"/>
            <a:r>
              <a:rPr lang="en-US" dirty="0"/>
              <a:t>A</a:t>
            </a:r>
            <a:r>
              <a:rPr lang="en-US" dirty="0" smtClean="0"/>
              <a:t>pplication gets capabilities needed </a:t>
            </a:r>
            <a:r>
              <a:rPr lang="en-US" dirty="0"/>
              <a:t>to perform all its use cases, but no </a:t>
            </a:r>
            <a:r>
              <a:rPr lang="en-US" dirty="0" smtClean="0"/>
              <a:t>more </a:t>
            </a:r>
            <a:endParaRPr lang="en-US" dirty="0"/>
          </a:p>
          <a:p>
            <a:r>
              <a:rPr lang="en-US" dirty="0" smtClean="0"/>
              <a:t>Developers </a:t>
            </a:r>
            <a:endParaRPr lang="en-US" dirty="0"/>
          </a:p>
          <a:p>
            <a:pPr lvl="1"/>
            <a:r>
              <a:rPr lang="en-US" dirty="0"/>
              <a:t>U</a:t>
            </a:r>
            <a:r>
              <a:rPr lang="en-US" dirty="0" smtClean="0"/>
              <a:t>se </a:t>
            </a:r>
            <a:r>
              <a:rPr lang="en-US" dirty="0"/>
              <a:t>the capability detection tool </a:t>
            </a:r>
            <a:r>
              <a:rPr lang="en-US" dirty="0" smtClean="0"/>
              <a:t>to </a:t>
            </a:r>
            <a:r>
              <a:rPr lang="en-US" dirty="0"/>
              <a:t>create the capability </a:t>
            </a:r>
            <a:r>
              <a:rPr lang="en-US" dirty="0" smtClean="0"/>
              <a:t>list</a:t>
            </a:r>
            <a:endParaRPr lang="en-US" dirty="0" smtClean="0"/>
          </a:p>
          <a:p>
            <a:pPr lvl="1"/>
            <a:r>
              <a:rPr lang="en-US" dirty="0"/>
              <a:t>The capability list is included in the application manifest </a:t>
            </a:r>
            <a:endParaRPr lang="en-US" dirty="0" smtClean="0"/>
          </a:p>
          <a:p>
            <a:r>
              <a:rPr lang="en-US" dirty="0" smtClean="0"/>
              <a:t>Each </a:t>
            </a:r>
            <a:r>
              <a:rPr lang="en-US" dirty="0"/>
              <a:t>application discloses its capabilities to the user,</a:t>
            </a:r>
          </a:p>
          <a:p>
            <a:pPr lvl="1"/>
            <a:r>
              <a:rPr lang="en-US" dirty="0"/>
              <a:t>Listed on Windows Phone Marketplace. </a:t>
            </a:r>
          </a:p>
          <a:p>
            <a:pPr lvl="1"/>
            <a:r>
              <a:rPr lang="en-US" dirty="0"/>
              <a:t>Explicit prompt upon application purchase</a:t>
            </a:r>
          </a:p>
          <a:p>
            <a:pPr lvl="1"/>
            <a:r>
              <a:rPr lang="en-US" dirty="0"/>
              <a:t>Disclosure within the application, when the user is about to use the location capability for the first time. </a:t>
            </a:r>
          </a:p>
          <a:p>
            <a:endParaRPr lang="en-US" dirty="0"/>
          </a:p>
        </p:txBody>
      </p:sp>
    </p:spTree>
    <p:extLst>
      <p:ext uri="{BB962C8B-B14F-4D97-AF65-F5344CB8AC3E}">
        <p14:creationId xmlns:p14="http://schemas.microsoft.com/office/powerpoint/2010/main" val="1966948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7 “Capabilities”</a:t>
            </a:r>
            <a:endParaRPr lang="en-US" dirty="0"/>
          </a:p>
        </p:txBody>
      </p:sp>
      <p:sp>
        <p:nvSpPr>
          <p:cNvPr id="3" name="Content Placeholder 2"/>
          <p:cNvSpPr>
            <a:spLocks noGrp="1"/>
          </p:cNvSpPr>
          <p:nvPr>
            <p:ph idx="1"/>
          </p:nvPr>
        </p:nvSpPr>
        <p:spPr/>
        <p:txBody>
          <a:bodyPr>
            <a:normAutofit/>
          </a:bodyPr>
          <a:lstStyle/>
          <a:p>
            <a:r>
              <a:rPr lang="en-US" dirty="0" smtClean="0"/>
              <a:t>W7 Capability: a </a:t>
            </a:r>
            <a:r>
              <a:rPr lang="en-US" dirty="0"/>
              <a:t>resource </a:t>
            </a:r>
            <a:r>
              <a:rPr lang="en-US" dirty="0" smtClean="0"/>
              <a:t>associated with user </a:t>
            </a:r>
            <a:r>
              <a:rPr lang="en-US" dirty="0"/>
              <a:t>privacy, security, cost, or business concerns </a:t>
            </a:r>
            <a:endParaRPr lang="en-US" dirty="0" smtClean="0"/>
          </a:p>
          <a:p>
            <a:r>
              <a:rPr lang="en-US" dirty="0" smtClean="0"/>
              <a:t>Examples: geographical </a:t>
            </a:r>
            <a:r>
              <a:rPr lang="en-US" dirty="0"/>
              <a:t>location information, camera, microphone, networking, and </a:t>
            </a:r>
            <a:r>
              <a:rPr lang="en-US" dirty="0" smtClean="0"/>
              <a:t>sensors</a:t>
            </a:r>
            <a:r>
              <a:rPr lang="en-US" dirty="0" smtClean="0"/>
              <a:t>.</a:t>
            </a:r>
            <a:endParaRPr lang="en-US" dirty="0" smtClean="0"/>
          </a:p>
        </p:txBody>
      </p:sp>
    </p:spTree>
    <p:extLst>
      <p:ext uri="{BB962C8B-B14F-4D97-AF65-F5344CB8AC3E}">
        <p14:creationId xmlns:p14="http://schemas.microsoft.com/office/powerpoint/2010/main" val="2875038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code </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pplication </a:t>
            </a:r>
            <a:r>
              <a:rPr lang="en-US" dirty="0"/>
              <a:t>development </a:t>
            </a:r>
            <a:r>
              <a:rPr lang="en-US" dirty="0" smtClean="0"/>
              <a:t>model uses </a:t>
            </a:r>
            <a:r>
              <a:rPr lang="en-US" dirty="0"/>
              <a:t>of </a:t>
            </a:r>
            <a:r>
              <a:rPr lang="en-US" dirty="0" smtClean="0"/>
              <a:t>managed </a:t>
            </a:r>
            <a:r>
              <a:rPr lang="en-US" dirty="0"/>
              <a:t>code </a:t>
            </a:r>
            <a:r>
              <a:rPr lang="en-US" dirty="0" smtClean="0"/>
              <a:t>only</a:t>
            </a:r>
            <a:endParaRPr lang="en-US" dirty="0"/>
          </a:p>
        </p:txBody>
      </p:sp>
    </p:spTree>
    <p:extLst>
      <p:ext uri="{BB962C8B-B14F-4D97-AF65-F5344CB8AC3E}">
        <p14:creationId xmlns:p14="http://schemas.microsoft.com/office/powerpoint/2010/main" val="126292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mobile apps</a:t>
            </a:r>
            <a:endParaRPr lang="en-US" dirty="0"/>
          </a:p>
        </p:txBody>
      </p:sp>
      <p:sp>
        <p:nvSpPr>
          <p:cNvPr id="3" name="Content Placeholder 2"/>
          <p:cNvSpPr>
            <a:spLocks noGrp="1"/>
          </p:cNvSpPr>
          <p:nvPr>
            <p:ph idx="1"/>
          </p:nvPr>
        </p:nvSpPr>
        <p:spPr/>
        <p:txBody>
          <a:bodyPr/>
          <a:lstStyle/>
          <a:p>
            <a:endParaRPr lang="en-US"/>
          </a:p>
        </p:txBody>
      </p:sp>
      <p:pic>
        <p:nvPicPr>
          <p:cNvPr id="4" name="Picture 2" descr="Android-Market-Ap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5632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81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r>
              <a:rPr lang="en-US" smtClean="0"/>
              <a:t>.NET Code Access Security</a:t>
            </a:r>
          </a:p>
        </p:txBody>
      </p:sp>
      <p:sp>
        <p:nvSpPr>
          <p:cNvPr id="34819" name="Rectangle 5"/>
          <p:cNvSpPr>
            <a:spLocks noGrp="1" noChangeArrowheads="1"/>
          </p:cNvSpPr>
          <p:nvPr>
            <p:ph type="body" idx="1"/>
          </p:nvPr>
        </p:nvSpPr>
        <p:spPr/>
        <p:txBody>
          <a:bodyPr/>
          <a:lstStyle/>
          <a:p>
            <a:r>
              <a:rPr lang="en-GB" sz="2400" smtClean="0"/>
              <a:t>Default Security Policy is part of the .NET Framework</a:t>
            </a:r>
          </a:p>
          <a:p>
            <a:pPr lvl="1"/>
            <a:r>
              <a:rPr lang="en-GB" sz="2000" smtClean="0"/>
              <a:t>Default permission for code access to protected resources</a:t>
            </a:r>
          </a:p>
          <a:p>
            <a:r>
              <a:rPr lang="en-GB" sz="2400" smtClean="0"/>
              <a:t>Permissions can limit access to system resources. </a:t>
            </a:r>
          </a:p>
          <a:p>
            <a:pPr lvl="1"/>
            <a:r>
              <a:rPr lang="en-GB" sz="2000" smtClean="0"/>
              <a:t>Use EnvironmentPermission class for environment variables access permission.</a:t>
            </a:r>
          </a:p>
          <a:p>
            <a:pPr lvl="1"/>
            <a:r>
              <a:rPr lang="en-GB" sz="2000" smtClean="0"/>
              <a:t>The constructor defines the level of permission (read, write,…)</a:t>
            </a:r>
          </a:p>
          <a:p>
            <a:r>
              <a:rPr lang="en-GB" sz="2400" smtClean="0"/>
              <a:t>Deny and Revert</a:t>
            </a:r>
          </a:p>
          <a:p>
            <a:pPr lvl="1"/>
            <a:r>
              <a:rPr lang="en-GB" sz="2000" smtClean="0"/>
              <a:t>The Deny method of the permission class denies access to the associated resource</a:t>
            </a:r>
          </a:p>
          <a:p>
            <a:pPr lvl="1"/>
            <a:r>
              <a:rPr lang="en-GB" sz="2000" smtClean="0"/>
              <a:t>The  RevertDeny method will cause the effects of any previous Deny to be cancelled</a:t>
            </a:r>
          </a:p>
          <a:p>
            <a:endParaRPr lang="en-GB" sz="2400" smtClean="0"/>
          </a:p>
        </p:txBody>
      </p:sp>
    </p:spTree>
    <p:extLst>
      <p:ext uri="{BB962C8B-B14F-4D97-AF65-F5344CB8AC3E}">
        <p14:creationId xmlns:p14="http://schemas.microsoft.com/office/powerpoint/2010/main" val="288004211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3600" smtClean="0"/>
              <a:t>Example: code requires permission</a:t>
            </a:r>
          </a:p>
        </p:txBody>
      </p:sp>
      <p:sp>
        <p:nvSpPr>
          <p:cNvPr id="36867" name="Rectangle 3"/>
          <p:cNvSpPr>
            <a:spLocks noGrp="1" noChangeArrowheads="1"/>
          </p:cNvSpPr>
          <p:nvPr>
            <p:ph type="body" idx="1"/>
          </p:nvPr>
        </p:nvSpPr>
        <p:spPr>
          <a:xfrm>
            <a:off x="685800" y="1600200"/>
            <a:ext cx="8077200" cy="4648200"/>
          </a:xfrm>
        </p:spPr>
        <p:txBody>
          <a:bodyPr/>
          <a:lstStyle/>
          <a:p>
            <a:pPr lvl="1">
              <a:buFontTx/>
              <a:buNone/>
            </a:pPr>
            <a:r>
              <a:rPr lang="en-US" sz="2000" dirty="0" smtClean="0">
                <a:solidFill>
                  <a:schemeClr val="tx1"/>
                </a:solidFill>
              </a:rPr>
              <a:t>class </a:t>
            </a:r>
            <a:r>
              <a:rPr lang="en-US" sz="2000" dirty="0" err="1" smtClean="0">
                <a:solidFill>
                  <a:schemeClr val="tx1"/>
                </a:solidFill>
              </a:rPr>
              <a:t>NativeMethods</a:t>
            </a:r>
            <a:endParaRPr lang="en-US" sz="2000" dirty="0" smtClean="0">
              <a:solidFill>
                <a:schemeClr val="tx1"/>
              </a:solidFill>
            </a:endParaRPr>
          </a:p>
          <a:p>
            <a:pPr lvl="1">
              <a:buFontTx/>
              <a:buNone/>
            </a:pPr>
            <a:r>
              <a:rPr lang="en-US" sz="2000" dirty="0" smtClean="0">
                <a:solidFill>
                  <a:schemeClr val="tx1"/>
                </a:solidFill>
              </a:rPr>
              <a:t>{</a:t>
            </a:r>
          </a:p>
          <a:p>
            <a:pPr lvl="1">
              <a:buFontTx/>
              <a:buNone/>
            </a:pPr>
            <a:r>
              <a:rPr lang="en-US" sz="2000" dirty="0" smtClean="0"/>
              <a:t>    // This is a call to unmanaged code. Executing this method </a:t>
            </a:r>
          </a:p>
          <a:p>
            <a:pPr lvl="1">
              <a:buFontTx/>
              <a:buNone/>
            </a:pPr>
            <a:r>
              <a:rPr lang="en-US" sz="2000" dirty="0" smtClean="0"/>
              <a:t>    // requires the </a:t>
            </a:r>
            <a:r>
              <a:rPr lang="en-US" sz="2000" dirty="0" err="1" smtClean="0"/>
              <a:t>UnmanagedCode</a:t>
            </a:r>
            <a:r>
              <a:rPr lang="en-US" sz="2000" dirty="0" smtClean="0"/>
              <a:t> security permission. Without </a:t>
            </a:r>
          </a:p>
          <a:p>
            <a:pPr lvl="1">
              <a:buFontTx/>
              <a:buNone/>
            </a:pPr>
            <a:r>
              <a:rPr lang="en-US" sz="2000" dirty="0" smtClean="0"/>
              <a:t>    // this permission, an attempt to call this method will throw a </a:t>
            </a:r>
          </a:p>
          <a:p>
            <a:pPr lvl="1">
              <a:buFontTx/>
              <a:buNone/>
            </a:pPr>
            <a:r>
              <a:rPr lang="en-US" sz="2000" dirty="0" smtClean="0"/>
              <a:t>    // </a:t>
            </a:r>
            <a:r>
              <a:rPr lang="en-US" sz="2000" dirty="0" err="1" smtClean="0"/>
              <a:t>SecurityException</a:t>
            </a:r>
            <a:r>
              <a:rPr lang="en-US" sz="2000" dirty="0" smtClean="0"/>
              <a:t>:</a:t>
            </a:r>
          </a:p>
          <a:p>
            <a:pPr lvl="1">
              <a:buFontTx/>
              <a:buNone/>
            </a:pPr>
            <a:r>
              <a:rPr lang="en-US" sz="2000" dirty="0" smtClean="0"/>
              <a:t>    </a:t>
            </a:r>
            <a:r>
              <a:rPr lang="en-US" sz="2000" dirty="0" smtClean="0">
                <a:solidFill>
                  <a:schemeClr val="tx1"/>
                </a:solidFill>
              </a:rPr>
              <a:t>[</a:t>
            </a:r>
            <a:r>
              <a:rPr lang="en-US" sz="2000" dirty="0" err="1" smtClean="0">
                <a:solidFill>
                  <a:schemeClr val="tx1"/>
                </a:solidFill>
              </a:rPr>
              <a:t>DllImport</a:t>
            </a:r>
            <a:r>
              <a:rPr lang="en-US" sz="2000" dirty="0" smtClean="0">
                <a:solidFill>
                  <a:schemeClr val="tx1"/>
                </a:solidFill>
              </a:rPr>
              <a:t>("msvcrt.dll")]</a:t>
            </a:r>
          </a:p>
          <a:p>
            <a:pPr lvl="1">
              <a:buFontTx/>
              <a:buNone/>
            </a:pPr>
            <a:r>
              <a:rPr lang="en-US" sz="2000" dirty="0" smtClean="0">
                <a:solidFill>
                  <a:schemeClr val="tx1"/>
                </a:solidFill>
              </a:rPr>
              <a:t>    public static extern </a:t>
            </a:r>
            <a:r>
              <a:rPr lang="en-US" sz="2000" dirty="0" err="1" smtClean="0">
                <a:solidFill>
                  <a:schemeClr val="tx1"/>
                </a:solidFill>
              </a:rPr>
              <a:t>int</a:t>
            </a:r>
            <a:r>
              <a:rPr lang="en-US" sz="2000" dirty="0" smtClean="0">
                <a:solidFill>
                  <a:schemeClr val="tx1"/>
                </a:solidFill>
              </a:rPr>
              <a:t> puts(string </a:t>
            </a:r>
            <a:r>
              <a:rPr lang="en-US" sz="2000" dirty="0" err="1" smtClean="0">
                <a:solidFill>
                  <a:schemeClr val="tx1"/>
                </a:solidFill>
              </a:rPr>
              <a:t>str</a:t>
            </a:r>
            <a:r>
              <a:rPr lang="en-US" sz="2000" dirty="0" smtClean="0">
                <a:solidFill>
                  <a:schemeClr val="tx1"/>
                </a:solidFill>
              </a:rPr>
              <a:t>);</a:t>
            </a:r>
          </a:p>
          <a:p>
            <a:pPr lvl="1">
              <a:buFontTx/>
              <a:buNone/>
            </a:pPr>
            <a:r>
              <a:rPr lang="en-US" sz="2000" dirty="0" smtClean="0">
                <a:solidFill>
                  <a:schemeClr val="tx1"/>
                </a:solidFill>
              </a:rPr>
              <a:t>    [</a:t>
            </a:r>
            <a:r>
              <a:rPr lang="en-US" sz="2000" dirty="0" err="1" smtClean="0">
                <a:solidFill>
                  <a:schemeClr val="tx1"/>
                </a:solidFill>
              </a:rPr>
              <a:t>DllImport</a:t>
            </a:r>
            <a:r>
              <a:rPr lang="en-US" sz="2000" dirty="0" smtClean="0">
                <a:solidFill>
                  <a:schemeClr val="tx1"/>
                </a:solidFill>
              </a:rPr>
              <a:t>("msvcrt.dll")]</a:t>
            </a:r>
          </a:p>
          <a:p>
            <a:pPr lvl="1">
              <a:buFontTx/>
              <a:buNone/>
            </a:pPr>
            <a:r>
              <a:rPr lang="en-US" sz="2000" dirty="0" smtClean="0">
                <a:solidFill>
                  <a:schemeClr val="tx1"/>
                </a:solidFill>
              </a:rPr>
              <a:t>    internal static extern </a:t>
            </a:r>
            <a:r>
              <a:rPr lang="en-US" sz="2000" dirty="0" err="1" smtClean="0">
                <a:solidFill>
                  <a:schemeClr val="tx1"/>
                </a:solidFill>
              </a:rPr>
              <a:t>int</a:t>
            </a:r>
            <a:r>
              <a:rPr lang="en-US" sz="2000" dirty="0" smtClean="0">
                <a:solidFill>
                  <a:schemeClr val="tx1"/>
                </a:solidFill>
              </a:rPr>
              <a:t> _</a:t>
            </a:r>
            <a:r>
              <a:rPr lang="en-US" sz="2000" dirty="0" err="1" smtClean="0">
                <a:solidFill>
                  <a:schemeClr val="tx1"/>
                </a:solidFill>
              </a:rPr>
              <a:t>flushall</a:t>
            </a:r>
            <a:r>
              <a:rPr lang="en-US" sz="2000" dirty="0" smtClean="0">
                <a:solidFill>
                  <a:schemeClr val="tx1"/>
                </a:solidFill>
              </a:rPr>
              <a:t>();</a:t>
            </a:r>
          </a:p>
          <a:p>
            <a:pPr lvl="1">
              <a:buFontTx/>
              <a:buNone/>
            </a:pPr>
            <a:r>
              <a:rPr lang="en-US" sz="2000" dirty="0" smtClean="0">
                <a:solidFill>
                  <a:schemeClr val="tx1"/>
                </a:solidFill>
              </a:rPr>
              <a:t>}</a:t>
            </a:r>
          </a:p>
        </p:txBody>
      </p:sp>
    </p:spTree>
    <p:extLst>
      <p:ext uri="{BB962C8B-B14F-4D97-AF65-F5344CB8AC3E}">
        <p14:creationId xmlns:p14="http://schemas.microsoft.com/office/powerpoint/2010/main" val="2098350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06400" y="228600"/>
            <a:ext cx="8356600" cy="914400"/>
          </a:xfrm>
        </p:spPr>
        <p:txBody>
          <a:bodyPr/>
          <a:lstStyle/>
          <a:p>
            <a:r>
              <a:rPr lang="en-US" sz="2800" smtClean="0"/>
              <a:t>Example: Code denies permission not needed</a:t>
            </a:r>
          </a:p>
        </p:txBody>
      </p:sp>
      <p:sp>
        <p:nvSpPr>
          <p:cNvPr id="37891" name="Rectangle 3"/>
          <p:cNvSpPr>
            <a:spLocks noGrp="1" noChangeArrowheads="1"/>
          </p:cNvSpPr>
          <p:nvPr>
            <p:ph type="body" idx="1"/>
          </p:nvPr>
        </p:nvSpPr>
        <p:spPr>
          <a:xfrm>
            <a:off x="228600" y="1524000"/>
            <a:ext cx="8534400" cy="5105400"/>
          </a:xfrm>
        </p:spPr>
        <p:txBody>
          <a:bodyPr/>
          <a:lstStyle/>
          <a:p>
            <a:pPr lvl="1">
              <a:buFontTx/>
              <a:buNone/>
            </a:pPr>
            <a:r>
              <a:rPr lang="en-US" smtClean="0"/>
              <a:t> </a:t>
            </a:r>
            <a:r>
              <a:rPr lang="en-US" sz="2000" smtClean="0"/>
              <a:t>[SecurityPermission(SecurityAction.Deny, Flags = </a:t>
            </a:r>
          </a:p>
          <a:p>
            <a:pPr lvl="1">
              <a:buFontTx/>
              <a:buNone/>
            </a:pPr>
            <a:r>
              <a:rPr lang="en-US" sz="2000" smtClean="0"/>
              <a:t>       SecurityPermissionFlag.UnmanagedCode)]</a:t>
            </a:r>
          </a:p>
          <a:p>
            <a:pPr lvl="1">
              <a:buFontTx/>
              <a:buNone/>
            </a:pPr>
            <a:r>
              <a:rPr lang="en-US" sz="2000" smtClean="0"/>
              <a:t>    </a:t>
            </a:r>
            <a:r>
              <a:rPr lang="en-US" sz="2000" smtClean="0">
                <a:solidFill>
                  <a:schemeClr val="tx1"/>
                </a:solidFill>
              </a:rPr>
              <a:t>private static void MethodToDoSomething()</a:t>
            </a:r>
          </a:p>
          <a:p>
            <a:pPr lvl="1">
              <a:buFontTx/>
              <a:buNone/>
            </a:pPr>
            <a:r>
              <a:rPr lang="en-US" sz="2000" smtClean="0">
                <a:solidFill>
                  <a:schemeClr val="tx1"/>
                </a:solidFill>
              </a:rPr>
              <a:t>    {   try</a:t>
            </a:r>
          </a:p>
          <a:p>
            <a:pPr lvl="1">
              <a:buFontTx/>
              <a:buNone/>
            </a:pPr>
            <a:r>
              <a:rPr lang="en-US" sz="2000" smtClean="0">
                <a:solidFill>
                  <a:schemeClr val="tx1"/>
                </a:solidFill>
              </a:rPr>
              <a:t>        { </a:t>
            </a:r>
          </a:p>
          <a:p>
            <a:pPr lvl="1">
              <a:buFontTx/>
              <a:buNone/>
            </a:pPr>
            <a:r>
              <a:rPr lang="en-US" sz="2000" smtClean="0">
                <a:solidFill>
                  <a:schemeClr val="tx1"/>
                </a:solidFill>
              </a:rPr>
              <a:t>            Console.WriteLine(“ … ");</a:t>
            </a:r>
          </a:p>
          <a:p>
            <a:pPr lvl="1">
              <a:buFontTx/>
              <a:buNone/>
            </a:pPr>
            <a:r>
              <a:rPr lang="en-US" sz="2000" smtClean="0">
                <a:solidFill>
                  <a:schemeClr val="tx1"/>
                </a:solidFill>
              </a:rPr>
              <a:t>            SomeOtherClass.method();</a:t>
            </a:r>
          </a:p>
          <a:p>
            <a:pPr lvl="1">
              <a:buFontTx/>
              <a:buNone/>
            </a:pPr>
            <a:r>
              <a:rPr lang="en-US" sz="2000" smtClean="0">
                <a:solidFill>
                  <a:schemeClr val="tx1"/>
                </a:solidFill>
              </a:rPr>
              <a:t>         }</a:t>
            </a:r>
          </a:p>
          <a:p>
            <a:pPr lvl="1">
              <a:buFontTx/>
              <a:buNone/>
            </a:pPr>
            <a:r>
              <a:rPr lang="en-US" sz="2000" smtClean="0">
                <a:solidFill>
                  <a:schemeClr val="tx1"/>
                </a:solidFill>
              </a:rPr>
              <a:t>        catch (SecurityException)</a:t>
            </a:r>
          </a:p>
          <a:p>
            <a:pPr lvl="1">
              <a:buFontTx/>
              <a:buNone/>
            </a:pPr>
            <a:r>
              <a:rPr lang="en-US" sz="2000" smtClean="0">
                <a:solidFill>
                  <a:schemeClr val="tx1"/>
                </a:solidFill>
              </a:rPr>
              <a:t>        {</a:t>
            </a:r>
          </a:p>
          <a:p>
            <a:pPr lvl="1">
              <a:buFontTx/>
              <a:buNone/>
            </a:pPr>
            <a:r>
              <a:rPr lang="en-US" sz="2000" smtClean="0">
                <a:solidFill>
                  <a:schemeClr val="tx1"/>
                </a:solidFill>
              </a:rPr>
              <a:t>            …</a:t>
            </a:r>
          </a:p>
          <a:p>
            <a:pPr lvl="1">
              <a:buFontTx/>
              <a:buNone/>
            </a:pPr>
            <a:r>
              <a:rPr lang="en-US" sz="2000" smtClean="0">
                <a:solidFill>
                  <a:schemeClr val="tx1"/>
                </a:solidFill>
              </a:rPr>
              <a:t>        }</a:t>
            </a:r>
          </a:p>
          <a:p>
            <a:pPr lvl="1">
              <a:buFontTx/>
              <a:buNone/>
            </a:pPr>
            <a:r>
              <a:rPr lang="en-US" sz="2000" smtClean="0">
                <a:solidFill>
                  <a:schemeClr val="tx1"/>
                </a:solidFill>
              </a:rPr>
              <a:t>    }</a:t>
            </a:r>
          </a:p>
        </p:txBody>
      </p:sp>
      <p:sp>
        <p:nvSpPr>
          <p:cNvPr id="37892" name="Oval 4"/>
          <p:cNvSpPr>
            <a:spLocks noChangeArrowheads="1"/>
          </p:cNvSpPr>
          <p:nvPr/>
        </p:nvSpPr>
        <p:spPr bwMode="auto">
          <a:xfrm>
            <a:off x="4572000" y="1600200"/>
            <a:ext cx="914400" cy="457200"/>
          </a:xfrm>
          <a:prstGeom prst="ellipse">
            <a:avLst/>
          </a:prstGeom>
          <a:noFill/>
          <a:ln w="381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3" name="Line 5"/>
          <p:cNvSpPr>
            <a:spLocks noChangeShapeType="1"/>
          </p:cNvSpPr>
          <p:nvPr/>
        </p:nvSpPr>
        <p:spPr bwMode="auto">
          <a:xfrm flipV="1">
            <a:off x="5410200" y="1371600"/>
            <a:ext cx="1524000" cy="304800"/>
          </a:xfrm>
          <a:prstGeom prst="line">
            <a:avLst/>
          </a:prstGeom>
          <a:noFill/>
          <a:ln w="28575">
            <a:solidFill>
              <a:srgbClr val="CC3300"/>
            </a:solidFill>
            <a:round/>
            <a:headEnd type="triangle" w="lg" len="lg"/>
            <a:tailEn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16513867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3353390" y="4887539"/>
            <a:ext cx="1066204" cy="913819"/>
            <a:chOff x="843" y="2946"/>
            <a:chExt cx="290" cy="252"/>
          </a:xfrm>
        </p:grpSpPr>
        <p:sp>
          <p:nvSpPr>
            <p:cNvPr id="38926" name="AutoShape 3"/>
            <p:cNvSpPr>
              <a:spLocks noChangeArrowheads="1"/>
            </p:cNvSpPr>
            <p:nvPr/>
          </p:nvSpPr>
          <p:spPr bwMode="auto">
            <a:xfrm rot="2700000">
              <a:off x="978" y="3043"/>
              <a:ext cx="252" cy="58"/>
            </a:xfrm>
            <a:prstGeom prst="curvedUpArrow">
              <a:avLst>
                <a:gd name="adj1" fmla="val 45000"/>
                <a:gd name="adj2" fmla="val 90000"/>
                <a:gd name="adj3" fmla="val 33333"/>
              </a:avLst>
            </a:prstGeom>
            <a:gradFill rotWithShape="0">
              <a:gsLst>
                <a:gs pos="0">
                  <a:schemeClr val="bg1"/>
                </a:gs>
                <a:gs pos="100000">
                  <a:schemeClr val="accent1"/>
                </a:gs>
              </a:gsLst>
              <a:lin ang="5400000" scaled="1"/>
            </a:gradFill>
            <a:ln w="38100">
              <a:solidFill>
                <a:schemeClr val="tx1"/>
              </a:solidFill>
              <a:miter lim="800000"/>
              <a:headEnd/>
              <a:tailEnd/>
            </a:ln>
          </p:spPr>
          <p:txBody>
            <a:bodyPr rot="10800000" vert="eaVert" wrap="none" anchor="ctr">
              <a:spAutoFit/>
            </a:bodyPr>
            <a:lstStyle/>
            <a:p>
              <a:pPr eaLnBrk="1" hangingPunct="1">
                <a:lnSpc>
                  <a:spcPct val="100000"/>
                </a:lnSpc>
                <a:spcBef>
                  <a:spcPct val="0"/>
                </a:spcBef>
                <a:buClrTx/>
                <a:buNone/>
              </a:pPr>
              <a:endParaRPr kumimoji="0" lang="da-DK" sz="1400"/>
            </a:p>
          </p:txBody>
        </p:sp>
        <p:sp>
          <p:nvSpPr>
            <p:cNvPr id="38927" name="Text Box 4"/>
            <p:cNvSpPr txBox="1">
              <a:spLocks noChangeArrowheads="1"/>
            </p:cNvSpPr>
            <p:nvPr/>
          </p:nvSpPr>
          <p:spPr bwMode="auto">
            <a:xfrm>
              <a:off x="843" y="3030"/>
              <a:ext cx="27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defRPr>
              </a:lvl1pPr>
              <a:lvl2pPr marL="742950" indent="-285750">
                <a:defRPr kumimoji="1" sz="2400">
                  <a:solidFill>
                    <a:schemeClr val="tx1"/>
                  </a:solidFill>
                  <a:latin typeface="Tahoma" pitchFamily="34" charset="0"/>
                </a:defRPr>
              </a:lvl2pPr>
              <a:lvl3pPr marL="1143000" indent="-228600">
                <a:defRPr kumimoji="1" sz="2400">
                  <a:solidFill>
                    <a:schemeClr val="tx1"/>
                  </a:solidFill>
                  <a:latin typeface="Tahoma" pitchFamily="34" charset="0"/>
                </a:defRPr>
              </a:lvl3pPr>
              <a:lvl4pPr marL="1600200" indent="-228600">
                <a:defRPr kumimoji="1" sz="2400">
                  <a:solidFill>
                    <a:schemeClr val="tx1"/>
                  </a:solidFill>
                  <a:latin typeface="Tahoma" pitchFamily="34" charset="0"/>
                </a:defRPr>
              </a:lvl4pPr>
              <a:lvl5pPr marL="2057400" indent="-228600">
                <a:defRPr kumimoji="1" sz="2400">
                  <a:solidFill>
                    <a:schemeClr val="tx1"/>
                  </a:solidFill>
                  <a:latin typeface="Tahoma" pitchFamily="34" charset="0"/>
                </a:defRPr>
              </a:lvl5pPr>
              <a:lvl6pPr marL="25146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6pPr>
              <a:lvl7pPr marL="29718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7pPr>
              <a:lvl8pPr marL="34290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8pPr>
              <a:lvl9pPr marL="38862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9pPr>
            </a:lstStyle>
            <a:p>
              <a:pPr algn="l" eaLnBrk="1" hangingPunct="1">
                <a:lnSpc>
                  <a:spcPct val="100000"/>
                </a:lnSpc>
                <a:spcBef>
                  <a:spcPct val="0"/>
                </a:spcBef>
                <a:buClrTx/>
                <a:buNone/>
              </a:pPr>
              <a:r>
                <a:rPr kumimoji="0" lang="en-US" sz="1400" dirty="0"/>
                <a:t>calls</a:t>
              </a:r>
            </a:p>
          </p:txBody>
        </p:sp>
      </p:grpSp>
      <p:sp>
        <p:nvSpPr>
          <p:cNvPr id="38915" name="Rectangle 16"/>
          <p:cNvSpPr>
            <a:spLocks noGrp="1" noChangeArrowheads="1"/>
          </p:cNvSpPr>
          <p:nvPr>
            <p:ph type="title"/>
          </p:nvPr>
        </p:nvSpPr>
        <p:spPr/>
        <p:txBody>
          <a:bodyPr/>
          <a:lstStyle/>
          <a:p>
            <a:r>
              <a:rPr lang="en-US" smtClean="0"/>
              <a:t>.NET Stackwalk</a:t>
            </a:r>
          </a:p>
        </p:txBody>
      </p:sp>
      <p:sp>
        <p:nvSpPr>
          <p:cNvPr id="38916" name="Rectangle 17"/>
          <p:cNvSpPr>
            <a:spLocks noGrp="1" noChangeArrowheads="1"/>
          </p:cNvSpPr>
          <p:nvPr>
            <p:ph type="body" idx="1"/>
          </p:nvPr>
        </p:nvSpPr>
        <p:spPr/>
        <p:txBody>
          <a:bodyPr/>
          <a:lstStyle/>
          <a:p>
            <a:r>
              <a:rPr lang="en-US" dirty="0" smtClean="0"/>
              <a:t>Demand must be satisfied by all callers</a:t>
            </a:r>
          </a:p>
          <a:p>
            <a:pPr lvl="1"/>
            <a:r>
              <a:rPr lang="en-US" dirty="0" smtClean="0"/>
              <a:t>Ensures all code in causal chain is authorized</a:t>
            </a:r>
          </a:p>
          <a:p>
            <a:pPr lvl="1"/>
            <a:r>
              <a:rPr lang="en-US" dirty="0" smtClean="0"/>
              <a:t>Cannot exploit other code with more privilege</a:t>
            </a:r>
          </a:p>
        </p:txBody>
      </p:sp>
      <p:sp>
        <p:nvSpPr>
          <p:cNvPr id="761863" name="Oval 7"/>
          <p:cNvSpPr>
            <a:spLocks noChangeArrowheads="1"/>
          </p:cNvSpPr>
          <p:nvPr/>
        </p:nvSpPr>
        <p:spPr bwMode="auto">
          <a:xfrm>
            <a:off x="2564738" y="4511675"/>
            <a:ext cx="1384483" cy="562630"/>
          </a:xfrm>
          <a:prstGeom prst="ellipse">
            <a:avLst/>
          </a:prstGeom>
          <a:gradFill rotWithShape="0">
            <a:gsLst>
              <a:gs pos="0">
                <a:schemeClr val="tx2">
                  <a:gamma/>
                  <a:shade val="46275"/>
                  <a:invGamma/>
                </a:schemeClr>
              </a:gs>
              <a:gs pos="100000">
                <a:schemeClr val="tx2"/>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chemeClr val="tx2"/>
            </a:extrusionClr>
          </a:sp3d>
        </p:spPr>
        <p:txBody>
          <a:bodyPr wrap="none">
            <a:spAutoFit/>
            <a:flatTx/>
          </a:bodyPr>
          <a:lstStyle/>
          <a:p>
            <a:pPr eaLnBrk="1" hangingPunct="1">
              <a:lnSpc>
                <a:spcPct val="100000"/>
              </a:lnSpc>
              <a:spcBef>
                <a:spcPct val="0"/>
              </a:spcBef>
              <a:buClrTx/>
              <a:buNone/>
              <a:defRPr/>
            </a:pPr>
            <a:r>
              <a:rPr kumimoji="0" lang="en-US" sz="2000">
                <a:solidFill>
                  <a:schemeClr val="bg1"/>
                </a:solidFill>
              </a:rPr>
              <a:t>Code B</a:t>
            </a:r>
          </a:p>
        </p:txBody>
      </p:sp>
      <p:sp>
        <p:nvSpPr>
          <p:cNvPr id="761864" name="Oval 8"/>
          <p:cNvSpPr>
            <a:spLocks noChangeArrowheads="1"/>
          </p:cNvSpPr>
          <p:nvPr/>
        </p:nvSpPr>
        <p:spPr bwMode="auto">
          <a:xfrm>
            <a:off x="4873660" y="5273675"/>
            <a:ext cx="1388992" cy="562630"/>
          </a:xfrm>
          <a:prstGeom prst="ellipse">
            <a:avLst/>
          </a:prstGeom>
          <a:gradFill rotWithShape="0">
            <a:gsLst>
              <a:gs pos="0">
                <a:schemeClr val="tx2">
                  <a:gamma/>
                  <a:shade val="46275"/>
                  <a:invGamma/>
                </a:schemeClr>
              </a:gs>
              <a:gs pos="100000">
                <a:schemeClr val="tx2"/>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chemeClr val="tx2"/>
            </a:extrusionClr>
          </a:sp3d>
        </p:spPr>
        <p:txBody>
          <a:bodyPr wrap="none">
            <a:spAutoFit/>
            <a:flatTx/>
          </a:bodyPr>
          <a:lstStyle/>
          <a:p>
            <a:pPr eaLnBrk="1" hangingPunct="1">
              <a:lnSpc>
                <a:spcPct val="100000"/>
              </a:lnSpc>
              <a:spcBef>
                <a:spcPct val="0"/>
              </a:spcBef>
              <a:buClrTx/>
              <a:buNone/>
              <a:defRPr/>
            </a:pPr>
            <a:r>
              <a:rPr kumimoji="0" lang="en-US" sz="2000">
                <a:solidFill>
                  <a:schemeClr val="bg1"/>
                </a:solidFill>
              </a:rPr>
              <a:t>Code C</a:t>
            </a:r>
          </a:p>
        </p:txBody>
      </p:sp>
      <p:sp>
        <p:nvSpPr>
          <p:cNvPr id="38919" name="Text Box 9"/>
          <p:cNvSpPr txBox="1">
            <a:spLocks noChangeArrowheads="1"/>
          </p:cNvSpPr>
          <p:nvPr/>
        </p:nvSpPr>
        <p:spPr bwMode="auto">
          <a:xfrm>
            <a:off x="6477000" y="5429250"/>
            <a:ext cx="2481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kumimoji="1" sz="2400">
                <a:solidFill>
                  <a:schemeClr val="tx1"/>
                </a:solidFill>
                <a:latin typeface="Tahoma" pitchFamily="34" charset="0"/>
              </a:defRPr>
            </a:lvl1pPr>
            <a:lvl2pPr marL="742950" indent="-285750">
              <a:defRPr kumimoji="1" sz="2400">
                <a:solidFill>
                  <a:schemeClr val="tx1"/>
                </a:solidFill>
                <a:latin typeface="Tahoma" pitchFamily="34" charset="0"/>
              </a:defRPr>
            </a:lvl2pPr>
            <a:lvl3pPr marL="1143000" indent="-228600">
              <a:defRPr kumimoji="1" sz="2400">
                <a:solidFill>
                  <a:schemeClr val="tx1"/>
                </a:solidFill>
                <a:latin typeface="Tahoma" pitchFamily="34" charset="0"/>
              </a:defRPr>
            </a:lvl3pPr>
            <a:lvl4pPr marL="1600200" indent="-228600">
              <a:defRPr kumimoji="1" sz="2400">
                <a:solidFill>
                  <a:schemeClr val="tx1"/>
                </a:solidFill>
                <a:latin typeface="Tahoma" pitchFamily="34" charset="0"/>
              </a:defRPr>
            </a:lvl4pPr>
            <a:lvl5pPr marL="2057400" indent="-228600">
              <a:defRPr kumimoji="1" sz="2400">
                <a:solidFill>
                  <a:schemeClr val="tx1"/>
                </a:solidFill>
                <a:latin typeface="Tahoma" pitchFamily="34" charset="0"/>
              </a:defRPr>
            </a:lvl5pPr>
            <a:lvl6pPr marL="25146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6pPr>
            <a:lvl7pPr marL="29718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7pPr>
            <a:lvl8pPr marL="34290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8pPr>
            <a:lvl9pPr marL="38862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9pPr>
          </a:lstStyle>
          <a:p>
            <a:pPr algn="l" eaLnBrk="1" hangingPunct="1">
              <a:lnSpc>
                <a:spcPct val="100000"/>
              </a:lnSpc>
              <a:spcBef>
                <a:spcPct val="0"/>
              </a:spcBef>
              <a:buClrTx/>
              <a:buNone/>
            </a:pPr>
            <a:r>
              <a:rPr kumimoji="0" lang="en-US" sz="2000" dirty="0"/>
              <a:t>Demand P</a:t>
            </a:r>
          </a:p>
        </p:txBody>
      </p:sp>
      <p:sp>
        <p:nvSpPr>
          <p:cNvPr id="38920" name="AutoShape 10"/>
          <p:cNvSpPr>
            <a:spLocks noChangeArrowheads="1"/>
          </p:cNvSpPr>
          <p:nvPr/>
        </p:nvSpPr>
        <p:spPr bwMode="auto">
          <a:xfrm>
            <a:off x="4156075" y="4140732"/>
            <a:ext cx="2921000" cy="794802"/>
          </a:xfrm>
          <a:prstGeom prst="flowChartDecision">
            <a:avLst/>
          </a:prstGeom>
          <a:solidFill>
            <a:schemeClr val="accent5">
              <a:lumMod val="20000"/>
              <a:lumOff val="80000"/>
            </a:schemeClr>
          </a:solidFill>
          <a:ln w="38100">
            <a:solidFill>
              <a:schemeClr val="tx1"/>
            </a:solidFill>
            <a:miter lim="800000"/>
            <a:headEnd/>
            <a:tailEnd/>
          </a:ln>
        </p:spPr>
        <p:txBody>
          <a:bodyPr anchor="ctr">
            <a:spAutoFit/>
          </a:bodyPr>
          <a:lstStyle/>
          <a:p>
            <a:pPr algn="ctr" eaLnBrk="1" hangingPunct="1">
              <a:lnSpc>
                <a:spcPct val="100000"/>
              </a:lnSpc>
              <a:spcBef>
                <a:spcPct val="0"/>
              </a:spcBef>
              <a:buClrTx/>
              <a:buNone/>
            </a:pPr>
            <a:r>
              <a:rPr kumimoji="0" lang="en-US" dirty="0">
                <a:solidFill>
                  <a:schemeClr val="tx1"/>
                </a:solidFill>
              </a:rPr>
              <a:t>B has P?</a:t>
            </a:r>
          </a:p>
        </p:txBody>
      </p:sp>
      <p:sp>
        <p:nvSpPr>
          <p:cNvPr id="38921" name="AutoShape 11"/>
          <p:cNvSpPr>
            <a:spLocks noChangeArrowheads="1"/>
          </p:cNvSpPr>
          <p:nvPr/>
        </p:nvSpPr>
        <p:spPr bwMode="auto">
          <a:xfrm>
            <a:off x="2511425" y="3325286"/>
            <a:ext cx="3270250" cy="794802"/>
          </a:xfrm>
          <a:prstGeom prst="flowChartDecision">
            <a:avLst/>
          </a:prstGeom>
          <a:solidFill>
            <a:schemeClr val="accent5">
              <a:lumMod val="20000"/>
              <a:lumOff val="80000"/>
            </a:schemeClr>
          </a:solidFill>
          <a:ln w="38100">
            <a:solidFill>
              <a:schemeClr val="tx1"/>
            </a:solidFill>
            <a:miter lim="800000"/>
            <a:headEnd/>
            <a:tailEnd/>
          </a:ln>
        </p:spPr>
        <p:txBody>
          <a:bodyPr anchor="ctr">
            <a:spAutoFit/>
          </a:bodyPr>
          <a:lstStyle/>
          <a:p>
            <a:pPr algn="ctr" eaLnBrk="1" hangingPunct="1">
              <a:lnSpc>
                <a:spcPct val="100000"/>
              </a:lnSpc>
              <a:spcBef>
                <a:spcPct val="0"/>
              </a:spcBef>
              <a:buClrTx/>
              <a:buNone/>
            </a:pPr>
            <a:r>
              <a:rPr kumimoji="0" lang="en-US" dirty="0">
                <a:solidFill>
                  <a:schemeClr val="tx1"/>
                </a:solidFill>
              </a:rPr>
              <a:t>A has P?</a:t>
            </a:r>
          </a:p>
        </p:txBody>
      </p:sp>
      <p:grpSp>
        <p:nvGrpSpPr>
          <p:cNvPr id="38922" name="Group 12"/>
          <p:cNvGrpSpPr>
            <a:grpSpLocks/>
          </p:cNvGrpSpPr>
          <p:nvPr/>
        </p:nvGrpSpPr>
        <p:grpSpPr bwMode="auto">
          <a:xfrm>
            <a:off x="1066800" y="4114800"/>
            <a:ext cx="1215041" cy="733952"/>
            <a:chOff x="1017" y="2693"/>
            <a:chExt cx="296" cy="263"/>
          </a:xfrm>
        </p:grpSpPr>
        <p:sp>
          <p:nvSpPr>
            <p:cNvPr id="38924" name="AutoShape 13"/>
            <p:cNvSpPr>
              <a:spLocks noChangeArrowheads="1"/>
            </p:cNvSpPr>
            <p:nvPr/>
          </p:nvSpPr>
          <p:spPr bwMode="auto">
            <a:xfrm rot="2700000">
              <a:off x="1158" y="2801"/>
              <a:ext cx="252" cy="58"/>
            </a:xfrm>
            <a:prstGeom prst="curvedUpArrow">
              <a:avLst>
                <a:gd name="adj1" fmla="val 45000"/>
                <a:gd name="adj2" fmla="val 90000"/>
                <a:gd name="adj3" fmla="val 33333"/>
              </a:avLst>
            </a:prstGeom>
            <a:gradFill rotWithShape="0">
              <a:gsLst>
                <a:gs pos="0">
                  <a:schemeClr val="bg1"/>
                </a:gs>
                <a:gs pos="100000">
                  <a:schemeClr val="accent1"/>
                </a:gs>
              </a:gsLst>
              <a:lin ang="5400000" scaled="1"/>
            </a:gradFill>
            <a:ln w="38100">
              <a:solidFill>
                <a:schemeClr val="tx1"/>
              </a:solidFill>
              <a:miter lim="800000"/>
              <a:headEnd/>
              <a:tailEnd/>
            </a:ln>
          </p:spPr>
          <p:txBody>
            <a:bodyPr rot="10800000" vert="eaVert" wrap="none" anchor="ctr">
              <a:spAutoFit/>
            </a:bodyPr>
            <a:lstStyle/>
            <a:p>
              <a:pPr eaLnBrk="1" hangingPunct="1">
                <a:lnSpc>
                  <a:spcPct val="100000"/>
                </a:lnSpc>
                <a:spcBef>
                  <a:spcPct val="0"/>
                </a:spcBef>
                <a:buClrTx/>
                <a:buNone/>
              </a:pPr>
              <a:endParaRPr kumimoji="0" lang="da-DK" sz="1400"/>
            </a:p>
          </p:txBody>
        </p:sp>
        <p:sp>
          <p:nvSpPr>
            <p:cNvPr id="38925" name="Text Box 14"/>
            <p:cNvSpPr txBox="1">
              <a:spLocks noChangeArrowheads="1"/>
            </p:cNvSpPr>
            <p:nvPr/>
          </p:nvSpPr>
          <p:spPr bwMode="auto">
            <a:xfrm>
              <a:off x="1017" y="2693"/>
              <a:ext cx="12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kumimoji="1" sz="2400">
                  <a:solidFill>
                    <a:schemeClr val="tx1"/>
                  </a:solidFill>
                  <a:latin typeface="Tahoma" pitchFamily="34" charset="0"/>
                </a:defRPr>
              </a:lvl1pPr>
              <a:lvl2pPr marL="742950" indent="-285750">
                <a:defRPr kumimoji="1" sz="2400">
                  <a:solidFill>
                    <a:schemeClr val="tx1"/>
                  </a:solidFill>
                  <a:latin typeface="Tahoma" pitchFamily="34" charset="0"/>
                </a:defRPr>
              </a:lvl2pPr>
              <a:lvl3pPr marL="1143000" indent="-228600">
                <a:defRPr kumimoji="1" sz="2400">
                  <a:solidFill>
                    <a:schemeClr val="tx1"/>
                  </a:solidFill>
                  <a:latin typeface="Tahoma" pitchFamily="34" charset="0"/>
                </a:defRPr>
              </a:lvl3pPr>
              <a:lvl4pPr marL="1600200" indent="-228600">
                <a:defRPr kumimoji="1" sz="2400">
                  <a:solidFill>
                    <a:schemeClr val="tx1"/>
                  </a:solidFill>
                  <a:latin typeface="Tahoma" pitchFamily="34" charset="0"/>
                </a:defRPr>
              </a:lvl4pPr>
              <a:lvl5pPr marL="2057400" indent="-228600">
                <a:defRPr kumimoji="1" sz="2400">
                  <a:solidFill>
                    <a:schemeClr val="tx1"/>
                  </a:solidFill>
                  <a:latin typeface="Tahoma" pitchFamily="34" charset="0"/>
                </a:defRPr>
              </a:lvl5pPr>
              <a:lvl6pPr marL="25146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6pPr>
              <a:lvl7pPr marL="29718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7pPr>
              <a:lvl8pPr marL="34290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8pPr>
              <a:lvl9pPr marL="38862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9pPr>
            </a:lstStyle>
            <a:p>
              <a:pPr algn="r" eaLnBrk="1" hangingPunct="1">
                <a:lnSpc>
                  <a:spcPct val="100000"/>
                </a:lnSpc>
                <a:spcBef>
                  <a:spcPct val="0"/>
                </a:spcBef>
                <a:buClrTx/>
                <a:buNone/>
              </a:pPr>
              <a:r>
                <a:rPr kumimoji="0" lang="en-US" sz="1400" dirty="0"/>
                <a:t>calls</a:t>
              </a:r>
            </a:p>
          </p:txBody>
        </p:sp>
      </p:grpSp>
      <p:sp>
        <p:nvSpPr>
          <p:cNvPr id="761871" name="Oval 15"/>
          <p:cNvSpPr>
            <a:spLocks noChangeArrowheads="1"/>
          </p:cNvSpPr>
          <p:nvPr/>
        </p:nvSpPr>
        <p:spPr bwMode="auto">
          <a:xfrm>
            <a:off x="756703" y="3525838"/>
            <a:ext cx="1388992" cy="562630"/>
          </a:xfrm>
          <a:prstGeom prst="ellipse">
            <a:avLst/>
          </a:prstGeom>
          <a:gradFill rotWithShape="0">
            <a:gsLst>
              <a:gs pos="0">
                <a:schemeClr val="tx2">
                  <a:gamma/>
                  <a:shade val="46275"/>
                  <a:invGamma/>
                </a:schemeClr>
              </a:gs>
              <a:gs pos="100000">
                <a:schemeClr val="tx2"/>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chemeClr val="tx2"/>
            </a:extrusionClr>
          </a:sp3d>
        </p:spPr>
        <p:txBody>
          <a:bodyPr wrap="none">
            <a:spAutoFit/>
            <a:flatTx/>
          </a:bodyPr>
          <a:lstStyle/>
          <a:p>
            <a:pPr eaLnBrk="1" hangingPunct="1">
              <a:lnSpc>
                <a:spcPct val="100000"/>
              </a:lnSpc>
              <a:spcBef>
                <a:spcPct val="0"/>
              </a:spcBef>
              <a:buClrTx/>
              <a:buNone/>
              <a:defRPr/>
            </a:pPr>
            <a:r>
              <a:rPr kumimoji="0" lang="en-US" sz="2000" dirty="0">
                <a:solidFill>
                  <a:schemeClr val="bg1"/>
                </a:solidFill>
              </a:rPr>
              <a:t>Code A</a:t>
            </a:r>
          </a:p>
        </p:txBody>
      </p:sp>
    </p:spTree>
    <p:extLst>
      <p:ext uri="{BB962C8B-B14F-4D97-AF65-F5344CB8AC3E}">
        <p14:creationId xmlns:p14="http://schemas.microsoft.com/office/powerpoint/2010/main" val="116050438"/>
      </p:ext>
    </p:extLst>
  </p:cSld>
  <p:clrMapOvr>
    <a:masterClrMapping/>
  </p:clrMapOvr>
  <p:transition spd="med">
    <p:pull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lstStyle/>
          <a:p>
            <a:r>
              <a:rPr lang="en-US" smtClean="0"/>
              <a:t>Stackwalk: Assert</a:t>
            </a:r>
          </a:p>
        </p:txBody>
      </p:sp>
      <p:sp>
        <p:nvSpPr>
          <p:cNvPr id="39939" name="Rectangle 6"/>
          <p:cNvSpPr>
            <a:spLocks noGrp="1" noChangeArrowheads="1"/>
          </p:cNvSpPr>
          <p:nvPr>
            <p:ph type="body" idx="1"/>
          </p:nvPr>
        </p:nvSpPr>
        <p:spPr/>
        <p:txBody>
          <a:bodyPr/>
          <a:lstStyle/>
          <a:p>
            <a:r>
              <a:rPr lang="en-GB" smtClean="0"/>
              <a:t>The Assert method can be used to limit the scope of the stack walk</a:t>
            </a:r>
          </a:p>
          <a:p>
            <a:pPr lvl="1"/>
            <a:r>
              <a:rPr lang="en-GB" smtClean="0"/>
              <a:t>Processing overhead decreased</a:t>
            </a:r>
          </a:p>
          <a:p>
            <a:pPr lvl="1"/>
            <a:r>
              <a:rPr lang="en-GB" smtClean="0"/>
              <a:t>May inadvertently result in weakened security</a:t>
            </a:r>
          </a:p>
        </p:txBody>
      </p:sp>
    </p:spTree>
    <p:extLst>
      <p:ext uri="{BB962C8B-B14F-4D97-AF65-F5344CB8AC3E}">
        <p14:creationId xmlns:p14="http://schemas.microsoft.com/office/powerpoint/2010/main" val="307582381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between platforms</a:t>
            </a:r>
            <a:endParaRPr lang="en-US" dirty="0"/>
          </a:p>
        </p:txBody>
      </p:sp>
      <p:sp>
        <p:nvSpPr>
          <p:cNvPr id="3" name="Content Placeholder 2"/>
          <p:cNvSpPr>
            <a:spLocks noGrp="1"/>
          </p:cNvSpPr>
          <p:nvPr>
            <p:ph idx="1"/>
          </p:nvPr>
        </p:nvSpPr>
        <p:spPr>
          <a:xfrm>
            <a:off x="457200" y="1600200"/>
            <a:ext cx="8229600" cy="4495800"/>
          </a:xfrm>
        </p:spPr>
        <p:txBody>
          <a:bodyPr>
            <a:normAutofit lnSpcReduction="10000"/>
          </a:bodyPr>
          <a:lstStyle/>
          <a:p>
            <a:r>
              <a:rPr lang="en-US" dirty="0" smtClean="0"/>
              <a:t>Operating system</a:t>
            </a:r>
          </a:p>
          <a:p>
            <a:pPr lvl="1"/>
            <a:r>
              <a:rPr lang="en-US" dirty="0" smtClean="0"/>
              <a:t>Unix</a:t>
            </a:r>
          </a:p>
          <a:p>
            <a:pPr lvl="1"/>
            <a:r>
              <a:rPr lang="en-US" dirty="0" smtClean="0"/>
              <a:t>Windows</a:t>
            </a:r>
          </a:p>
          <a:p>
            <a:r>
              <a:rPr lang="en-US" dirty="0" smtClean="0"/>
              <a:t>Approval process for applications</a:t>
            </a:r>
          </a:p>
          <a:p>
            <a:pPr lvl="1"/>
            <a:r>
              <a:rPr lang="en-US" dirty="0" smtClean="0"/>
              <a:t>Market: Vendor</a:t>
            </a:r>
            <a:r>
              <a:rPr lang="en-US" dirty="0"/>
              <a:t> </a:t>
            </a:r>
            <a:r>
              <a:rPr lang="en-US" dirty="0" smtClean="0"/>
              <a:t>controlled/Open</a:t>
            </a:r>
          </a:p>
          <a:p>
            <a:pPr lvl="1"/>
            <a:r>
              <a:rPr lang="en-US" dirty="0" smtClean="0"/>
              <a:t>App signing: Vendor-issued/self-signed</a:t>
            </a:r>
          </a:p>
          <a:p>
            <a:pPr lvl="1"/>
            <a:r>
              <a:rPr lang="en-US" dirty="0"/>
              <a:t>User approval of </a:t>
            </a:r>
            <a:r>
              <a:rPr lang="en-US" dirty="0" smtClean="0"/>
              <a:t>permissions</a:t>
            </a:r>
          </a:p>
          <a:p>
            <a:r>
              <a:rPr lang="en-US" dirty="0" smtClean="0"/>
              <a:t>Programming language for applications</a:t>
            </a:r>
          </a:p>
          <a:p>
            <a:pPr lvl="1"/>
            <a:r>
              <a:rPr lang="en-US" dirty="0" smtClean="0"/>
              <a:t>Managed execution</a:t>
            </a:r>
            <a:r>
              <a:rPr lang="en-US" dirty="0"/>
              <a:t>: Java, </a:t>
            </a:r>
            <a:r>
              <a:rPr lang="en-US" dirty="0" err="1" smtClean="0"/>
              <a:t>.Net</a:t>
            </a:r>
            <a:endParaRPr lang="en-US" dirty="0" smtClean="0"/>
          </a:p>
          <a:p>
            <a:pPr lvl="1"/>
            <a:r>
              <a:rPr lang="en-US" dirty="0" smtClean="0"/>
              <a:t>Native execution: Objective C</a:t>
            </a:r>
          </a:p>
        </p:txBody>
      </p:sp>
    </p:spTree>
    <p:extLst>
      <p:ext uri="{BB962C8B-B14F-4D97-AF65-F5344CB8AC3E}">
        <p14:creationId xmlns:p14="http://schemas.microsoft.com/office/powerpoint/2010/main" val="3684858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2650258"/>
              </p:ext>
            </p:extLst>
          </p:nvPr>
        </p:nvGraphicFramePr>
        <p:xfrm>
          <a:off x="685800" y="1600200"/>
          <a:ext cx="7696200" cy="3708400"/>
        </p:xfrm>
        <a:graphic>
          <a:graphicData uri="http://schemas.openxmlformats.org/drawingml/2006/table">
            <a:tbl>
              <a:tblPr firstRow="1" bandRow="1">
                <a:tableStyleId>{5C22544A-7EE6-4342-B048-85BDC9FD1C3A}</a:tableStyleId>
              </a:tblPr>
              <a:tblGrid>
                <a:gridCol w="3276600"/>
                <a:gridCol w="1143000"/>
                <a:gridCol w="1409700"/>
                <a:gridCol w="1866900"/>
              </a:tblGrid>
              <a:tr h="370840">
                <a:tc>
                  <a:txBody>
                    <a:bodyPr/>
                    <a:lstStyle/>
                    <a:p>
                      <a:endParaRPr lang="en-US" dirty="0"/>
                    </a:p>
                  </a:txBody>
                  <a:tcPr/>
                </a:tc>
                <a:tc>
                  <a:txBody>
                    <a:bodyPr/>
                    <a:lstStyle/>
                    <a:p>
                      <a:r>
                        <a:rPr lang="en-US" dirty="0" smtClean="0"/>
                        <a:t>iOS</a:t>
                      </a:r>
                      <a:endParaRPr lang="en-US" dirty="0"/>
                    </a:p>
                  </a:txBody>
                  <a:tcPr/>
                </a:tc>
                <a:tc>
                  <a:txBody>
                    <a:bodyPr/>
                    <a:lstStyle/>
                    <a:p>
                      <a:r>
                        <a:rPr lang="en-US" dirty="0" smtClean="0"/>
                        <a:t>Android</a:t>
                      </a:r>
                      <a:endParaRPr lang="en-US" dirty="0"/>
                    </a:p>
                  </a:txBody>
                  <a:tcPr/>
                </a:tc>
                <a:tc>
                  <a:txBody>
                    <a:bodyPr/>
                    <a:lstStyle/>
                    <a:p>
                      <a:r>
                        <a:rPr lang="en-US" dirty="0" smtClean="0"/>
                        <a:t>Windows</a:t>
                      </a:r>
                      <a:endParaRPr lang="en-US" dirty="0"/>
                    </a:p>
                  </a:txBody>
                  <a:tcPr/>
                </a:tc>
              </a:tr>
              <a:tr h="370840">
                <a:tc>
                  <a:txBody>
                    <a:bodyPr/>
                    <a:lstStyle/>
                    <a:p>
                      <a:r>
                        <a:rPr lang="en-US" dirty="0" smtClean="0"/>
                        <a:t>Unix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a:p>
                  </a:txBody>
                  <a:tcPr/>
                </a:tc>
              </a:tr>
              <a:tr h="370840">
                <a:tc>
                  <a:txBody>
                    <a:bodyPr/>
                    <a:lstStyle/>
                    <a:p>
                      <a:r>
                        <a:rPr lang="en-US" dirty="0" smtClean="0"/>
                        <a:t>Windows</a:t>
                      </a:r>
                      <a:endParaRPr lang="en-US" dirty="0"/>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r>
              <a:tr h="370840">
                <a:tc>
                  <a:txBody>
                    <a:bodyPr/>
                    <a:lstStyle/>
                    <a:p>
                      <a:r>
                        <a:rPr lang="en-US" dirty="0" smtClean="0"/>
                        <a:t>Open</a:t>
                      </a:r>
                      <a:r>
                        <a:rPr lang="en-US" baseline="0" dirty="0" smtClean="0"/>
                        <a:t> market</a:t>
                      </a:r>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baseline="0" dirty="0" smtClean="0"/>
                        <a:t>Closed market</a:t>
                      </a:r>
                    </a:p>
                  </a:txBody>
                  <a:tcPr/>
                </a:tc>
                <a:tc>
                  <a:txBody>
                    <a:bodyPr/>
                    <a:lstStyle/>
                    <a:p>
                      <a:r>
                        <a:rPr lang="en-US" dirty="0" smtClean="0"/>
                        <a:t>x</a:t>
                      </a:r>
                      <a:endParaRPr lang="en-US" dirty="0"/>
                    </a:p>
                  </a:txBody>
                  <a:tcPr/>
                </a:tc>
                <a:tc>
                  <a:txBody>
                    <a:bodyPr/>
                    <a:lstStyle/>
                    <a:p>
                      <a:endParaRPr lang="en-US"/>
                    </a:p>
                  </a:txBody>
                  <a:tcPr/>
                </a:tc>
                <a:tc>
                  <a:txBody>
                    <a:bodyPr/>
                    <a:lstStyle/>
                    <a:p>
                      <a:r>
                        <a:rPr lang="en-US" dirty="0" smtClean="0"/>
                        <a:t>x</a:t>
                      </a:r>
                      <a:endParaRPr lang="en-US" dirty="0"/>
                    </a:p>
                  </a:txBody>
                  <a:tcPr/>
                </a:tc>
              </a:tr>
              <a:tr h="370840">
                <a:tc>
                  <a:txBody>
                    <a:bodyPr/>
                    <a:lstStyle/>
                    <a:p>
                      <a:r>
                        <a:rPr lang="en-US" baseline="0" dirty="0" smtClean="0"/>
                        <a:t>Vendor signed</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Self-signed</a:t>
                      </a:r>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370840">
                <a:tc>
                  <a:txBody>
                    <a:bodyPr/>
                    <a:lstStyle/>
                    <a:p>
                      <a:r>
                        <a:rPr lang="en-US" baseline="0" dirty="0" smtClean="0"/>
                        <a:t>User approval of permissions</a:t>
                      </a:r>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7-&gt;</a:t>
                      </a:r>
                      <a:r>
                        <a:rPr lang="en-US" baseline="0" dirty="0" smtClean="0"/>
                        <a:t> 8</a:t>
                      </a:r>
                      <a:endParaRPr lang="en-US" dirty="0"/>
                    </a:p>
                  </a:txBody>
                  <a:tcPr/>
                </a:tc>
              </a:tr>
              <a:tr h="370840">
                <a:tc>
                  <a:txBody>
                    <a:bodyPr/>
                    <a:lstStyle/>
                    <a:p>
                      <a:r>
                        <a:rPr lang="en-US" baseline="0" dirty="0" smtClean="0"/>
                        <a:t>Managed code</a:t>
                      </a:r>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370840">
                <a:tc>
                  <a:txBody>
                    <a:bodyPr/>
                    <a:lstStyle/>
                    <a:p>
                      <a:r>
                        <a:rPr lang="en-US" baseline="0" dirty="0" smtClean="0"/>
                        <a:t>Native code</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100963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Introduction: </a:t>
            </a:r>
            <a:r>
              <a:rPr lang="en-US" dirty="0"/>
              <a:t>platforms and attacks</a:t>
            </a:r>
            <a:endParaRPr lang="en-US" dirty="0" smtClean="0"/>
          </a:p>
          <a:p>
            <a:r>
              <a:rPr lang="en-US" dirty="0" smtClean="0"/>
              <a:t>Apple </a:t>
            </a:r>
            <a:r>
              <a:rPr lang="en-US" dirty="0" err="1" smtClean="0"/>
              <a:t>iOS</a:t>
            </a:r>
            <a:r>
              <a:rPr lang="en-US" dirty="0" smtClean="0"/>
              <a:t> security model</a:t>
            </a:r>
          </a:p>
          <a:p>
            <a:r>
              <a:rPr lang="en-US" dirty="0" smtClean="0"/>
              <a:t>Android security model</a:t>
            </a:r>
          </a:p>
          <a:p>
            <a:r>
              <a:rPr lang="en-US" dirty="0" smtClean="0"/>
              <a:t>Windows 7, 8 Mobile security model</a:t>
            </a:r>
          </a:p>
        </p:txBody>
      </p:sp>
    </p:spTree>
    <p:extLst>
      <p:ext uri="{BB962C8B-B14F-4D97-AF65-F5344CB8AC3E}">
        <p14:creationId xmlns:p14="http://schemas.microsoft.com/office/powerpoint/2010/main" val="165072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3" t="14615" r="2483" b="3737"/>
          <a:stretch/>
        </p:blipFill>
        <p:spPr bwMode="auto">
          <a:xfrm>
            <a:off x="76200" y="533400"/>
            <a:ext cx="894994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193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b="17000"/>
          <a:stretch>
            <a:fillRect/>
          </a:stretch>
        </p:blipFill>
        <p:spPr bwMode="auto">
          <a:xfrm>
            <a:off x="-15875" y="1797050"/>
            <a:ext cx="4867275" cy="399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type="none" w="lg" len="med"/>
              </a14:hiddenLine>
            </a:ext>
          </a:extLst>
        </p:spPr>
      </p:pic>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588" y="1416050"/>
            <a:ext cx="4081462"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Title 1"/>
          <p:cNvSpPr>
            <a:spLocks noGrp="1"/>
          </p:cNvSpPr>
          <p:nvPr>
            <p:ph type="title"/>
          </p:nvPr>
        </p:nvSpPr>
        <p:spPr/>
        <p:txBody>
          <a:bodyPr/>
          <a:lstStyle/>
          <a:p>
            <a:r>
              <a:rPr lang="en-US" smtClean="0"/>
              <a:t>Mobile Operating Systems</a:t>
            </a:r>
          </a:p>
        </p:txBody>
      </p:sp>
      <p:sp>
        <p:nvSpPr>
          <p:cNvPr id="23557" name="TextBox 3"/>
          <p:cNvSpPr txBox="1">
            <a:spLocks noChangeArrowheads="1"/>
          </p:cNvSpPr>
          <p:nvPr/>
        </p:nvSpPr>
        <p:spPr bwMode="auto">
          <a:xfrm>
            <a:off x="931863" y="1670050"/>
            <a:ext cx="2962275" cy="615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a:t>Mobile OS Vulnerabilities</a:t>
            </a:r>
          </a:p>
          <a:p>
            <a:pPr eaLnBrk="1" hangingPunct="1"/>
            <a:endParaRPr lang="en-US" sz="1400"/>
          </a:p>
        </p:txBody>
      </p:sp>
      <p:sp>
        <p:nvSpPr>
          <p:cNvPr id="23558" name="TextBox 6"/>
          <p:cNvSpPr txBox="1">
            <a:spLocks noChangeArrowheads="1"/>
          </p:cNvSpPr>
          <p:nvPr/>
        </p:nvSpPr>
        <p:spPr bwMode="auto">
          <a:xfrm>
            <a:off x="5140325" y="1371600"/>
            <a:ext cx="3313113"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US"/>
          </a:p>
          <a:p>
            <a:pPr eaLnBrk="1" hangingPunct="1"/>
            <a:r>
              <a:rPr lang="en-US"/>
              <a:t>Mobile OS Exploits             </a:t>
            </a:r>
          </a:p>
        </p:txBody>
      </p:sp>
      <p:sp>
        <p:nvSpPr>
          <p:cNvPr id="23559" name="TextBox 5"/>
          <p:cNvSpPr txBox="1">
            <a:spLocks noChangeArrowheads="1"/>
          </p:cNvSpPr>
          <p:nvPr/>
        </p:nvSpPr>
        <p:spPr bwMode="auto">
          <a:xfrm>
            <a:off x="0" y="6473825"/>
            <a:ext cx="2305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200"/>
              <a:t>Source: IBM X-Force, Mar 2011</a:t>
            </a:r>
          </a:p>
          <a:p>
            <a:pPr eaLnBrk="1" hangingPunct="1"/>
            <a:endParaRPr lang="en-US" sz="1200"/>
          </a:p>
        </p:txBody>
      </p:sp>
      <p:cxnSp>
        <p:nvCxnSpPr>
          <p:cNvPr id="23560" name="Straight Arrow Connector 4"/>
          <p:cNvCxnSpPr>
            <a:cxnSpLocks noChangeShapeType="1"/>
          </p:cNvCxnSpPr>
          <p:nvPr/>
        </p:nvCxnSpPr>
        <p:spPr bwMode="auto">
          <a:xfrm flipV="1">
            <a:off x="8229600" y="2362200"/>
            <a:ext cx="223838" cy="381000"/>
          </a:xfrm>
          <a:prstGeom prst="straightConnector1">
            <a:avLst/>
          </a:prstGeom>
          <a:noFill/>
          <a:ln w="57150" algn="ctr">
            <a:solidFill>
              <a:srgbClr val="C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62895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attack </a:t>
            </a:r>
            <a:r>
              <a:rPr lang="en-US" dirty="0" smtClean="0"/>
              <a:t>vectors</a:t>
            </a:r>
            <a:endParaRPr lang="en-US" dirty="0"/>
          </a:p>
        </p:txBody>
      </p:sp>
      <p:sp>
        <p:nvSpPr>
          <p:cNvPr id="3" name="Content Placeholder 2"/>
          <p:cNvSpPr>
            <a:spLocks noGrp="1"/>
          </p:cNvSpPr>
          <p:nvPr>
            <p:ph idx="1"/>
          </p:nvPr>
        </p:nvSpPr>
        <p:spPr/>
        <p:txBody>
          <a:bodyPr>
            <a:normAutofit/>
          </a:bodyPr>
          <a:lstStyle/>
          <a:p>
            <a:r>
              <a:rPr lang="en-US" dirty="0"/>
              <a:t>W</a:t>
            </a:r>
            <a:r>
              <a:rPr lang="en-US" dirty="0" smtClean="0"/>
              <a:t>eb browser</a:t>
            </a:r>
          </a:p>
          <a:p>
            <a:pPr marL="0" indent="0">
              <a:buNone/>
            </a:pPr>
            <a:endParaRPr lang="en-US" dirty="0" smtClean="0"/>
          </a:p>
          <a:p>
            <a:r>
              <a:rPr lang="en-US" dirty="0"/>
              <a:t>I</a:t>
            </a:r>
            <a:r>
              <a:rPr lang="en-US" dirty="0" smtClean="0"/>
              <a:t>nstalled apps</a:t>
            </a:r>
          </a:p>
          <a:p>
            <a:pPr marL="0" indent="0">
              <a:buNone/>
            </a:pPr>
            <a:endParaRPr lang="en-US" dirty="0" smtClean="0"/>
          </a:p>
          <a:p>
            <a:pPr marL="457200" lvl="1" indent="0">
              <a:buNone/>
            </a:pPr>
            <a:r>
              <a:rPr lang="en-US" dirty="0" smtClean="0"/>
              <a:t>Both increasing </a:t>
            </a:r>
            <a:r>
              <a:rPr lang="en-US" dirty="0"/>
              <a:t>in prevalence and </a:t>
            </a:r>
            <a:r>
              <a:rPr lang="en-US" dirty="0" smtClean="0"/>
              <a:t>sophistication</a:t>
            </a:r>
            <a:endParaRPr lang="en-US" dirty="0"/>
          </a:p>
        </p:txBody>
      </p:sp>
      <p:sp>
        <p:nvSpPr>
          <p:cNvPr id="4" name="TextBox 3"/>
          <p:cNvSpPr txBox="1"/>
          <p:nvPr/>
        </p:nvSpPr>
        <p:spPr>
          <a:xfrm>
            <a:off x="3526141" y="6488668"/>
            <a:ext cx="5694059" cy="369332"/>
          </a:xfrm>
          <a:prstGeom prst="rect">
            <a:avLst/>
          </a:prstGeom>
          <a:noFill/>
        </p:spPr>
        <p:txBody>
          <a:bodyPr wrap="none" rtlCol="0">
            <a:spAutoFit/>
          </a:bodyPr>
          <a:lstStyle/>
          <a:p>
            <a:pPr>
              <a:buNone/>
            </a:pPr>
            <a:r>
              <a:rPr lang="en-US" sz="1800" dirty="0">
                <a:solidFill>
                  <a:schemeClr val="bg1"/>
                </a:solidFill>
              </a:rPr>
              <a:t>s</a:t>
            </a:r>
            <a:r>
              <a:rPr lang="en-US" sz="1800" dirty="0" smtClean="0">
                <a:solidFill>
                  <a:schemeClr val="bg1"/>
                </a:solidFill>
              </a:rPr>
              <a:t>ource: </a:t>
            </a:r>
            <a:r>
              <a:rPr lang="en-US" sz="1800" dirty="0">
                <a:solidFill>
                  <a:schemeClr val="bg1"/>
                </a:solidFill>
              </a:rPr>
              <a:t>https://www.mylookout.com/mobile-threat-report</a:t>
            </a:r>
          </a:p>
        </p:txBody>
      </p:sp>
    </p:spTree>
    <p:extLst>
      <p:ext uri="{BB962C8B-B14F-4D97-AF65-F5344CB8AC3E}">
        <p14:creationId xmlns:p14="http://schemas.microsoft.com/office/powerpoint/2010/main" val="1481761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t>
            </a:r>
            <a:r>
              <a:rPr lang="en-US" dirty="0"/>
              <a:t>m</a:t>
            </a:r>
            <a:r>
              <a:rPr lang="en-US" dirty="0" smtClean="0"/>
              <a:t>alware attacks</a:t>
            </a:r>
            <a:endParaRPr lang="en-US" dirty="0"/>
          </a:p>
        </p:txBody>
      </p:sp>
      <p:sp>
        <p:nvSpPr>
          <p:cNvPr id="3" name="Content Placeholder 2"/>
          <p:cNvSpPr>
            <a:spLocks noGrp="1"/>
          </p:cNvSpPr>
          <p:nvPr>
            <p:ph idx="1"/>
          </p:nvPr>
        </p:nvSpPr>
        <p:spPr/>
        <p:txBody>
          <a:bodyPr/>
          <a:lstStyle/>
          <a:p>
            <a:r>
              <a:rPr lang="en-US" dirty="0" smtClean="0"/>
              <a:t>Unique to phones:</a:t>
            </a:r>
          </a:p>
          <a:p>
            <a:pPr lvl="1"/>
            <a:r>
              <a:rPr lang="en-US" dirty="0" smtClean="0"/>
              <a:t>Premium SMS messages</a:t>
            </a:r>
          </a:p>
          <a:p>
            <a:pPr lvl="1"/>
            <a:r>
              <a:rPr lang="en-US" dirty="0" smtClean="0"/>
              <a:t>Identify location</a:t>
            </a:r>
          </a:p>
          <a:p>
            <a:pPr lvl="1"/>
            <a:r>
              <a:rPr lang="en-US" dirty="0" smtClean="0"/>
              <a:t>Record phone calls</a:t>
            </a:r>
          </a:p>
          <a:p>
            <a:pPr lvl="1"/>
            <a:r>
              <a:rPr lang="en-US" dirty="0" smtClean="0"/>
              <a:t>Log SMS</a:t>
            </a:r>
          </a:p>
          <a:p>
            <a:r>
              <a:rPr lang="en-US" dirty="0" smtClean="0"/>
              <a:t>Similar to desktop/PCs:</a:t>
            </a:r>
          </a:p>
          <a:p>
            <a:pPr lvl="1"/>
            <a:r>
              <a:rPr lang="en-US" dirty="0" smtClean="0"/>
              <a:t>Connects to </a:t>
            </a:r>
            <a:r>
              <a:rPr lang="en-US" dirty="0" err="1" smtClean="0"/>
              <a:t>botmasters</a:t>
            </a:r>
            <a:endParaRPr lang="en-US" dirty="0" smtClean="0"/>
          </a:p>
          <a:p>
            <a:pPr lvl="1"/>
            <a:r>
              <a:rPr lang="en-US" dirty="0" smtClean="0"/>
              <a:t>Steal data</a:t>
            </a:r>
          </a:p>
          <a:p>
            <a:pPr lvl="1"/>
            <a:r>
              <a:rPr lang="en-US" dirty="0" smtClean="0"/>
              <a:t>Phishing</a:t>
            </a:r>
          </a:p>
          <a:p>
            <a:pPr lvl="1"/>
            <a:r>
              <a:rPr lang="en-US" dirty="0" err="1" smtClean="0"/>
              <a:t>Malvertising</a:t>
            </a:r>
            <a:endParaRPr lang="en-US" dirty="0" smtClean="0"/>
          </a:p>
          <a:p>
            <a:endParaRPr lang="en-US" dirty="0"/>
          </a:p>
        </p:txBody>
      </p:sp>
    </p:spTree>
    <p:extLst>
      <p:ext uri="{BB962C8B-B14F-4D97-AF65-F5344CB8AC3E}">
        <p14:creationId xmlns:p14="http://schemas.microsoft.com/office/powerpoint/2010/main" val="567789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4_White Background">
  <a:themeElements>
    <a:clrScheme name="EDU_v2_lite">
      <a:dk1>
        <a:srgbClr val="505050"/>
      </a:dk1>
      <a:lt1>
        <a:srgbClr val="FFFFFF"/>
      </a:lt1>
      <a:dk2>
        <a:srgbClr val="0068C5"/>
      </a:dk2>
      <a:lt2>
        <a:srgbClr val="FFFFFF"/>
      </a:lt2>
      <a:accent1>
        <a:srgbClr val="0068C5"/>
      </a:accent1>
      <a:accent2>
        <a:srgbClr val="7FBA00"/>
      </a:accent2>
      <a:accent3>
        <a:srgbClr val="EB3C00"/>
      </a:accent3>
      <a:accent4>
        <a:srgbClr val="00188F"/>
      </a:accent4>
      <a:accent5>
        <a:srgbClr val="FFB900"/>
      </a:accent5>
      <a:accent6>
        <a:srgbClr val="FF8C00"/>
      </a:accent6>
      <a:hlink>
        <a:srgbClr val="0000FF"/>
      </a:hlink>
      <a:folHlink>
        <a:srgbClr val="7030A0"/>
      </a:folHlink>
    </a:clrScheme>
    <a:fontScheme name="body">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chemeClr val="bg2"/>
            </a:solidFill>
          </a:defRPr>
        </a:defPPr>
      </a:lstStyle>
    </a:txDef>
  </a:objectDefaults>
  <a:extraClrSchemeLst/>
</a:theme>
</file>

<file path=ppt/theme/theme3.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38705</TotalTime>
  <Words>2335</Words>
  <Application>Microsoft Office PowerPoint</Application>
  <PresentationFormat>On-screen Show (4:3)</PresentationFormat>
  <Paragraphs>458</Paragraphs>
  <Slides>57</Slides>
  <Notes>5</Notes>
  <HiddenSlides>1</HiddenSlides>
  <MMClips>0</MMClips>
  <ScaleCrop>false</ScaleCrop>
  <HeadingPairs>
    <vt:vector size="4" baseType="variant">
      <vt:variant>
        <vt:lpstr>Theme</vt:lpstr>
      </vt:variant>
      <vt:variant>
        <vt:i4>3</vt:i4>
      </vt:variant>
      <vt:variant>
        <vt:lpstr>Slide Titles</vt:lpstr>
      </vt:variant>
      <vt:variant>
        <vt:i4>57</vt:i4>
      </vt:variant>
    </vt:vector>
  </HeadingPairs>
  <TitlesOfParts>
    <vt:vector size="60" baseType="lpstr">
      <vt:lpstr>Blueprint</vt:lpstr>
      <vt:lpstr>24_White Background</vt:lpstr>
      <vt:lpstr>White with Consolas font for code slides</vt:lpstr>
      <vt:lpstr>Mobile Platform  Security Models   </vt:lpstr>
      <vt:lpstr>Outline</vt:lpstr>
      <vt:lpstr>Mobile phone market share</vt:lpstr>
      <vt:lpstr>PowerPoint Presentation</vt:lpstr>
      <vt:lpstr>Many mobile apps</vt:lpstr>
      <vt:lpstr>PowerPoint Presentation</vt:lpstr>
      <vt:lpstr>Mobile Operating Systems</vt:lpstr>
      <vt:lpstr>Two attack vectors</vt:lpstr>
      <vt:lpstr>Mobile malware attacks</vt:lpstr>
      <vt:lpstr>Mobile malware examples</vt:lpstr>
      <vt:lpstr>Comparison between platforms</vt:lpstr>
      <vt:lpstr>Outline</vt:lpstr>
      <vt:lpstr>Apple iOS</vt:lpstr>
      <vt:lpstr>iOS Platform</vt:lpstr>
      <vt:lpstr>iOS Application Development</vt:lpstr>
      <vt:lpstr>Apple iOS Security</vt:lpstr>
      <vt:lpstr>Device Security: passcodes</vt:lpstr>
      <vt:lpstr>Data Security</vt:lpstr>
      <vt:lpstr>Network Security</vt:lpstr>
      <vt:lpstr>App Security</vt:lpstr>
      <vt:lpstr>iOS Sandbox  </vt:lpstr>
      <vt:lpstr>Comparison</vt:lpstr>
      <vt:lpstr>Outline</vt:lpstr>
      <vt:lpstr>Android</vt:lpstr>
      <vt:lpstr>PowerPoint Presentation</vt:lpstr>
      <vt:lpstr>Android market</vt:lpstr>
      <vt:lpstr>Security Features</vt:lpstr>
      <vt:lpstr>Application development process</vt:lpstr>
      <vt:lpstr>Application development concepts </vt:lpstr>
      <vt:lpstr>Exploit prevention</vt:lpstr>
      <vt:lpstr>Application sandbox</vt:lpstr>
      <vt:lpstr>PowerPoint Presentation</vt:lpstr>
      <vt:lpstr>PowerPoint Presentation</vt:lpstr>
      <vt:lpstr>dlmalloc (Doug Lea) </vt:lpstr>
      <vt:lpstr>Java Sandbox</vt:lpstr>
      <vt:lpstr>Comparison: iOS vs Android</vt:lpstr>
      <vt:lpstr>Comparison</vt:lpstr>
      <vt:lpstr>Outline</vt:lpstr>
      <vt:lpstr>Windows Phone 7, 8 security</vt:lpstr>
      <vt:lpstr>Windows Phone 7 security model</vt:lpstr>
      <vt:lpstr>Windows Phone 8 security model</vt:lpstr>
      <vt:lpstr>  Windows Phone OS 7.0 security model</vt:lpstr>
      <vt:lpstr>Isolation</vt:lpstr>
      <vt:lpstr>Four chamber types</vt:lpstr>
      <vt:lpstr>Overview of four chambers</vt:lpstr>
      <vt:lpstr>Overview of four chambers</vt:lpstr>
      <vt:lpstr>Granting privileges to applications</vt:lpstr>
      <vt:lpstr>Windows Phone 7 “Capabilities”</vt:lpstr>
      <vt:lpstr>Managed code </vt:lpstr>
      <vt:lpstr>.NET Code Access Security</vt:lpstr>
      <vt:lpstr>Example: code requires permission</vt:lpstr>
      <vt:lpstr>Example: Code denies permission not needed</vt:lpstr>
      <vt:lpstr>.NET Stackwalk</vt:lpstr>
      <vt:lpstr>Stackwalk: Assert</vt:lpstr>
      <vt:lpstr>Comparison between platforms</vt:lpstr>
      <vt:lpstr>Comparison</vt:lpstr>
      <vt:lpstr>Conclusion</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and the Impossibility of Realizable Ideal Functionality</dc:title>
  <dc:subject/>
  <dc:creator>Ante Derek</dc:creator>
  <cp:lastModifiedBy>John C Mitchell</cp:lastModifiedBy>
  <cp:revision>7857</cp:revision>
  <cp:lastPrinted>2011-05-10T21:10:15Z</cp:lastPrinted>
  <dcterms:created xsi:type="dcterms:W3CDTF">1997-09-07T20:51:32Z</dcterms:created>
  <dcterms:modified xsi:type="dcterms:W3CDTF">2014-05-27T21:11:10Z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C:\Documents\cs242\notes\web-slides</vt:lpwstr>
  </property>
</Properties>
</file>