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86" r:id="rId2"/>
    <p:sldMasterId id="2147483694" r:id="rId3"/>
  </p:sldMasterIdLst>
  <p:notesMasterIdLst>
    <p:notesMasterId r:id="rId74"/>
  </p:notesMasterIdLst>
  <p:handoutMasterIdLst>
    <p:handoutMasterId r:id="rId75"/>
  </p:handoutMasterIdLst>
  <p:sldIdLst>
    <p:sldId id="375" r:id="rId4"/>
    <p:sldId id="523" r:id="rId5"/>
    <p:sldId id="491" r:id="rId6"/>
    <p:sldId id="494" r:id="rId7"/>
    <p:sldId id="492" r:id="rId8"/>
    <p:sldId id="493" r:id="rId9"/>
    <p:sldId id="495" r:id="rId10"/>
    <p:sldId id="496" r:id="rId11"/>
    <p:sldId id="497" r:id="rId12"/>
    <p:sldId id="524" r:id="rId13"/>
    <p:sldId id="438" r:id="rId14"/>
    <p:sldId id="499" r:id="rId15"/>
    <p:sldId id="437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500" r:id="rId27"/>
    <p:sldId id="463" r:id="rId28"/>
    <p:sldId id="464" r:id="rId29"/>
    <p:sldId id="465" r:id="rId30"/>
    <p:sldId id="466" r:id="rId31"/>
    <p:sldId id="525" r:id="rId32"/>
    <p:sldId id="526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68" r:id="rId45"/>
    <p:sldId id="569" r:id="rId46"/>
    <p:sldId id="548" r:id="rId47"/>
    <p:sldId id="549" r:id="rId48"/>
    <p:sldId id="550" r:id="rId49"/>
    <p:sldId id="551" r:id="rId50"/>
    <p:sldId id="553" r:id="rId51"/>
    <p:sldId id="554" r:id="rId52"/>
    <p:sldId id="555" r:id="rId53"/>
    <p:sldId id="556" r:id="rId54"/>
    <p:sldId id="557" r:id="rId55"/>
    <p:sldId id="558" r:id="rId56"/>
    <p:sldId id="559" r:id="rId57"/>
    <p:sldId id="570" r:id="rId58"/>
    <p:sldId id="571" r:id="rId59"/>
    <p:sldId id="575" r:id="rId60"/>
    <p:sldId id="572" r:id="rId61"/>
    <p:sldId id="573" r:id="rId62"/>
    <p:sldId id="574" r:id="rId63"/>
    <p:sldId id="528" r:id="rId64"/>
    <p:sldId id="529" r:id="rId65"/>
    <p:sldId id="530" r:id="rId66"/>
    <p:sldId id="531" r:id="rId67"/>
    <p:sldId id="534" r:id="rId68"/>
    <p:sldId id="490" r:id="rId69"/>
    <p:sldId id="527" r:id="rId70"/>
    <p:sldId id="535" r:id="rId71"/>
    <p:sldId id="536" r:id="rId72"/>
    <p:sldId id="547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AD24"/>
    <a:srgbClr val="008000"/>
    <a:srgbClr val="FF8F8F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77" autoAdjust="0"/>
    <p:restoredTop sz="94660"/>
  </p:normalViewPr>
  <p:slideViewPr>
    <p:cSldViewPr>
      <p:cViewPr>
        <p:scale>
          <a:sx n="76" d="100"/>
          <a:sy n="76" d="100"/>
        </p:scale>
        <p:origin x="-99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45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68665-03DD-409D-9235-712493744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24C1C-EC32-4FC3-A2A8-A46C3EB2B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9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29% unsafe </a:t>
            </a:r>
            <a:r>
              <a:rPr lang="en-US" dirty="0" err="1" smtClean="0"/>
              <a:t>nav</a:t>
            </a:r>
            <a:endParaRPr lang="en-US" dirty="0" smtClean="0"/>
          </a:p>
          <a:p>
            <a:r>
              <a:rPr lang="en-US" dirty="0" smtClean="0"/>
              <a:t>51% http</a:t>
            </a:r>
          </a:p>
          <a:p>
            <a:r>
              <a:rPr lang="en-US" dirty="0" smtClean="0"/>
              <a:t>53%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3D52-1D50-3C48-A976-1500C5BD56A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9C0F-B3D6-4D93-A99B-B1C43E9B44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0C3-8E30-493A-A86C-35950EED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E3CB-1BF2-446D-A040-AB1FE22FFA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4FCD-0A9F-4FCF-8604-C008FEE529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FD73-16A0-4D45-AA7C-418C706A9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6A95-6B69-461A-B77D-76967DAD1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62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33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13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03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257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65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84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6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9DCA-E715-489E-8486-D14087048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5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20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58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08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421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1264-DDFE-4A98-8DD3-CBC03F17C1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6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4C1D-BD09-468D-AC20-75548CEB7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01F-385A-4824-BDF8-27EC2D15D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6C58-10F8-4007-A309-7102126E9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98C8-2B04-4EC1-94B8-5ECD648AF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6AF3-FAF1-40D4-817C-D05539DD52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225-985A-4024-8236-BE360565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5F62-22B4-40A9-9E6A-50E8DE8D6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E28-E81D-43AB-BC29-91524EA52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0F9C-666C-4E9B-A69F-6213737ED4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173A-7CE4-4696-8AA8-ABBAE77C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18A0-E032-4747-AF83-073876291A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63D9-D8E4-4121-984C-6E94A64681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AF0A-373D-4B16-9210-8EE006243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7F9E-247E-4D63-B4BD-08A7B3C21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02F079D-02B8-4AAC-912B-C9A220149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Doupé - 10/10/14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C172585-D48A-48A6-AC3F-F9BC6131CF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3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855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85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13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Mobile Malware</a:t>
            </a:r>
            <a:endParaRPr lang="en-US" sz="4800" dirty="0" smtClean="0">
              <a:solidFill>
                <a:srgbClr val="002060"/>
              </a:solidFill>
            </a:endParaRPr>
          </a:p>
        </p:txBody>
      </p:sp>
      <p:sp>
        <p:nvSpPr>
          <p:cNvPr id="30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55733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 Mitchell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88678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CS 155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539038" y="76200"/>
            <a:ext cx="141897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Spring </a:t>
            </a:r>
            <a:r>
              <a:rPr lang="en-US" sz="2000" dirty="0" smtClean="0">
                <a:latin typeface="+mj-lt"/>
                <a:cs typeface="Arial" pitchFamily="34" charset="0"/>
              </a:rPr>
              <a:t>2015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malware</a:t>
            </a:r>
          </a:p>
          <a:p>
            <a:pPr lvl="1"/>
            <a:r>
              <a:rPr lang="en-US" dirty="0" smtClean="0"/>
              <a:t>Common cases involve command and control, information theft</a:t>
            </a:r>
          </a:p>
          <a:p>
            <a:r>
              <a:rPr lang="en-US" dirty="0" smtClean="0"/>
              <a:t>Identifying malware</a:t>
            </a:r>
          </a:p>
          <a:p>
            <a:pPr lvl="1"/>
            <a:r>
              <a:rPr lang="en-US" dirty="0" smtClean="0"/>
              <a:t>Detect at app store rather than on platform</a:t>
            </a:r>
          </a:p>
          <a:p>
            <a:r>
              <a:rPr lang="en-US" dirty="0"/>
              <a:t>C</a:t>
            </a:r>
            <a:r>
              <a:rPr lang="en-US" dirty="0" smtClean="0"/>
              <a:t>lassification study of mobile web apps</a:t>
            </a:r>
          </a:p>
          <a:p>
            <a:pPr lvl="1"/>
            <a:r>
              <a:rPr lang="en-US" dirty="0" smtClean="0"/>
              <a:t>Entire Google Play market as of 2014</a:t>
            </a:r>
          </a:p>
          <a:p>
            <a:pPr lvl="1"/>
            <a:r>
              <a:rPr lang="en-US" dirty="0" smtClean="0"/>
              <a:t>85% of </a:t>
            </a:r>
            <a:r>
              <a:rPr lang="en-US" dirty="0" err="1" smtClean="0"/>
              <a:t>approx</a:t>
            </a:r>
            <a:r>
              <a:rPr lang="en-US" dirty="0" smtClean="0"/>
              <a:t> 1 million apps use web interface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32766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0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STAMP Admission System</a:t>
            </a:r>
          </a:p>
        </p:txBody>
      </p:sp>
      <p:sp>
        <p:nvSpPr>
          <p:cNvPr id="82" name="Shape 82"/>
          <p:cNvSpPr/>
          <p:nvPr/>
        </p:nvSpPr>
        <p:spPr>
          <a:xfrm>
            <a:off x="3271989" y="2519779"/>
            <a:ext cx="2608499" cy="2557799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9900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 rot="-10772283">
            <a:off x="3269657" y="2644485"/>
            <a:ext cx="2604684" cy="246549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3977949" y="2648554"/>
            <a:ext cx="1213199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/>
              <a:t>Static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835599" y="4425150"/>
            <a:ext cx="1497900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Dynamic</a:t>
            </a:r>
          </a:p>
        </p:txBody>
      </p:sp>
      <p:sp>
        <p:nvSpPr>
          <p:cNvPr id="86" name="Shape 86"/>
          <p:cNvSpPr/>
          <p:nvPr/>
        </p:nvSpPr>
        <p:spPr>
          <a:xfrm>
            <a:off x="3949449" y="3187650"/>
            <a:ext cx="1274400" cy="13046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748874" y="3587925"/>
            <a:ext cx="1616099" cy="586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>
                <a:solidFill>
                  <a:srgbClr val="FF9900"/>
                </a:solidFill>
              </a:rPr>
              <a:t>STAMP</a:t>
            </a:r>
          </a:p>
        </p:txBody>
      </p:sp>
      <p:sp>
        <p:nvSpPr>
          <p:cNvPr id="88" name="Shape 88"/>
          <p:cNvSpPr/>
          <p:nvPr/>
        </p:nvSpPr>
        <p:spPr>
          <a:xfrm>
            <a:off x="3468024" y="3438300"/>
            <a:ext cx="27900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 rot="10777821">
            <a:off x="5449213" y="3895447"/>
            <a:ext cx="279005" cy="352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834100" y="1721075"/>
            <a:ext cx="2852700" cy="1179000"/>
          </a:xfrm>
          <a:prstGeom prst="wedgeRoundRectCallout">
            <a:avLst>
              <a:gd name="adj1" fmla="val -25178"/>
              <a:gd name="adj2" fmla="val 49550"/>
              <a:gd name="adj3" fmla="val 0"/>
            </a:avLst>
          </a:prstGeom>
          <a:solidFill>
            <a:srgbClr val="F9CB9C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Static Analysis</a:t>
            </a:r>
          </a:p>
          <a:p>
            <a:pPr lvl="0" algn="ctr" rtl="0">
              <a:buNone/>
            </a:pPr>
            <a:r>
              <a:rPr lang="en" dirty="0" smtClean="0">
                <a:latin typeface="+mn-lt"/>
              </a:rPr>
              <a:t>More </a:t>
            </a:r>
            <a:r>
              <a:rPr lang="en" dirty="0">
                <a:latin typeface="+mn-lt"/>
              </a:rPr>
              <a:t>behaviors, fewer details</a:t>
            </a:r>
          </a:p>
        </p:txBody>
      </p:sp>
      <p:sp>
        <p:nvSpPr>
          <p:cNvPr id="91" name="Shape 91"/>
          <p:cNvSpPr/>
          <p:nvPr/>
        </p:nvSpPr>
        <p:spPr>
          <a:xfrm>
            <a:off x="336325" y="4644750"/>
            <a:ext cx="2852700" cy="1179000"/>
          </a:xfrm>
          <a:prstGeom prst="wedgeRoundRectCallout">
            <a:avLst>
              <a:gd name="adj1" fmla="val 50018"/>
              <a:gd name="adj2" fmla="val -2345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Dynamic </a:t>
            </a:r>
            <a:r>
              <a:rPr lang="en" b="1" dirty="0" smtClean="0">
                <a:latin typeface="+mn-lt"/>
              </a:rPr>
              <a:t>Analysis</a:t>
            </a:r>
          </a:p>
          <a:p>
            <a:pPr lvl="0" algn="ctr" rtl="0">
              <a:buNone/>
            </a:pPr>
            <a:r>
              <a:rPr lang="en" dirty="0" smtClean="0">
                <a:latin typeface="+mn-lt"/>
              </a:rPr>
              <a:t>Fewer behaviors, more details</a:t>
            </a:r>
            <a:endParaRPr lang="en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4492349"/>
            <a:ext cx="1920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800" dirty="0">
                <a:latin typeface="+mn-lt"/>
              </a:rPr>
              <a:t>Alex Aiken,</a:t>
            </a:r>
          </a:p>
          <a:p>
            <a:pPr lvl="0"/>
            <a:r>
              <a:rPr lang="en" sz="1800" dirty="0">
                <a:latin typeface="+mn-lt"/>
              </a:rPr>
              <a:t>John Mitchell,</a:t>
            </a:r>
          </a:p>
          <a:p>
            <a:pPr lvl="0"/>
            <a:r>
              <a:rPr lang="en" sz="1800" dirty="0">
                <a:latin typeface="+mn-lt"/>
              </a:rPr>
              <a:t>Saswat Anand</a:t>
            </a:r>
            <a:r>
              <a:rPr lang="en" sz="1800" dirty="0" smtClean="0">
                <a:latin typeface="+mn-lt"/>
              </a:rPr>
              <a:t>,</a:t>
            </a:r>
          </a:p>
          <a:p>
            <a:pPr lvl="0"/>
            <a:r>
              <a:rPr lang="en" sz="1800" dirty="0" smtClean="0">
                <a:latin typeface="+mn-lt"/>
              </a:rPr>
              <a:t>Jason Franklin</a:t>
            </a:r>
            <a:endParaRPr lang="en" sz="1800" dirty="0">
              <a:latin typeface="+mn-lt"/>
            </a:endParaRPr>
          </a:p>
          <a:p>
            <a:pPr lvl="0">
              <a:buClr>
                <a:srgbClr val="000000"/>
              </a:buClr>
              <a:buSzPct val="61111"/>
            </a:pPr>
            <a:r>
              <a:rPr lang="en" sz="1800" dirty="0">
                <a:latin typeface="+mn-lt"/>
              </a:rPr>
              <a:t>Osbert Bastani,</a:t>
            </a:r>
          </a:p>
          <a:p>
            <a:pPr lvl="0"/>
            <a:r>
              <a:rPr lang="en" sz="1800" dirty="0">
                <a:latin typeface="+mn-lt"/>
              </a:rPr>
              <a:t>Lazaro Clapp,</a:t>
            </a:r>
          </a:p>
          <a:p>
            <a:pPr lvl="0"/>
            <a:r>
              <a:rPr lang="en" sz="1800" dirty="0">
                <a:latin typeface="+mn-lt"/>
              </a:rPr>
              <a:t>Patrick Mutchler,</a:t>
            </a:r>
          </a:p>
          <a:p>
            <a:pPr lvl="0"/>
            <a:r>
              <a:rPr lang="en" sz="1800" dirty="0">
                <a:latin typeface="+mn-lt"/>
              </a:rPr>
              <a:t>Manolis </a:t>
            </a:r>
            <a:r>
              <a:rPr lang="en" sz="1800" dirty="0" smtClean="0">
                <a:latin typeface="+mn-lt"/>
              </a:rPr>
              <a:t>Papadakis</a:t>
            </a:r>
            <a:endParaRPr lang="e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093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program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States: mapping of variable names to values</a:t>
            </a:r>
          </a:p>
          <a:p>
            <a:r>
              <a:rPr lang="en-US" dirty="0"/>
              <a:t>Transitions: relation on pairs of states</a:t>
            </a:r>
          </a:p>
          <a:p>
            <a:r>
              <a:rPr lang="en-US" dirty="0"/>
              <a:t>Traces: sequence of states or state</a:t>
            </a:r>
            <a:r>
              <a:rPr lang="en-US" dirty="0" smtClean="0"/>
              <a:t>, transition </a:t>
            </a:r>
            <a:r>
              <a:rPr lang="en-US" dirty="0"/>
              <a:t>pairs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52588"/>
            <a:ext cx="76009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3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Analysis</a:t>
            </a:r>
          </a:p>
        </p:txBody>
      </p:sp>
      <p:sp>
        <p:nvSpPr>
          <p:cNvPr id="76" name="Shape 76"/>
          <p:cNvSpPr/>
          <p:nvPr/>
        </p:nvSpPr>
        <p:spPr>
          <a:xfrm>
            <a:off x="2447925" y="1202084"/>
            <a:ext cx="4742100" cy="858900"/>
          </a:xfrm>
          <a:prstGeom prst="rect">
            <a:avLst/>
          </a:prstGeom>
          <a:solidFill>
            <a:srgbClr val="C9DAF8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Convert bytecode to intermediate format (called Quads)</a:t>
            </a:r>
          </a:p>
        </p:txBody>
      </p:sp>
      <p:sp>
        <p:nvSpPr>
          <p:cNvPr id="77" name="Shape 77"/>
          <p:cNvSpPr/>
          <p:nvPr/>
        </p:nvSpPr>
        <p:spPr>
          <a:xfrm>
            <a:off x="1270954" y="1464325"/>
            <a:ext cx="1021247" cy="247536"/>
          </a:xfrm>
          <a:prstGeom prst="flowChartTerminator">
            <a:avLst/>
          </a:prstGeom>
          <a:solidFill>
            <a:srgbClr val="D9EAD3"/>
          </a:solidFill>
          <a:ln w="1905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Step 1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1270954" y="2389662"/>
            <a:ext cx="5934970" cy="818699"/>
            <a:chOff x="1270954" y="2389662"/>
            <a:chExt cx="5934970" cy="818699"/>
          </a:xfrm>
        </p:grpSpPr>
        <p:sp>
          <p:nvSpPr>
            <p:cNvPr id="79" name="Shape 79"/>
            <p:cNvSpPr/>
            <p:nvPr/>
          </p:nvSpPr>
          <p:spPr>
            <a:xfrm>
              <a:off x="2432025" y="2389662"/>
              <a:ext cx="4773900" cy="818699"/>
            </a:xfrm>
            <a:prstGeom prst="rect">
              <a:avLst/>
            </a:prstGeom>
            <a:solidFill>
              <a:srgbClr val="C9DAF8"/>
            </a:solidFill>
            <a:ln w="19050" cap="flat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Compute call graph using Class Hierarchy Analysis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1270954" y="2607325"/>
              <a:ext cx="1021247" cy="247536"/>
            </a:xfrm>
            <a:prstGeom prst="flowChartTerminator">
              <a:avLst/>
            </a:prstGeom>
            <a:solidFill>
              <a:srgbClr val="D9EAD3"/>
            </a:solidFill>
            <a:ln w="19050" cap="flat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1800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Step 2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1270954" y="3532662"/>
            <a:ext cx="5934970" cy="818699"/>
            <a:chOff x="1270954" y="3532662"/>
            <a:chExt cx="5934970" cy="818699"/>
          </a:xfrm>
        </p:grpSpPr>
        <p:sp>
          <p:nvSpPr>
            <p:cNvPr id="82" name="Shape 82"/>
            <p:cNvSpPr/>
            <p:nvPr/>
          </p:nvSpPr>
          <p:spPr>
            <a:xfrm>
              <a:off x="2432025" y="3532662"/>
              <a:ext cx="4773900" cy="818699"/>
            </a:xfrm>
            <a:prstGeom prst="rect">
              <a:avLst/>
            </a:prstGeom>
            <a:solidFill>
              <a:srgbClr val="C9DAF8"/>
            </a:solidFill>
            <a:ln w="19050" cap="flat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Build an edge-labeled graph G by processing Quads of each class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1270954" y="3826525"/>
              <a:ext cx="1021247" cy="247536"/>
            </a:xfrm>
            <a:prstGeom prst="flowChartTerminator">
              <a:avLst/>
            </a:prstGeom>
            <a:solidFill>
              <a:srgbClr val="D9EAD3"/>
            </a:solidFill>
            <a:ln w="19050" cap="flat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1800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Step 3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270954" y="4751862"/>
            <a:ext cx="5934970" cy="818699"/>
            <a:chOff x="1270954" y="4751862"/>
            <a:chExt cx="5934970" cy="818699"/>
          </a:xfrm>
        </p:grpSpPr>
        <p:sp>
          <p:nvSpPr>
            <p:cNvPr id="85" name="Shape 85"/>
            <p:cNvSpPr/>
            <p:nvPr/>
          </p:nvSpPr>
          <p:spPr>
            <a:xfrm>
              <a:off x="2432025" y="4751862"/>
              <a:ext cx="4773900" cy="818699"/>
            </a:xfrm>
            <a:prstGeom prst="rect">
              <a:avLst/>
            </a:prstGeom>
            <a:solidFill>
              <a:srgbClr val="C9DAF8"/>
            </a:solidFill>
            <a:ln w="19050" cap="flat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Add new edges to G as per a set of rules until no rules apply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270954" y="5045725"/>
              <a:ext cx="1021247" cy="247536"/>
            </a:xfrm>
            <a:prstGeom prst="flowChartTerminator">
              <a:avLst/>
            </a:prstGeom>
            <a:solidFill>
              <a:srgbClr val="D9EAD3"/>
            </a:solidFill>
            <a:ln w="19050" cap="flat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1800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Step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845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</a:t>
            </a:r>
          </a:p>
        </p:txBody>
      </p:sp>
      <p:sp>
        <p:nvSpPr>
          <p:cNvPr id="103" name="Shape 103"/>
          <p:cNvSpPr/>
          <p:nvPr/>
        </p:nvSpPr>
        <p:spPr>
          <a:xfrm>
            <a:off x="903295" y="20580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getLoc()</a:t>
            </a:r>
          </a:p>
        </p:txBody>
      </p:sp>
      <p:sp>
        <p:nvSpPr>
          <p:cNvPr id="104" name="Shape 104"/>
          <p:cNvSpPr/>
          <p:nvPr/>
        </p:nvSpPr>
        <p:spPr>
          <a:xfrm>
            <a:off x="4216860" y="2014960"/>
            <a:ext cx="1328939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sendSMS()</a:t>
            </a:r>
          </a:p>
        </p:txBody>
      </p:sp>
      <p:cxnSp>
        <p:nvCxnSpPr>
          <p:cNvPr id="105" name="Shape 105"/>
          <p:cNvCxnSpPr>
            <a:endCxn id="104" idx="1"/>
          </p:cNvCxnSpPr>
          <p:nvPr/>
        </p:nvCxnSpPr>
        <p:spPr>
          <a:xfrm>
            <a:off x="3614760" y="22178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/>
          <p:nvPr/>
        </p:nvSpPr>
        <p:spPr>
          <a:xfrm>
            <a:off x="3912060" y="28531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sendInet()</a:t>
            </a:r>
          </a:p>
        </p:txBody>
      </p:sp>
      <p:cxnSp>
        <p:nvCxnSpPr>
          <p:cNvPr id="107" name="Shape 107"/>
          <p:cNvCxnSpPr>
            <a:stCxn id="108" idx="3"/>
            <a:endCxn id="106" idx="1"/>
          </p:cNvCxnSpPr>
          <p:nvPr/>
        </p:nvCxnSpPr>
        <p:spPr>
          <a:xfrm>
            <a:off x="3627673" y="2261639"/>
            <a:ext cx="284387" cy="7943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2634373" y="2036489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Location</a:t>
            </a:r>
          </a:p>
        </p:txBody>
      </p:sp>
      <p:cxnSp>
        <p:nvCxnSpPr>
          <p:cNvPr id="109" name="Shape 109"/>
          <p:cNvCxnSpPr>
            <a:stCxn id="103" idx="3"/>
          </p:cNvCxnSpPr>
          <p:nvPr/>
        </p:nvCxnSpPr>
        <p:spPr>
          <a:xfrm>
            <a:off x="2032273" y="22608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/>
          <p:nvPr/>
        </p:nvSpPr>
        <p:spPr>
          <a:xfrm>
            <a:off x="5987173" y="2036489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SMS</a:t>
            </a:r>
          </a:p>
        </p:txBody>
      </p:sp>
      <p:cxnSp>
        <p:nvCxnSpPr>
          <p:cNvPr id="111" name="Shape 111"/>
          <p:cNvCxnSpPr>
            <a:stCxn id="104" idx="3"/>
          </p:cNvCxnSpPr>
          <p:nvPr/>
        </p:nvCxnSpPr>
        <p:spPr>
          <a:xfrm rot="10800000" flipH="1">
            <a:off x="5545800" y="2217538"/>
            <a:ext cx="423600" cy="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>
            <a:stCxn id="106" idx="3"/>
          </p:cNvCxnSpPr>
          <p:nvPr/>
        </p:nvCxnSpPr>
        <p:spPr>
          <a:xfrm>
            <a:off x="5619054" y="30560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6215071" y="2822124"/>
            <a:ext cx="1544999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14" name="Shape 114"/>
          <p:cNvSpPr/>
          <p:nvPr/>
        </p:nvSpPr>
        <p:spPr>
          <a:xfrm>
            <a:off x="13045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2963250" y="3952014"/>
            <a:ext cx="12185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SMS</a:t>
            </a:r>
          </a:p>
        </p:txBody>
      </p:sp>
      <p:sp>
        <p:nvSpPr>
          <p:cNvPr id="116" name="Shape 116"/>
          <p:cNvSpPr/>
          <p:nvPr/>
        </p:nvSpPr>
        <p:spPr>
          <a:xfrm>
            <a:off x="46573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3050" y="3947664"/>
            <a:ext cx="1156500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118" name="Shape 118"/>
          <p:cNvCxnSpPr>
            <a:stCxn id="114" idx="3"/>
            <a:endCxn id="115" idx="1"/>
          </p:cNvCxnSpPr>
          <p:nvPr/>
        </p:nvCxnSpPr>
        <p:spPr>
          <a:xfrm>
            <a:off x="2297850" y="4177164"/>
            <a:ext cx="665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>
            <a:endCxn id="117" idx="1"/>
          </p:cNvCxnSpPr>
          <p:nvPr/>
        </p:nvCxnSpPr>
        <p:spPr>
          <a:xfrm>
            <a:off x="5650650" y="4177164"/>
            <a:ext cx="722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402135" y="4656282"/>
            <a:ext cx="7807800" cy="115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4191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08333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Source-to-sink flows 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Sources: Location, Calendar, Contacts, Device ID etc.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Sinks: Internet, SMS, Disk, etc.</a:t>
            </a:r>
          </a:p>
        </p:txBody>
      </p:sp>
    </p:spTree>
    <p:extLst>
      <p:ext uri="{BB962C8B-B14F-4D97-AF65-F5344CB8AC3E}">
        <p14:creationId xmlns:p14="http://schemas.microsoft.com/office/powerpoint/2010/main" val="568926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 in Action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37050" y="5132089"/>
            <a:ext cx="82778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Vulnerability Discovery</a:t>
            </a:r>
          </a:p>
          <a:p>
            <a:endParaRPr lang="en" sz="2400"/>
          </a:p>
          <a:p>
            <a:endParaRPr lang="en" sz="2400"/>
          </a:p>
        </p:txBody>
      </p:sp>
      <p:sp>
        <p:nvSpPr>
          <p:cNvPr id="127" name="Shape 127"/>
          <p:cNvSpPr txBox="1"/>
          <p:nvPr/>
        </p:nvSpPr>
        <p:spPr>
          <a:xfrm>
            <a:off x="6619775" y="4517675"/>
            <a:ext cx="1970699" cy="10289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Privacy Policy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This app collects your: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Contacts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Phone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Address</a:t>
            </a:r>
          </a:p>
        </p:txBody>
      </p:sp>
      <p:sp>
        <p:nvSpPr>
          <p:cNvPr id="128" name="Shape 128"/>
          <p:cNvSpPr/>
          <p:nvPr/>
        </p:nvSpPr>
        <p:spPr>
          <a:xfrm>
            <a:off x="856870" y="3382560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129" name="Shape 129"/>
          <p:cNvSpPr/>
          <p:nvPr/>
        </p:nvSpPr>
        <p:spPr>
          <a:xfrm>
            <a:off x="4239148" y="3402732"/>
            <a:ext cx="1142100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130" name="Shape 130"/>
          <p:cNvCxnSpPr>
            <a:stCxn id="131" idx="3"/>
          </p:cNvCxnSpPr>
          <p:nvPr/>
        </p:nvCxnSpPr>
        <p:spPr>
          <a:xfrm>
            <a:off x="3581248" y="3583339"/>
            <a:ext cx="657900" cy="4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/>
          <p:nvPr/>
        </p:nvSpPr>
        <p:spPr>
          <a:xfrm>
            <a:off x="2587948" y="33581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132" name="Shape 132"/>
          <p:cNvCxnSpPr>
            <a:stCxn id="129" idx="3"/>
          </p:cNvCxnSpPr>
          <p:nvPr/>
        </p:nvCxnSpPr>
        <p:spPr>
          <a:xfrm>
            <a:off x="5381248" y="36056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6016246" y="3390589"/>
            <a:ext cx="14268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34" name="Shape 134"/>
          <p:cNvSpPr/>
          <p:nvPr/>
        </p:nvSpPr>
        <p:spPr>
          <a:xfrm>
            <a:off x="933070" y="5818117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Web</a:t>
            </a:r>
          </a:p>
        </p:txBody>
      </p:sp>
      <p:sp>
        <p:nvSpPr>
          <p:cNvPr id="135" name="Shape 135"/>
          <p:cNvSpPr/>
          <p:nvPr/>
        </p:nvSpPr>
        <p:spPr>
          <a:xfrm>
            <a:off x="2664148" y="5796589"/>
            <a:ext cx="1781700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Untrusted_Data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2062048" y="60209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>
            <a:stCxn id="135" idx="3"/>
            <a:endCxn id="138" idx="1"/>
          </p:cNvCxnSpPr>
          <p:nvPr/>
        </p:nvCxnSpPr>
        <p:spPr>
          <a:xfrm>
            <a:off x="4445848" y="6021739"/>
            <a:ext cx="631499" cy="1314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/>
          <p:nvPr/>
        </p:nvSpPr>
        <p:spPr>
          <a:xfrm>
            <a:off x="5077348" y="5841132"/>
            <a:ext cx="1142100" cy="387503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SQL Stmt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4446" y="5828989"/>
            <a:ext cx="1037099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SQL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6219448" y="60440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8" idx="3"/>
          </p:cNvCxnSpPr>
          <p:nvPr/>
        </p:nvCxnSpPr>
        <p:spPr>
          <a:xfrm>
            <a:off x="1985848" y="35854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438800" y="1626500"/>
            <a:ext cx="7755899" cy="120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Malware/Greyware Analysis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Data flow summaries enable enterprise-specific policies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56325" y="2744838"/>
            <a:ext cx="7514099" cy="617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API Misuse and Data Theft Detection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2800" y="4027200"/>
            <a:ext cx="7835700" cy="744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Automatic Generation of App Privacy Policies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Avoid liability, protect consumer privacy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18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932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Android is 3.4M+ lines of complex code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Uses reflection, callbacks, native code</a:t>
            </a:r>
          </a:p>
          <a:p>
            <a:endParaRPr lang="en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Scalability:</a:t>
            </a:r>
            <a:r>
              <a:rPr lang="en" sz="2400" dirty="0"/>
              <a:t> Whole system analysis impractical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Soundness:</a:t>
            </a:r>
            <a:r>
              <a:rPr lang="en" sz="2400" dirty="0"/>
              <a:t> Avoid missing flows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Precision:</a:t>
            </a:r>
            <a:r>
              <a:rPr lang="en" sz="2400" dirty="0"/>
              <a:t>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42358923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STAMP Approach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92822" y="2234950"/>
            <a:ext cx="4331399" cy="33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Model Android/Java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Sources and sinks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Data structures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Callbacks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500+ models</a:t>
            </a:r>
          </a:p>
          <a:p>
            <a:endParaRPr lang="en" sz="18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Whole-program analysis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Context sensitive</a:t>
            </a:r>
          </a:p>
        </p:txBody>
      </p:sp>
      <p:sp>
        <p:nvSpPr>
          <p:cNvPr id="157" name="Shape 157"/>
          <p:cNvSpPr/>
          <p:nvPr/>
        </p:nvSpPr>
        <p:spPr>
          <a:xfrm rot="5434016">
            <a:off x="2993596" y="4725971"/>
            <a:ext cx="1061151" cy="6339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STAMP</a:t>
            </a:r>
          </a:p>
        </p:txBody>
      </p:sp>
      <p:sp>
        <p:nvSpPr>
          <p:cNvPr id="158" name="Shape 158"/>
          <p:cNvSpPr/>
          <p:nvPr/>
        </p:nvSpPr>
        <p:spPr>
          <a:xfrm>
            <a:off x="395298" y="3833005"/>
            <a:ext cx="1770600" cy="16073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Android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5039" y="3879745"/>
            <a:ext cx="1560299" cy="314999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Models</a:t>
            </a:r>
          </a:p>
        </p:txBody>
      </p:sp>
      <p:sp>
        <p:nvSpPr>
          <p:cNvPr id="160" name="Shape 160"/>
          <p:cNvSpPr/>
          <p:nvPr/>
        </p:nvSpPr>
        <p:spPr>
          <a:xfrm>
            <a:off x="431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1" name="Shape 161"/>
          <p:cNvCxnSpPr/>
          <p:nvPr/>
        </p:nvCxnSpPr>
        <p:spPr>
          <a:xfrm flipH="1">
            <a:off x="2408750" y="2280750"/>
            <a:ext cx="16499" cy="3622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7792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1764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/>
          <p:nvPr/>
        </p:nvSpPr>
        <p:spPr>
          <a:xfrm>
            <a:off x="2717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5" name="Shape 165"/>
          <p:cNvCxnSpPr/>
          <p:nvPr/>
        </p:nvCxnSpPr>
        <p:spPr>
          <a:xfrm flipH="1">
            <a:off x="29890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4050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19098" y="1833175"/>
            <a:ext cx="1979399" cy="394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Too expensive!</a:t>
            </a:r>
          </a:p>
        </p:txBody>
      </p:sp>
      <p:sp>
        <p:nvSpPr>
          <p:cNvPr id="168" name="Shape 168"/>
          <p:cNvSpPr/>
          <p:nvPr/>
        </p:nvSpPr>
        <p:spPr>
          <a:xfrm>
            <a:off x="377780" y="55111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77780" y="59683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1221175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Building Models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30k+ methods in Java/Android API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5 mins x 30k = 2500 hours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Follow the permissions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20 permissions for sensitive sources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ACCESS_FINE_LOCATION (8 methods with source annotations)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READ_PHONE_STATE - (9 methods)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4 permissions for sensitive sinks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INTERNET, SEND_SMS, etc.</a:t>
            </a:r>
          </a:p>
        </p:txBody>
      </p:sp>
    </p:spTree>
    <p:extLst>
      <p:ext uri="{BB962C8B-B14F-4D97-AF65-F5344CB8AC3E}">
        <p14:creationId xmlns:p14="http://schemas.microsoft.com/office/powerpoint/2010/main" val="544354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Identifying Sensitive Data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229600" cy="10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Returns device IMEI in String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Requires permission GET_PHONE_STATE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</p:txBody>
      </p:sp>
      <p:sp>
        <p:nvSpPr>
          <p:cNvPr id="182" name="Shape 182"/>
          <p:cNvSpPr txBox="1"/>
          <p:nvPr/>
        </p:nvSpPr>
        <p:spPr>
          <a:xfrm>
            <a:off x="587457" y="4056515"/>
            <a:ext cx="4817400" cy="1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@STAMP(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SRC ="</a:t>
            </a:r>
            <a:r>
              <a:rPr lang="en" sz="1800" b="1" kern="0">
                <a:solidFill>
                  <a:srgbClr val="2388DB"/>
                </a:solidFill>
                <a:latin typeface="Arial"/>
                <a:cs typeface="Arial"/>
                <a:sym typeface="Arial"/>
                <a:rtl val="0"/>
              </a:rPr>
              <a:t>$GET_PHONE_STATE.deviceid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",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SINK ="</a:t>
            </a:r>
            <a:r>
              <a:rPr lang="en" sz="1800" b="1" kern="0">
                <a:solidFill>
                  <a:srgbClr val="FF9900"/>
                </a:solidFill>
                <a:latin typeface="Arial"/>
                <a:cs typeface="Arial"/>
                <a:sym typeface="Arial"/>
                <a:rtl val="0"/>
              </a:rPr>
              <a:t>@return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21700" y="1963325"/>
            <a:ext cx="7437599" cy="7347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ker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android.Telephony.TelephonyManager: String getDeviceId()</a:t>
            </a:r>
          </a:p>
        </p:txBody>
      </p:sp>
    </p:spTree>
    <p:extLst>
      <p:ext uri="{BB962C8B-B14F-4D97-AF65-F5344CB8AC3E}">
        <p14:creationId xmlns:p14="http://schemas.microsoft.com/office/powerpoint/2010/main" val="66020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malware</a:t>
            </a:r>
          </a:p>
          <a:p>
            <a:pPr lvl="1"/>
            <a:r>
              <a:rPr lang="en-US" dirty="0" smtClean="0"/>
              <a:t>Common cases involve command and control, information theft</a:t>
            </a:r>
          </a:p>
          <a:p>
            <a:r>
              <a:rPr lang="en-US" dirty="0" smtClean="0"/>
              <a:t>Identifying malware</a:t>
            </a:r>
          </a:p>
          <a:p>
            <a:pPr lvl="1"/>
            <a:r>
              <a:rPr lang="en-US" dirty="0" smtClean="0"/>
              <a:t>Detect at app store rather than on platform</a:t>
            </a:r>
          </a:p>
          <a:p>
            <a:r>
              <a:rPr lang="en-US" dirty="0"/>
              <a:t>C</a:t>
            </a:r>
            <a:r>
              <a:rPr lang="en-US" dirty="0" smtClean="0"/>
              <a:t>lassification study of mobile web apps</a:t>
            </a:r>
          </a:p>
          <a:p>
            <a:pPr lvl="1"/>
            <a:r>
              <a:rPr lang="en-US" dirty="0" smtClean="0"/>
              <a:t>Entire Google Play market as of 2014</a:t>
            </a:r>
          </a:p>
          <a:p>
            <a:pPr lvl="1"/>
            <a:r>
              <a:rPr lang="en-US" dirty="0" smtClean="0"/>
              <a:t>85% of </a:t>
            </a:r>
            <a:r>
              <a:rPr lang="en-US" dirty="0" err="1" smtClean="0"/>
              <a:t>approx</a:t>
            </a:r>
            <a:r>
              <a:rPr lang="en-US" dirty="0" smtClean="0"/>
              <a:t> 1 million apps use web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7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We Track (Sources)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32800" cy="45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Account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Audio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Calendar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Call log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Camera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Contacts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Device Id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Location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Photos (Geotags)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SD card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5000296" y="3010347"/>
            <a:ext cx="3003000" cy="12782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30+ types of sensitive data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2849329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Destinations (Sinks)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3832800" cy="283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Internet (socket)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Email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 Logs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Webview/Browser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File System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Broadcast Message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5827996" y="3098797"/>
            <a:ext cx="1997399" cy="97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10+ types of exit points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1967055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Currently Detectable Flow Types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29300" y="4142100"/>
            <a:ext cx="6243299" cy="8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Unique Flow Types = Sources x Sink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3082500" y="2809072"/>
            <a:ext cx="2736899" cy="6125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396 Flow Types</a:t>
            </a:r>
          </a:p>
        </p:txBody>
      </p:sp>
    </p:spTree>
    <p:extLst>
      <p:ext uri="{BB962C8B-B14F-4D97-AF65-F5344CB8AC3E}">
        <p14:creationId xmlns:p14="http://schemas.microsoft.com/office/powerpoint/2010/main" val="505914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Analysis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0354" y="1733627"/>
            <a:ext cx="4603199" cy="477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Contact Sync for Facebook (unofficial)</a:t>
            </a:r>
          </a:p>
          <a:p>
            <a:endParaRPr lang="en" sz="1800" b="1" dirty="0"/>
          </a:p>
          <a:p>
            <a:pPr lvl="0" rtl="0">
              <a:buNone/>
            </a:pPr>
            <a:r>
              <a:rPr lang="en" sz="1800" dirty="0">
                <a:solidFill>
                  <a:srgbClr val="000000"/>
                </a:solidFill>
              </a:rPr>
              <a:t>Description:</a:t>
            </a:r>
          </a:p>
          <a:p>
            <a:pPr lvl="0" rtl="0">
              <a:buNone/>
            </a:pPr>
            <a:r>
              <a:rPr lang="en" sz="1800" i="1" dirty="0">
                <a:solidFill>
                  <a:srgbClr val="000000"/>
                </a:solidFill>
              </a:rPr>
              <a:t>This application allows you to synchronize your Facebook contacts on Android.</a:t>
            </a:r>
          </a:p>
          <a:p>
            <a:endParaRPr lang="en" sz="1800" i="1" dirty="0">
              <a:solidFill>
                <a:srgbClr val="000000"/>
              </a:solidFill>
            </a:endParaRPr>
          </a:p>
          <a:p>
            <a:pPr lvl="0" rtl="0">
              <a:buNone/>
            </a:pPr>
            <a:r>
              <a:rPr lang="en" sz="1800" dirty="0">
                <a:solidFill>
                  <a:srgbClr val="000000"/>
                </a:solidFill>
              </a:rPr>
              <a:t>IMPORTANT:</a:t>
            </a:r>
          </a:p>
          <a:p>
            <a:pPr lvl="0" rtl="0">
              <a:buNone/>
            </a:pPr>
            <a:r>
              <a:rPr lang="en" sz="1400" dirty="0">
                <a:solidFill>
                  <a:srgbClr val="000000"/>
                </a:solidFill>
              </a:rPr>
              <a:t>* "Facebook does not allow [sic] to export phone numbers or emails. Only names, pictures and statuses are synced."</a:t>
            </a:r>
          </a:p>
          <a:p>
            <a:pPr lvl="0" rtl="0">
              <a:buNone/>
            </a:pPr>
            <a:r>
              <a:rPr lang="en" sz="1400" dirty="0">
                <a:solidFill>
                  <a:srgbClr val="000000"/>
                </a:solidFill>
              </a:rPr>
              <a:t>* "Facebook users have the option to block one or all apps. If they opt for that, they will be EXCLUDED from your friends list."</a:t>
            </a:r>
          </a:p>
          <a:p>
            <a:endParaRPr lang="en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" sz="1800" b="1" dirty="0"/>
              <a:t>Privacy Policy:</a:t>
            </a:r>
            <a:r>
              <a:rPr lang="en" sz="1800" dirty="0"/>
              <a:t> (page not found)</a:t>
            </a:r>
          </a:p>
        </p:txBody>
      </p:sp>
      <p:sp>
        <p:nvSpPr>
          <p:cNvPr id="211" name="Shape 211"/>
          <p:cNvSpPr/>
          <p:nvPr/>
        </p:nvSpPr>
        <p:spPr>
          <a:xfrm>
            <a:off x="4885459" y="2802405"/>
            <a:ext cx="3801340" cy="21368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9531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Chuli</a:t>
            </a:r>
            <a:r>
              <a:rPr lang="en-US" dirty="0" smtClean="0"/>
              <a:t> source-to-sink flows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95450"/>
            <a:ext cx="77914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0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Contact Sync Permissions</a:t>
            </a:r>
          </a:p>
        </p:txBody>
      </p:sp>
      <p:graphicFrame>
        <p:nvGraphicFramePr>
          <p:cNvPr id="217" name="Shape 217"/>
          <p:cNvGraphicFramePr/>
          <p:nvPr/>
        </p:nvGraphicFramePr>
        <p:xfrm>
          <a:off x="606625" y="1628025"/>
          <a:ext cx="8080175" cy="5319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3400"/>
                <a:gridCol w="2595450"/>
                <a:gridCol w="2791325"/>
              </a:tblGrid>
              <a:tr h="323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Category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Permission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Description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AUTHENTICATE_ACCOUNTS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Act as an account authenticator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 accounts list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USE_CREDENTIALS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 authentication credentials 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Network 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INTERNET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Full Internet access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ACCESS_NETWORK_STATE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View network state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Your Personal Information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READ_CONTACTS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Read contact data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contact data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System Tools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global system settings</a:t>
                      </a:r>
                    </a:p>
                  </a:txBody>
                  <a:tcPr marL="91425" marR="91425" marT="91425" marB="91425"/>
                </a:tc>
              </a:tr>
              <a:tr h="4435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sync settings (e.g. Contact sync)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whether sync is enabled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READ_SYNC_STATS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history of syncs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GET_ACCOUNTS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Discover known accounts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Extra/Custom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WRITE_SECURE_SETTINGS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secure system settings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930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Possible Flows from Permissions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25" name="Shape 225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26" name="Shape 226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27" name="Shape 227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28" name="Shape 228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29" name="Shape 229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30" name="Shape 230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31" name="Shape 231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32" name="Shape 232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33" name="Shape 233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cxnSp>
        <p:nvCxnSpPr>
          <p:cNvPr id="234" name="Shape 234"/>
          <p:cNvCxnSpPr>
            <a:stCxn id="226" idx="3"/>
            <a:endCxn id="225" idx="1"/>
          </p:cNvCxnSpPr>
          <p:nvPr/>
        </p:nvCxnSpPr>
        <p:spPr>
          <a:xfrm rot="10800000" flipH="1">
            <a:off x="3428923" y="2827439"/>
            <a:ext cx="1999628" cy="1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stCxn id="226" idx="3"/>
            <a:endCxn id="227" idx="1"/>
          </p:cNvCxnSpPr>
          <p:nvPr/>
        </p:nvCxnSpPr>
        <p:spPr>
          <a:xfrm>
            <a:off x="3428923" y="2842338"/>
            <a:ext cx="1997883" cy="7768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6" name="Shape 236"/>
          <p:cNvCxnSpPr>
            <a:stCxn id="226" idx="3"/>
            <a:endCxn id="229" idx="1"/>
          </p:cNvCxnSpPr>
          <p:nvPr/>
        </p:nvCxnSpPr>
        <p:spPr>
          <a:xfrm>
            <a:off x="3428923" y="2842338"/>
            <a:ext cx="1999628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>
            <a:stCxn id="226" idx="3"/>
            <a:endCxn id="232" idx="1"/>
          </p:cNvCxnSpPr>
          <p:nvPr/>
        </p:nvCxnSpPr>
        <p:spPr>
          <a:xfrm>
            <a:off x="3428923" y="2842338"/>
            <a:ext cx="1999628" cy="21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>
            <a:stCxn id="226" idx="3"/>
            <a:endCxn id="233" idx="1"/>
          </p:cNvCxnSpPr>
          <p:nvPr/>
        </p:nvCxnSpPr>
        <p:spPr>
          <a:xfrm>
            <a:off x="3428923" y="2842338"/>
            <a:ext cx="1999628" cy="288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28" idx="3"/>
            <a:endCxn id="225" idx="1"/>
          </p:cNvCxnSpPr>
          <p:nvPr/>
        </p:nvCxnSpPr>
        <p:spPr>
          <a:xfrm rot="10800000" flipH="1">
            <a:off x="3405075" y="2827439"/>
            <a:ext cx="2023476" cy="70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28" idx="3"/>
            <a:endCxn id="227" idx="1"/>
          </p:cNvCxnSpPr>
          <p:nvPr/>
        </p:nvCxnSpPr>
        <p:spPr>
          <a:xfrm>
            <a:off x="3405075" y="3528139"/>
            <a:ext cx="2021732" cy="910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28" idx="3"/>
            <a:endCxn id="232" idx="1"/>
          </p:cNvCxnSpPr>
          <p:nvPr/>
        </p:nvCxnSpPr>
        <p:spPr>
          <a:xfrm>
            <a:off x="3405075" y="3528139"/>
            <a:ext cx="2023476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endCxn id="233" idx="1"/>
          </p:cNvCxnSpPr>
          <p:nvPr/>
        </p:nvCxnSpPr>
        <p:spPr>
          <a:xfrm>
            <a:off x="3407151" y="3529738"/>
            <a:ext cx="2021399" cy="219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0" idx="3"/>
            <a:endCxn id="225" idx="1"/>
          </p:cNvCxnSpPr>
          <p:nvPr/>
        </p:nvCxnSpPr>
        <p:spPr>
          <a:xfrm rot="10800000" flipH="1">
            <a:off x="3405075" y="2827439"/>
            <a:ext cx="2023476" cy="14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0" idx="3"/>
            <a:endCxn id="227" idx="1"/>
          </p:cNvCxnSpPr>
          <p:nvPr/>
        </p:nvCxnSpPr>
        <p:spPr>
          <a:xfrm rot="10800000" flipH="1">
            <a:off x="3405075" y="3619214"/>
            <a:ext cx="2021732" cy="6709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30" idx="3"/>
            <a:endCxn id="229" idx="1"/>
          </p:cNvCxnSpPr>
          <p:nvPr/>
        </p:nvCxnSpPr>
        <p:spPr>
          <a:xfrm>
            <a:off x="3405075" y="4290139"/>
            <a:ext cx="2023476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30" idx="3"/>
            <a:endCxn id="232" idx="1"/>
          </p:cNvCxnSpPr>
          <p:nvPr/>
        </p:nvCxnSpPr>
        <p:spPr>
          <a:xfrm>
            <a:off x="3405075" y="4290139"/>
            <a:ext cx="2023476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30" idx="3"/>
            <a:endCxn id="233" idx="1"/>
          </p:cNvCxnSpPr>
          <p:nvPr/>
        </p:nvCxnSpPr>
        <p:spPr>
          <a:xfrm>
            <a:off x="3405075" y="4290139"/>
            <a:ext cx="2023476" cy="143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0" name="Shape 250"/>
          <p:cNvCxnSpPr>
            <a:stCxn id="231" idx="3"/>
            <a:endCxn id="225" idx="1"/>
          </p:cNvCxnSpPr>
          <p:nvPr/>
        </p:nvCxnSpPr>
        <p:spPr>
          <a:xfrm rot="10800000" flipH="1">
            <a:off x="3428923" y="2827439"/>
            <a:ext cx="1999628" cy="214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31" idx="3"/>
            <a:endCxn id="227" idx="1"/>
          </p:cNvCxnSpPr>
          <p:nvPr/>
        </p:nvCxnSpPr>
        <p:spPr>
          <a:xfrm rot="10800000" flipH="1">
            <a:off x="3428923" y="3619214"/>
            <a:ext cx="1997883" cy="13567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>
            <a:stCxn id="231" idx="3"/>
            <a:endCxn id="229" idx="1"/>
          </p:cNvCxnSpPr>
          <p:nvPr/>
        </p:nvCxnSpPr>
        <p:spPr>
          <a:xfrm rot="10800000" flipH="1">
            <a:off x="3428923" y="43514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31" idx="3"/>
            <a:endCxn id="232" idx="1"/>
          </p:cNvCxnSpPr>
          <p:nvPr/>
        </p:nvCxnSpPr>
        <p:spPr>
          <a:xfrm>
            <a:off x="3428923" y="49759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31" idx="3"/>
            <a:endCxn id="233" idx="1"/>
          </p:cNvCxnSpPr>
          <p:nvPr/>
        </p:nvCxnSpPr>
        <p:spPr>
          <a:xfrm>
            <a:off x="3428923" y="4975939"/>
            <a:ext cx="1999628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5" name="Shape 255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56" name="Shape 256"/>
          <p:cNvCxnSpPr>
            <a:stCxn id="255" idx="3"/>
            <a:endCxn id="225" idx="1"/>
          </p:cNvCxnSpPr>
          <p:nvPr/>
        </p:nvCxnSpPr>
        <p:spPr>
          <a:xfrm rot="10800000" flipH="1">
            <a:off x="3428923" y="2827439"/>
            <a:ext cx="1999628" cy="283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>
            <a:stCxn id="255" idx="3"/>
            <a:endCxn id="227" idx="1"/>
          </p:cNvCxnSpPr>
          <p:nvPr/>
        </p:nvCxnSpPr>
        <p:spPr>
          <a:xfrm rot="10800000" flipH="1">
            <a:off x="3428923" y="3619214"/>
            <a:ext cx="1997883" cy="20425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8" name="Shape 258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5" idx="3"/>
            <a:endCxn id="232" idx="1"/>
          </p:cNvCxnSpPr>
          <p:nvPr/>
        </p:nvCxnSpPr>
        <p:spPr>
          <a:xfrm rot="10800000" flipH="1">
            <a:off x="3428923" y="50372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5" idx="3"/>
            <a:endCxn id="233" idx="1"/>
          </p:cNvCxnSpPr>
          <p:nvPr/>
        </p:nvCxnSpPr>
        <p:spPr>
          <a:xfrm>
            <a:off x="3428923" y="56617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79644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Expected Flows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69" name="Shape 269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70" name="Shape 270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71" name="Shape 271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2" name="Shape 272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73" name="Shape 273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74" name="Shape 274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75" name="Shape 275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77" name="Shape 277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8" name="Shape 278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79" name="Shape 279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58431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Observed Flows</a:t>
            </a:r>
          </a:p>
        </p:txBody>
      </p:sp>
      <p:sp>
        <p:nvSpPr>
          <p:cNvPr id="286" name="Shape 286"/>
          <p:cNvSpPr/>
          <p:nvPr/>
        </p:nvSpPr>
        <p:spPr>
          <a:xfrm>
            <a:off x="979495" y="27438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287" name="Shape 287"/>
          <p:cNvSpPr/>
          <p:nvPr/>
        </p:nvSpPr>
        <p:spPr>
          <a:xfrm>
            <a:off x="4293060" y="27007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 Contacts</a:t>
            </a:r>
          </a:p>
        </p:txBody>
      </p:sp>
      <p:cxnSp>
        <p:nvCxnSpPr>
          <p:cNvPr id="288" name="Shape 288"/>
          <p:cNvCxnSpPr>
            <a:endCxn id="287" idx="1"/>
          </p:cNvCxnSpPr>
          <p:nvPr/>
        </p:nvCxnSpPr>
        <p:spPr>
          <a:xfrm>
            <a:off x="3690960" y="29036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4369260" y="40723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290" name="Shape 290"/>
          <p:cNvCxnSpPr>
            <a:stCxn id="291" idx="3"/>
          </p:cNvCxnSpPr>
          <p:nvPr/>
        </p:nvCxnSpPr>
        <p:spPr>
          <a:xfrm>
            <a:off x="3703873" y="2947438"/>
            <a:ext cx="665399" cy="1327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2710573" y="2722288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292" name="Shape 292"/>
          <p:cNvCxnSpPr>
            <a:stCxn id="286" idx="3"/>
          </p:cNvCxnSpPr>
          <p:nvPr/>
        </p:nvCxnSpPr>
        <p:spPr>
          <a:xfrm>
            <a:off x="2108473" y="29466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6063373" y="2722288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Contact_Book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5475025" y="2900850"/>
            <a:ext cx="570600" cy="2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>
            <a:stCxn id="289" idx="3"/>
          </p:cNvCxnSpPr>
          <p:nvPr/>
        </p:nvCxnSpPr>
        <p:spPr>
          <a:xfrm>
            <a:off x="6076254" y="42752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6" name="Shape 296"/>
          <p:cNvSpPr/>
          <p:nvPr/>
        </p:nvSpPr>
        <p:spPr>
          <a:xfrm>
            <a:off x="6672271" y="4050089"/>
            <a:ext cx="1711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cxnSp>
        <p:nvCxnSpPr>
          <p:cNvPr id="297" name="Shape 297"/>
          <p:cNvCxnSpPr/>
          <p:nvPr/>
        </p:nvCxnSpPr>
        <p:spPr>
          <a:xfrm rot="10800000" flipH="1">
            <a:off x="3748700" y="3303799"/>
            <a:ext cx="280200" cy="150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/>
          <p:nvPr/>
        </p:nvSpPr>
        <p:spPr>
          <a:xfrm>
            <a:off x="864060" y="40723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 Contacts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2032273" y="4275839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/>
          <p:nvPr/>
        </p:nvSpPr>
        <p:spPr>
          <a:xfrm>
            <a:off x="2634373" y="40506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Contacts</a:t>
            </a:r>
          </a:p>
        </p:txBody>
      </p:sp>
      <p:cxnSp>
        <p:nvCxnSpPr>
          <p:cNvPr id="301" name="Shape 301"/>
          <p:cNvCxnSpPr>
            <a:endCxn id="289" idx="1"/>
          </p:cNvCxnSpPr>
          <p:nvPr/>
        </p:nvCxnSpPr>
        <p:spPr>
          <a:xfrm>
            <a:off x="3614760" y="4275238"/>
            <a:ext cx="7545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 rot="10800000" flipH="1">
            <a:off x="3755700" y="4127950"/>
            <a:ext cx="175200" cy="315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7210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malware</a:t>
            </a:r>
          </a:p>
          <a:p>
            <a:pPr lvl="1"/>
            <a:r>
              <a:rPr lang="en-US" dirty="0" smtClean="0"/>
              <a:t>Common cases involve command and control, information theft</a:t>
            </a:r>
          </a:p>
          <a:p>
            <a:r>
              <a:rPr lang="en-US" dirty="0" smtClean="0"/>
              <a:t>Identifying malware</a:t>
            </a:r>
          </a:p>
          <a:p>
            <a:pPr lvl="1"/>
            <a:r>
              <a:rPr lang="en-US" dirty="0" smtClean="0"/>
              <a:t>Detect at app store rather than on platform</a:t>
            </a:r>
          </a:p>
          <a:p>
            <a:r>
              <a:rPr lang="en-US" dirty="0"/>
              <a:t>C</a:t>
            </a:r>
            <a:r>
              <a:rPr lang="en-US" dirty="0" smtClean="0"/>
              <a:t>lassification study of mobile web apps</a:t>
            </a:r>
          </a:p>
          <a:p>
            <a:pPr lvl="1"/>
            <a:r>
              <a:rPr lang="en-US" dirty="0" smtClean="0"/>
              <a:t>Entire Google Play market as of 2014</a:t>
            </a:r>
          </a:p>
          <a:p>
            <a:pPr lvl="1"/>
            <a:r>
              <a:rPr lang="en-US" dirty="0" smtClean="0"/>
              <a:t>85% of </a:t>
            </a:r>
            <a:r>
              <a:rPr lang="en-US" dirty="0" err="1" smtClean="0"/>
              <a:t>approx</a:t>
            </a:r>
            <a:r>
              <a:rPr lang="en-US" dirty="0" smtClean="0"/>
              <a:t> 1 million apps use web interface</a:t>
            </a:r>
          </a:p>
          <a:p>
            <a:pPr lvl="1"/>
            <a:r>
              <a:rPr lang="en-US" dirty="0"/>
              <a:t>28% </a:t>
            </a:r>
            <a:r>
              <a:rPr lang="en-US" dirty="0" smtClean="0"/>
              <a:t>have </a:t>
            </a:r>
            <a:r>
              <a:rPr lang="en-US" dirty="0"/>
              <a:t>at least one vulnerability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44196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104.236.135.87/wp-content/uploads/2012/01/malware-whatcriminals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75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02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86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 Large-Scale Study of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Mobile Web App Security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4400"/>
            <a:ext cx="7861300" cy="175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Patrick </a:t>
            </a:r>
            <a:r>
              <a:rPr lang="en-US" sz="3000" dirty="0" err="1" smtClean="0">
                <a:latin typeface="Arial"/>
                <a:cs typeface="Arial"/>
              </a:rPr>
              <a:t>Mutchler</a:t>
            </a:r>
            <a:r>
              <a:rPr lang="en-US" sz="3000" dirty="0" smtClean="0">
                <a:latin typeface="Arial"/>
                <a:cs typeface="Arial"/>
              </a:rPr>
              <a:t>, Adam </a:t>
            </a:r>
            <a:r>
              <a:rPr lang="en-US" sz="3000" dirty="0" err="1" smtClean="0">
                <a:latin typeface="Arial"/>
                <a:cs typeface="Arial"/>
              </a:rPr>
              <a:t>Doupe</a:t>
            </a:r>
            <a:r>
              <a:rPr lang="en-US" sz="3000" dirty="0" smtClean="0">
                <a:latin typeface="Arial"/>
                <a:cs typeface="Arial"/>
              </a:rPr>
              <a:t>, </a:t>
            </a:r>
          </a:p>
          <a:p>
            <a:r>
              <a:rPr lang="en-US" sz="3000" dirty="0" smtClean="0">
                <a:latin typeface="Arial"/>
                <a:cs typeface="Arial"/>
              </a:rPr>
              <a:t>John Mitchell, Chris </a:t>
            </a:r>
            <a:r>
              <a:rPr lang="en-US" sz="3000" dirty="0" err="1" smtClean="0">
                <a:latin typeface="Arial"/>
                <a:cs typeface="Arial"/>
              </a:rPr>
              <a:t>Kruegel</a:t>
            </a:r>
            <a:r>
              <a:rPr lang="en-US" sz="3000" dirty="0" smtClean="0">
                <a:latin typeface="Arial"/>
                <a:cs typeface="Arial"/>
              </a:rPr>
              <a:t>, Giovanni </a:t>
            </a:r>
            <a:r>
              <a:rPr lang="en-US" sz="3000" dirty="0" err="1" smtClean="0">
                <a:latin typeface="Arial"/>
                <a:cs typeface="Arial"/>
              </a:rPr>
              <a:t>Vigna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48514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00" y="4851400"/>
            <a:ext cx="1282700" cy="128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00" y="5097180"/>
            <a:ext cx="1727200" cy="7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1" y="1437535"/>
            <a:ext cx="2380379" cy="41641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1" y="1437535"/>
            <a:ext cx="2380379" cy="4164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01" y="1437535"/>
            <a:ext cx="2090438" cy="41641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1" y="1437535"/>
            <a:ext cx="2380379" cy="4164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01" y="1437535"/>
            <a:ext cx="2090438" cy="4164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729" y="1439280"/>
            <a:ext cx="2169656" cy="41606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684837"/>
            <a:ext cx="8229600" cy="71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Mobile web app: embeds </a:t>
            </a:r>
            <a:r>
              <a:rPr lang="en-US" dirty="0">
                <a:latin typeface="Arial"/>
                <a:cs typeface="Arial"/>
              </a:rPr>
              <a:t>a fully functional web browser as a UI </a:t>
            </a:r>
            <a:r>
              <a:rPr lang="en-US" dirty="0" smtClean="0">
                <a:latin typeface="Arial"/>
                <a:cs typeface="Arial"/>
              </a:rPr>
              <a:t>element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1" y="1437535"/>
            <a:ext cx="2380379" cy="41641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488861" y="1495990"/>
            <a:ext cx="2235539" cy="1210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6230" y="3424991"/>
            <a:ext cx="2490570" cy="186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Web Apps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95990"/>
            <a:ext cx="2133600" cy="37949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252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1 9"/>
          <p:cNvSpPr/>
          <p:nvPr/>
        </p:nvSpPr>
        <p:spPr>
          <a:xfrm>
            <a:off x="1411275" y="1701116"/>
            <a:ext cx="4940603" cy="784983"/>
          </a:xfrm>
          <a:prstGeom prst="borderCallout1">
            <a:avLst>
              <a:gd name="adj1" fmla="val 118432"/>
              <a:gd name="adj2" fmla="val 5504"/>
              <a:gd name="adj3" fmla="val 174597"/>
              <a:gd name="adj4" fmla="val 174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Obj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foo = new Object();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addJavascriptInterface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(foo, ‘f’);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JavaScript Bridge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517" y="3635626"/>
            <a:ext cx="4219457" cy="8184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7741" y="3052021"/>
            <a:ext cx="2375063" cy="2698213"/>
            <a:chOff x="167741" y="3052021"/>
            <a:chExt cx="2375063" cy="26982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41" y="3052021"/>
              <a:ext cx="2375063" cy="23750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4109" y="5380902"/>
              <a:ext cx="184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onsolas"/>
                  <a:cs typeface="Consolas"/>
                </a:rPr>
                <a:t>Java</a:t>
              </a:r>
              <a:endParaRPr lang="en-US" sz="1800" dirty="0">
                <a:solidFill>
                  <a:prstClr val="black"/>
                </a:solidFill>
                <a:latin typeface="Consolas"/>
                <a:cs typeface="Consola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36388" y="5679483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JavaScript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486178"/>
            <a:ext cx="1725310" cy="3068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90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1" y="3052021"/>
            <a:ext cx="2375063" cy="23750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JavaScript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109" y="5380902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6388" y="5679483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JavaScript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2304122" y="2486099"/>
            <a:ext cx="3953514" cy="1149526"/>
          </a:xfrm>
          <a:prstGeom prst="bentConnector3">
            <a:avLst>
              <a:gd name="adj1" fmla="val -8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517" y="3635626"/>
            <a:ext cx="4219457" cy="818497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5533872" y="1701116"/>
            <a:ext cx="2426014" cy="784983"/>
          </a:xfrm>
          <a:prstGeom prst="borderCallout1">
            <a:avLst>
              <a:gd name="adj1" fmla="val 120066"/>
              <a:gd name="adj2" fmla="val 79425"/>
              <a:gd name="adj3" fmla="val 169695"/>
              <a:gd name="adj4" fmla="val 84324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f.bar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590800"/>
            <a:ext cx="1725310" cy="3068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14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Full-featured mobile web apps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Expose phone functionality to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Concerns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Who can access the bridge?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7236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09 at 2.05.03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34" y="109370"/>
            <a:ext cx="5319866" cy="6477752"/>
          </a:xfrm>
        </p:spPr>
      </p:pic>
      <p:sp>
        <p:nvSpPr>
          <p:cNvPr id="6" name="Rectangle 5"/>
          <p:cNvSpPr/>
          <p:nvPr/>
        </p:nvSpPr>
        <p:spPr>
          <a:xfrm>
            <a:off x="5417416" y="4261261"/>
            <a:ext cx="1699529" cy="1287756"/>
          </a:xfrm>
          <a:prstGeom prst="rect">
            <a:avLst/>
          </a:prstGeom>
          <a:noFill/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5549016"/>
            <a:ext cx="1699529" cy="1004184"/>
          </a:xfrm>
          <a:prstGeom prst="rect">
            <a:avLst/>
          </a:prstGeom>
          <a:noFill/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926" y="685800"/>
            <a:ext cx="1767274" cy="259779"/>
          </a:xfrm>
          <a:prstGeom prst="rect">
            <a:avLst/>
          </a:prstGeom>
          <a:noFill/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587" y="2628784"/>
            <a:ext cx="704282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Complete Isolation</a:t>
            </a:r>
            <a:endParaRPr lang="en-US" sz="3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8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ecurelist.com/files/2015/02/mobile_threats_2015_e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62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09 at 2.05.03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23" y="2916240"/>
            <a:ext cx="2423277" cy="295116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1" y="3052021"/>
            <a:ext cx="2375063" cy="2375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109" y="5380902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517" y="3635626"/>
            <a:ext cx="4219457" cy="818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6388" y="5955268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JavaScript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498786" y="1958216"/>
            <a:ext cx="2426014" cy="784983"/>
          </a:xfrm>
          <a:prstGeom prst="borderCallout1">
            <a:avLst>
              <a:gd name="adj1" fmla="val -85823"/>
              <a:gd name="adj2" fmla="val -300686"/>
              <a:gd name="adj3" fmla="val 112707"/>
              <a:gd name="adj4" fmla="val -277942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f.bar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81031" y="3448842"/>
            <a:ext cx="5324237" cy="0"/>
          </a:xfrm>
          <a:prstGeom prst="straightConnector1">
            <a:avLst/>
          </a:prstGeom>
          <a:ln w="7620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11381" y="4777925"/>
            <a:ext cx="743210" cy="1004184"/>
          </a:xfrm>
          <a:prstGeom prst="rect">
            <a:avLst/>
          </a:prstGeom>
          <a:noFill/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2281031" y="3448843"/>
            <a:ext cx="5930350" cy="1831175"/>
          </a:xfrm>
          <a:prstGeom prst="bentConnector3">
            <a:avLst>
              <a:gd name="adj1" fmla="val 27856"/>
            </a:avLst>
          </a:prstGeom>
          <a:ln w="7620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8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1" y="3052021"/>
            <a:ext cx="2375063" cy="2375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109" y="5380902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517" y="3635626"/>
            <a:ext cx="4219457" cy="818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6388" y="5679483"/>
            <a:ext cx="18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onsolas"/>
                <a:cs typeface="Consolas"/>
              </a:rPr>
              <a:t>JavaScript</a:t>
            </a:r>
            <a:endParaRPr lang="en-US" sz="18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533872" y="1701116"/>
            <a:ext cx="2426014" cy="784983"/>
          </a:xfrm>
          <a:prstGeom prst="borderCallout1">
            <a:avLst>
              <a:gd name="adj1" fmla="val -85823"/>
              <a:gd name="adj2" fmla="val -300686"/>
              <a:gd name="adj3" fmla="val 112707"/>
              <a:gd name="adj4" fmla="val -277942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Consolas"/>
                <a:cs typeface="Consolas"/>
              </a:rPr>
              <a:t>f.bar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  <a:endParaRPr lang="en-US" sz="20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pic>
        <p:nvPicPr>
          <p:cNvPr id="6" name="Picture 5" descr="Screen Shot 2014-10-09 at 10.06.2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74" y="2797385"/>
            <a:ext cx="2529194" cy="165673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2281031" y="3448842"/>
            <a:ext cx="5324237" cy="0"/>
          </a:xfrm>
          <a:prstGeom prst="straightConnector1">
            <a:avLst/>
          </a:prstGeom>
          <a:ln w="7620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How many mobile web apps?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How many use JavaScript Bridge?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How many vulnerable?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737,828 free apps from Google Play (Oct </a:t>
            </a:r>
            <a:r>
              <a:rPr lang="fr-FR" sz="2800" dirty="0" smtClean="0"/>
              <a:t>’</a:t>
            </a:r>
            <a:r>
              <a:rPr lang="en-US" sz="2800" dirty="0" smtClean="0"/>
              <a:t>13)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 smtClean="0"/>
              <a:t>563,109 apps embed a browser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219,404 use the JavaScript Bridge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107,974 have at least one security violation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significant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Loading untrusted web content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Leaking URLs to foreign apps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Exposing state changing navigation to foreign apps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8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Loading untrusted web content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Leaking URLs to foreign apps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Exposing state changing navigation to foreign apps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1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44738"/>
            <a:ext cx="7708900" cy="2265362"/>
          </a:xfrm>
        </p:spPr>
        <p:txBody>
          <a:bodyPr>
            <a:noAutofit/>
          </a:bodyPr>
          <a:lstStyle/>
          <a:p>
            <a:pPr algn="l"/>
            <a:r>
              <a:rPr lang="en-US" sz="3400" i="1" dirty="0" smtClean="0">
                <a:latin typeface="Arial"/>
                <a:cs typeface="Arial"/>
              </a:rPr>
              <a:t>“You should restrict the web-pages that can load inside your </a:t>
            </a:r>
            <a:r>
              <a:rPr lang="en-US" sz="3400" i="1" dirty="0" err="1" smtClean="0">
                <a:latin typeface="Arial"/>
                <a:cs typeface="Arial"/>
              </a:rPr>
              <a:t>WebView</a:t>
            </a:r>
            <a:r>
              <a:rPr lang="en-US" sz="3400" i="1" dirty="0" smtClean="0">
                <a:latin typeface="Arial"/>
                <a:cs typeface="Arial"/>
              </a:rPr>
              <a:t> with a whitelist.”</a:t>
            </a:r>
            <a:br>
              <a:rPr lang="en-US" sz="3400" i="1" dirty="0" smtClean="0">
                <a:latin typeface="Arial"/>
                <a:cs typeface="Arial"/>
              </a:rPr>
            </a:br>
            <a:r>
              <a:rPr lang="en-US" sz="3400" i="1" dirty="0">
                <a:latin typeface="Arial"/>
                <a:cs typeface="Arial"/>
              </a:rPr>
              <a:t/>
            </a:r>
            <a:br>
              <a:rPr lang="en-US" sz="3400" i="1" dirty="0">
                <a:latin typeface="Arial"/>
                <a:cs typeface="Arial"/>
              </a:rPr>
            </a:br>
            <a:r>
              <a:rPr lang="en-US" sz="3400" i="1" dirty="0" smtClean="0">
                <a:latin typeface="Arial"/>
                <a:cs typeface="Arial"/>
              </a:rPr>
              <a:t>- Facebook</a:t>
            </a:r>
            <a:endParaRPr lang="en-US" sz="3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9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44738"/>
            <a:ext cx="7708900" cy="2265362"/>
          </a:xfrm>
        </p:spPr>
        <p:txBody>
          <a:bodyPr>
            <a:noAutofit/>
          </a:bodyPr>
          <a:lstStyle/>
          <a:p>
            <a:pPr algn="l"/>
            <a:r>
              <a:rPr lang="en-US" sz="3400" i="1" dirty="0" smtClean="0">
                <a:latin typeface="Arial"/>
                <a:cs typeface="Arial"/>
              </a:rPr>
              <a:t>“…only loading content from trusted sources into </a:t>
            </a:r>
            <a:r>
              <a:rPr lang="en-US" sz="3400" i="1" dirty="0" err="1" smtClean="0">
                <a:latin typeface="Arial"/>
                <a:cs typeface="Arial"/>
              </a:rPr>
              <a:t>WebView</a:t>
            </a:r>
            <a:r>
              <a:rPr lang="en-US" sz="3400" i="1" dirty="0" smtClean="0">
                <a:latin typeface="Arial"/>
                <a:cs typeface="Arial"/>
              </a:rPr>
              <a:t> will help protect users.”</a:t>
            </a:r>
            <a:br>
              <a:rPr lang="en-US" sz="3400" i="1" dirty="0" smtClean="0">
                <a:latin typeface="Arial"/>
                <a:cs typeface="Arial"/>
              </a:rPr>
            </a:br>
            <a:r>
              <a:rPr lang="en-US" sz="3400" i="1" dirty="0">
                <a:latin typeface="Arial"/>
                <a:cs typeface="Arial"/>
              </a:rPr>
              <a:t/>
            </a:r>
            <a:br>
              <a:rPr lang="en-US" sz="3400" i="1" dirty="0">
                <a:latin typeface="Arial"/>
                <a:cs typeface="Arial"/>
              </a:rPr>
            </a:br>
            <a:r>
              <a:rPr lang="en-US" sz="3400" i="1" dirty="0" smtClean="0">
                <a:latin typeface="Arial"/>
                <a:cs typeface="Arial"/>
              </a:rPr>
              <a:t>- Adrian Ludwig, Google</a:t>
            </a:r>
            <a:endParaRPr lang="en-US" sz="3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7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1. Navigate to untrusted content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7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76092"/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/>
                <a:cs typeface="Consolas"/>
              </a:rPr>
              <a:t>myWebView.loadUrl</a:t>
            </a:r>
            <a:r>
              <a:rPr lang="en-US" sz="2800" dirty="0" smtClean="0">
                <a:latin typeface="Consolas"/>
                <a:cs typeface="Consolas"/>
              </a:rPr>
              <a:t>(“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550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iPhone: </a:t>
            </a:r>
            <a:r>
              <a:rPr lang="en-US" dirty="0"/>
              <a:t>Operation Pawn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Trend Micro:</a:t>
            </a:r>
          </a:p>
          <a:p>
            <a:pPr lvl="1"/>
            <a:r>
              <a:rPr lang="en-US" sz="2000" dirty="0" smtClean="0"/>
              <a:t>“an </a:t>
            </a:r>
            <a:r>
              <a:rPr lang="en-US" sz="2000" dirty="0"/>
              <a:t>active economic and political cyber-espionage operation that targets </a:t>
            </a:r>
            <a:r>
              <a:rPr lang="en-US" sz="2000" dirty="0" smtClean="0"/>
              <a:t>… military</a:t>
            </a:r>
            <a:r>
              <a:rPr lang="en-US" sz="2000" dirty="0"/>
              <a:t>, governments, defense industries, and the media</a:t>
            </a:r>
            <a:r>
              <a:rPr lang="en-US" sz="2000" dirty="0" smtClean="0"/>
              <a:t>.”</a:t>
            </a:r>
          </a:p>
          <a:p>
            <a:pPr lvl="1"/>
            <a:r>
              <a:rPr lang="en-US" sz="2000" dirty="0" smtClean="0"/>
              <a:t>Infects individuals to get to organizations</a:t>
            </a:r>
          </a:p>
          <a:p>
            <a:r>
              <a:rPr lang="en-US" sz="2400" dirty="0" err="1" smtClean="0"/>
              <a:t>Xagent</a:t>
            </a:r>
            <a:endParaRPr lang="en-US" sz="2400" dirty="0" smtClean="0"/>
          </a:p>
          <a:p>
            <a:pPr lvl="1"/>
            <a:r>
              <a:rPr lang="en-US" sz="2000" dirty="0" smtClean="0"/>
              <a:t>iOS 7: app </a:t>
            </a:r>
            <a:r>
              <a:rPr lang="en-US" sz="2000" dirty="0"/>
              <a:t>icon is </a:t>
            </a:r>
            <a:r>
              <a:rPr lang="en-US" sz="2000" dirty="0" smtClean="0"/>
              <a:t>hidden, runs </a:t>
            </a:r>
            <a:r>
              <a:rPr lang="en-US" sz="2000" dirty="0"/>
              <a:t>in </a:t>
            </a:r>
            <a:r>
              <a:rPr lang="en-US" sz="2000" dirty="0" smtClean="0"/>
              <a:t>background, restarts if terminated</a:t>
            </a:r>
          </a:p>
          <a:p>
            <a:pPr lvl="1"/>
            <a:r>
              <a:rPr lang="en-US" sz="2000" dirty="0" smtClean="0"/>
              <a:t>iOS 8: app icon is visible; doesn’t automatically restart</a:t>
            </a:r>
          </a:p>
          <a:p>
            <a:r>
              <a:rPr lang="en-US" sz="2400" dirty="0" smtClean="0"/>
              <a:t>Apparently, iOS </a:t>
            </a:r>
            <a:r>
              <a:rPr lang="en-US" sz="2400" dirty="0"/>
              <a:t>device </a:t>
            </a:r>
            <a:r>
              <a:rPr lang="en-US" sz="2400" dirty="0" smtClean="0"/>
              <a:t>needs </a:t>
            </a:r>
            <a:r>
              <a:rPr lang="en-US" sz="2400" dirty="0"/>
              <a:t>to be </a:t>
            </a:r>
            <a:r>
              <a:rPr lang="en-US" sz="2400" dirty="0" err="1" smtClean="0"/>
              <a:t>jailbroken</a:t>
            </a:r>
            <a:endParaRPr lang="en-US" sz="2400" dirty="0" smtClean="0"/>
          </a:p>
          <a:p>
            <a:pPr lvl="1"/>
            <a:r>
              <a:rPr lang="en-US" sz="2000" dirty="0" smtClean="0"/>
              <a:t>Exact install process unknown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ay require social engineering.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196227"/>
            <a:ext cx="6115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blog.trendmicro.com/.../</a:t>
            </a:r>
            <a:r>
              <a:rPr lang="en-US" sz="1600" dirty="0">
                <a:latin typeface="+mn-lt"/>
              </a:rPr>
              <a:t>pawn-storm-update-ios-espionage-app-found/</a:t>
            </a:r>
          </a:p>
        </p:txBody>
      </p:sp>
    </p:spTree>
    <p:extLst>
      <p:ext uri="{BB962C8B-B14F-4D97-AF65-F5344CB8AC3E}">
        <p14:creationId xmlns:p14="http://schemas.microsoft.com/office/powerpoint/2010/main" val="3421003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myWebView.load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(“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76092"/>
                </a:solidFill>
                <a:latin typeface="Consolas"/>
                <a:cs typeface="Consolas"/>
              </a:rPr>
              <a:t>&lt;!-- In HTML --&gt;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latin typeface="Consolas"/>
                <a:cs typeface="Consolas"/>
              </a:rPr>
              <a:t>href</a:t>
            </a:r>
            <a:r>
              <a:rPr lang="en-US" sz="2800" dirty="0" smtClean="0">
                <a:latin typeface="Consolas"/>
                <a:cs typeface="Consolas"/>
              </a:rPr>
              <a:t>=“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”&gt;click!&lt;/a&gt;</a:t>
            </a:r>
          </a:p>
        </p:txBody>
      </p:sp>
    </p:spTree>
    <p:extLst>
      <p:ext uri="{BB962C8B-B14F-4D97-AF65-F5344CB8AC3E}">
        <p14:creationId xmlns:p14="http://schemas.microsoft.com/office/powerpoint/2010/main" val="27058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myWebView.load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(“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alpha val="2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&lt;!-- In HTML --&gt;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href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=“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”&gt;click!&lt;/a&gt;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76092"/>
                </a:solidFill>
                <a:latin typeface="Consolas"/>
                <a:cs typeface="Consolas"/>
              </a:rPr>
              <a:t>&lt;!-- More HTML --&gt;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&lt;</a:t>
            </a:r>
            <a:r>
              <a:rPr lang="en-US" sz="2800" dirty="0" err="1" smtClean="0">
                <a:latin typeface="Consolas"/>
                <a:cs typeface="Consolas"/>
              </a:rPr>
              <a:t>iframe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src</a:t>
            </a:r>
            <a:r>
              <a:rPr lang="en-US" sz="2800" dirty="0" smtClean="0">
                <a:latin typeface="Consolas"/>
                <a:cs typeface="Consolas"/>
              </a:rPr>
              <a:t>=“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”/&gt;</a:t>
            </a:r>
          </a:p>
        </p:txBody>
      </p:sp>
    </p:spTree>
    <p:extLst>
      <p:ext uri="{BB962C8B-B14F-4D97-AF65-F5344CB8AC3E}">
        <p14:creationId xmlns:p14="http://schemas.microsoft.com/office/powerpoint/2010/main" val="1104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533400"/>
            <a:ext cx="6248400" cy="5732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// In app code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myWebView.loadUrl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(“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alpha val="2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&lt;!-- In HTML --&gt;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href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=“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”&gt;click!&lt;/a&gt;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alpha val="25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&lt;!-- More HTML --&gt;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iframe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src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=“</a:t>
            </a:r>
            <a:r>
              <a:rPr lang="en-US" sz="2800" dirty="0" err="1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foo.com</a:t>
            </a:r>
            <a:r>
              <a:rPr lang="en-US" sz="2800" dirty="0" smtClean="0">
                <a:solidFill>
                  <a:schemeClr val="accent1">
                    <a:alpha val="25000"/>
                  </a:schemeClr>
                </a:solidFill>
                <a:latin typeface="Consolas"/>
                <a:cs typeface="Consolas"/>
              </a:rPr>
              <a:t>”/&gt;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nsolas"/>
                <a:cs typeface="Consolas"/>
              </a:rPr>
              <a:t>// In JavaScript</a:t>
            </a:r>
          </a:p>
          <a:p>
            <a:pPr marL="0" indent="0">
              <a:buNone/>
            </a:pPr>
            <a:r>
              <a:rPr lang="en-US" sz="2800" dirty="0" err="1">
                <a:latin typeface="Consolas"/>
                <a:cs typeface="Consolas"/>
              </a:rPr>
              <a:t>w</a:t>
            </a:r>
            <a:r>
              <a:rPr lang="en-US" sz="2800" dirty="0" err="1" smtClean="0">
                <a:latin typeface="Consolas"/>
                <a:cs typeface="Consolas"/>
              </a:rPr>
              <a:t>indow.location</a:t>
            </a:r>
            <a:r>
              <a:rPr lang="en-US" sz="2800" dirty="0" smtClean="0">
                <a:latin typeface="Consolas"/>
                <a:cs typeface="Consolas"/>
              </a:rPr>
              <a:t> = “</a:t>
            </a:r>
            <a:r>
              <a:rPr lang="en-US" sz="2800" dirty="0" err="1" smtClean="0">
                <a:latin typeface="Consolas"/>
                <a:cs typeface="Consolas"/>
              </a:rPr>
              <a:t>foo.com</a:t>
            </a:r>
            <a:r>
              <a:rPr lang="en-US" sz="2800" dirty="0" smtClean="0">
                <a:latin typeface="Consolas"/>
                <a:cs typeface="Consolas"/>
              </a:rPr>
              <a:t>”;</a:t>
            </a: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639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// False -&gt; Load URL in </a:t>
            </a:r>
            <a:r>
              <a:rPr lang="en-US" sz="2600" dirty="0" err="1" smtClean="0">
                <a:solidFill>
                  <a:schemeClr val="accent5"/>
                </a:solidFill>
                <a:latin typeface="Consolas"/>
              </a:rPr>
              <a:t>WebView</a:t>
            </a:r>
            <a:endParaRPr lang="en-US" sz="2600" dirty="0" smtClean="0">
              <a:solidFill>
                <a:schemeClr val="accent5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chemeClr val="accent5"/>
                </a:solidFill>
                <a:latin typeface="Consolas"/>
              </a:rPr>
              <a:t>  // True  -&gt; Prevent the URL load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endParaRPr lang="en-US" sz="2600" dirty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185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onsolas"/>
              </a:rPr>
              <a:t>   String</a:t>
            </a:r>
            <a:r>
              <a:rPr lang="en-US" sz="2600" dirty="0" smtClean="0">
                <a:latin typeface="Consolas"/>
              </a:rPr>
              <a:t> host = </a:t>
            </a:r>
            <a:r>
              <a:rPr lang="en-US" sz="2600" b="1" dirty="0" smtClean="0">
                <a:latin typeface="Consolas"/>
              </a:rPr>
              <a:t>new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).</a:t>
            </a:r>
            <a:r>
              <a:rPr lang="en-US" sz="2600" dirty="0" err="1" smtClean="0">
                <a:latin typeface="Consolas"/>
              </a:rPr>
              <a:t>getHost</a:t>
            </a:r>
            <a:r>
              <a:rPr lang="en-US" sz="2600" dirty="0" smtClean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if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host.equals</a:t>
            </a:r>
            <a:r>
              <a:rPr lang="en-US" sz="2600" dirty="0" smtClean="0">
                <a:latin typeface="Consolas"/>
              </a:rPr>
              <a:t>(“</a:t>
            </a:r>
            <a:r>
              <a:rPr lang="en-US" sz="2600" dirty="0" err="1" smtClean="0">
                <a:latin typeface="Consolas"/>
              </a:rPr>
              <a:t>stanford.edu</a:t>
            </a:r>
            <a:r>
              <a:rPr lang="en-US" sz="2600" dirty="0" smtClean="0">
                <a:latin typeface="Consolas"/>
              </a:rPr>
              <a:t>”))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   </a:t>
            </a:r>
            <a:r>
              <a:rPr lang="en-US" sz="2600" b="1" dirty="0" smtClean="0">
                <a:latin typeface="Consolas"/>
              </a:rPr>
              <a:t>return</a:t>
            </a:r>
            <a:r>
              <a:rPr lang="en-US" sz="2600" dirty="0" smtClean="0">
                <a:latin typeface="Consolas"/>
              </a:rPr>
              <a:t> false;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log(“Overrode URL: ” +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); 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return</a:t>
            </a:r>
            <a:r>
              <a:rPr lang="en-US" sz="2600" dirty="0" smtClean="0">
                <a:latin typeface="Consolas"/>
              </a:rPr>
              <a:t> true;</a:t>
            </a:r>
            <a:endParaRPr lang="en-US" sz="2600" dirty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543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Consolas"/>
              </a:rPr>
              <a:t>p</a:t>
            </a:r>
            <a:r>
              <a:rPr lang="en-US" sz="2600" b="1" dirty="0" smtClean="0">
                <a:latin typeface="Consolas"/>
              </a:rPr>
              <a:t>ublic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err="1" smtClean="0">
                <a:latin typeface="Consolas"/>
              </a:rPr>
              <a:t>boolean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shouldOverrideUrlLoading</a:t>
            </a:r>
            <a:r>
              <a:rPr lang="en-US" sz="26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   </a:t>
            </a:r>
            <a:r>
              <a:rPr lang="en-US" sz="2600" b="1" dirty="0" err="1" smtClean="0">
                <a:latin typeface="Consolas"/>
              </a:rPr>
              <a:t>WebView</a:t>
            </a:r>
            <a:r>
              <a:rPr lang="en-US" sz="2600" dirty="0" smtClean="0">
                <a:latin typeface="Consolas"/>
              </a:rPr>
              <a:t> view, </a:t>
            </a:r>
            <a:r>
              <a:rPr lang="en-US" sz="2600" b="1" dirty="0" smtClean="0">
                <a:latin typeface="Consolas"/>
              </a:rPr>
              <a:t>String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){</a:t>
            </a:r>
          </a:p>
          <a:p>
            <a:pPr marL="0" indent="0">
              <a:buNone/>
            </a:pPr>
            <a:endParaRPr lang="en-US" sz="2600" dirty="0" smtClean="0">
              <a:latin typeface="Consolas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onsolas"/>
              </a:rPr>
              <a:t>   String</a:t>
            </a:r>
            <a:r>
              <a:rPr lang="en-US" sz="2600" dirty="0" smtClean="0">
                <a:latin typeface="Consolas"/>
              </a:rPr>
              <a:t> host = </a:t>
            </a:r>
            <a:r>
              <a:rPr lang="en-US" sz="2600" b="1" dirty="0" smtClean="0">
                <a:latin typeface="Consolas"/>
              </a:rPr>
              <a:t>new</a:t>
            </a:r>
            <a:r>
              <a:rPr lang="en-US" sz="2600" dirty="0" smtClean="0">
                <a:latin typeface="Consolas"/>
              </a:rPr>
              <a:t> </a:t>
            </a:r>
            <a:r>
              <a:rPr lang="en-US" sz="2600" b="1" dirty="0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).</a:t>
            </a:r>
            <a:r>
              <a:rPr lang="en-US" sz="2600" dirty="0" err="1" smtClean="0">
                <a:latin typeface="Consolas"/>
              </a:rPr>
              <a:t>getHost</a:t>
            </a:r>
            <a:r>
              <a:rPr lang="en-US" sz="2600" dirty="0" smtClean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if</a:t>
            </a:r>
            <a:r>
              <a:rPr lang="en-US" sz="2600" dirty="0" smtClean="0">
                <a:latin typeface="Consolas"/>
              </a:rPr>
              <a:t>(</a:t>
            </a:r>
            <a:r>
              <a:rPr lang="en-US" sz="2600" dirty="0" err="1" smtClean="0">
                <a:latin typeface="Consolas"/>
              </a:rPr>
              <a:t>host.equals</a:t>
            </a:r>
            <a:r>
              <a:rPr lang="en-US" sz="2600" dirty="0" smtClean="0">
                <a:latin typeface="Consolas"/>
              </a:rPr>
              <a:t>(“</a:t>
            </a:r>
            <a:r>
              <a:rPr lang="en-US" sz="2600" dirty="0" err="1" smtClean="0">
                <a:latin typeface="Consolas"/>
              </a:rPr>
              <a:t>stanford.edu</a:t>
            </a:r>
            <a:r>
              <a:rPr lang="en-US" sz="2600" dirty="0" smtClean="0">
                <a:latin typeface="Consolas"/>
              </a:rPr>
              <a:t>”))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   </a:t>
            </a:r>
            <a:r>
              <a:rPr lang="en-US" sz="2600" b="1" dirty="0" smtClean="0">
                <a:latin typeface="Consolas"/>
              </a:rPr>
              <a:t>return</a:t>
            </a:r>
            <a:r>
              <a:rPr lang="en-US" sz="2600" dirty="0" smtClean="0">
                <a:latin typeface="Consolas"/>
              </a:rPr>
              <a:t> false;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</a:rPr>
              <a:t> </a:t>
            </a:r>
            <a:r>
              <a:rPr lang="en-US" sz="2600" dirty="0" smtClean="0">
                <a:latin typeface="Consolas"/>
              </a:rPr>
              <a:t>  log(“Overrode URL: ” + </a:t>
            </a:r>
            <a:r>
              <a:rPr lang="en-US" sz="2600" dirty="0" err="1" smtClean="0">
                <a:latin typeface="Consolas"/>
              </a:rPr>
              <a:t>url</a:t>
            </a:r>
            <a:r>
              <a:rPr lang="en-US" sz="2600" dirty="0" smtClean="0">
                <a:latin typeface="Consolas"/>
              </a:rPr>
              <a:t>); 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   </a:t>
            </a:r>
            <a:r>
              <a:rPr lang="en-US" sz="2600" b="1" dirty="0" smtClean="0">
                <a:latin typeface="Consolas"/>
              </a:rPr>
              <a:t>return</a:t>
            </a:r>
            <a:r>
              <a:rPr lang="en-US" sz="2600" dirty="0" smtClean="0">
                <a:latin typeface="Consolas"/>
              </a:rPr>
              <a:t> true;</a:t>
            </a:r>
            <a:endParaRPr lang="en-US" sz="2600" dirty="0">
              <a:latin typeface="Consolas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/>
              </a:rPr>
              <a:t>}</a:t>
            </a:r>
            <a:endParaRPr lang="en-US" sz="2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62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Untrusted Content?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40,084 apps with full URLs and </a:t>
            </a:r>
            <a:r>
              <a:rPr lang="en-US" dirty="0" smtClean="0"/>
              <a:t>use JavaScript Bridge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13,683 </a:t>
            </a:r>
            <a:r>
              <a:rPr lang="en-US" dirty="0"/>
              <a:t>apps (34%) </a:t>
            </a:r>
            <a:r>
              <a:rPr lang="en-US" dirty="0" smtClean="0"/>
              <a:t>can reach </a:t>
            </a:r>
            <a:r>
              <a:rPr lang="en-US" dirty="0"/>
              <a:t>untrusted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What does untrusted mean?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2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HTTPS?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152,706 apps with partially computed URLs</a:t>
            </a:r>
          </a:p>
          <a:p>
            <a:r>
              <a:rPr lang="en-US" dirty="0"/>
              <a:t>87,968 apps (57%) with HTTP URLs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0337" y="3146219"/>
            <a:ext cx="4718015" cy="3162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79" y="4365195"/>
            <a:ext cx="2296104" cy="568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63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SSL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/>
              </a:rPr>
              <a:t>	</a:t>
            </a:r>
            <a:r>
              <a:rPr lang="en-US" sz="3600" dirty="0" err="1" smtClean="0">
                <a:latin typeface="Consolas"/>
              </a:rPr>
              <a:t>onReceivedSslError</a:t>
            </a:r>
            <a:endParaRPr lang="en-US" sz="3600" dirty="0">
              <a:latin typeface="Consolas"/>
            </a:endParaRPr>
          </a:p>
          <a:p>
            <a:pPr marL="0" indent="0" algn="ctr">
              <a:buNone/>
            </a:pPr>
            <a:endParaRPr lang="en-US" dirty="0" smtClean="0"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</a:rPr>
              <a:t>	1. </a:t>
            </a:r>
            <a:r>
              <a:rPr lang="en-US" dirty="0" err="1" smtClean="0">
                <a:latin typeface="Consolas"/>
              </a:rPr>
              <a:t>handler.proceed</a:t>
            </a:r>
            <a:r>
              <a:rPr lang="en-US" dirty="0" smtClean="0"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</a:rPr>
              <a:t>	2. </a:t>
            </a:r>
            <a:r>
              <a:rPr lang="en-US" dirty="0" err="1" smtClean="0">
                <a:latin typeface="Consolas"/>
              </a:rPr>
              <a:t>handler.cancel</a:t>
            </a:r>
            <a:r>
              <a:rPr lang="en-US" dirty="0" smtClean="0">
                <a:latin typeface="Consolas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</a:rPr>
              <a:t>	3. </a:t>
            </a:r>
            <a:r>
              <a:rPr lang="en-US" dirty="0" err="1" smtClean="0">
                <a:latin typeface="Consolas"/>
              </a:rPr>
              <a:t>view.loadUrl</a:t>
            </a:r>
            <a:r>
              <a:rPr lang="en-US" dirty="0" smtClean="0">
                <a:latin typeface="Consolas"/>
              </a:rPr>
              <a:t>(...)</a:t>
            </a:r>
            <a:endParaRPr lang="en-US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565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XAgent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Collects user information</a:t>
            </a:r>
          </a:p>
          <a:p>
            <a:pPr lvl="1"/>
            <a:r>
              <a:rPr lang="en-US" dirty="0" smtClean="0"/>
              <a:t>Collect text messages</a:t>
            </a:r>
          </a:p>
          <a:p>
            <a:pPr lvl="1"/>
            <a:r>
              <a:rPr lang="en-US" dirty="0" smtClean="0"/>
              <a:t>Access contact lists, pictures, geo-location data</a:t>
            </a:r>
          </a:p>
          <a:p>
            <a:pPr lvl="1"/>
            <a:r>
              <a:rPr lang="en-US" dirty="0" smtClean="0"/>
              <a:t>Start voice recording, read </a:t>
            </a:r>
            <a:r>
              <a:rPr lang="en-US" dirty="0" err="1" smtClean="0"/>
              <a:t>WiFi</a:t>
            </a:r>
            <a:r>
              <a:rPr lang="en-US" dirty="0" smtClean="0"/>
              <a:t> status</a:t>
            </a:r>
          </a:p>
          <a:p>
            <a:pPr lvl="1"/>
            <a:r>
              <a:rPr lang="en-US" dirty="0" smtClean="0"/>
              <a:t>Get a list of installed apps, list of processes</a:t>
            </a:r>
          </a:p>
          <a:p>
            <a:r>
              <a:rPr lang="en-US" dirty="0" smtClean="0"/>
              <a:t>Command and Control (C&amp;C) Communication</a:t>
            </a:r>
          </a:p>
          <a:p>
            <a:pPr lvl="1"/>
            <a:r>
              <a:rPr lang="en-US" dirty="0" smtClean="0"/>
              <a:t>HTTP POST request to send messages</a:t>
            </a:r>
          </a:p>
          <a:p>
            <a:pPr lvl="1"/>
            <a:r>
              <a:rPr lang="en-US" dirty="0" smtClean="0"/>
              <a:t>GET request to receive commands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500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Mishandling SSL Errors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117,974 apps </a:t>
            </a:r>
            <a:r>
              <a:rPr lang="en-US" dirty="0" smtClean="0"/>
              <a:t>implement </a:t>
            </a:r>
            <a:r>
              <a:rPr lang="en-US" dirty="0" err="1" smtClean="0">
                <a:latin typeface="Consolas"/>
              </a:rPr>
              <a:t>onReceivedSslError</a:t>
            </a:r>
            <a:endParaRPr lang="en-US" dirty="0">
              <a:latin typeface="Consolas"/>
            </a:endParaRPr>
          </a:p>
          <a:p>
            <a:r>
              <a:rPr lang="en-US" dirty="0"/>
              <a:t>29,652 apps (25%) </a:t>
            </a:r>
            <a:r>
              <a:rPr lang="en-US" b="1" dirty="0"/>
              <a:t>must</a:t>
            </a:r>
            <a:r>
              <a:rPr lang="en-US" dirty="0"/>
              <a:t> ignore errors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20479" y="3218380"/>
            <a:ext cx="4903042" cy="3208770"/>
            <a:chOff x="2296426" y="2410715"/>
            <a:chExt cx="5652008" cy="3698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6426" y="2410715"/>
              <a:ext cx="3872189" cy="36989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0555" y="3026457"/>
              <a:ext cx="2957879" cy="7320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06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/>
                <a:cs typeface="Arial"/>
              </a:rPr>
              <a:t>Results</a:t>
            </a:r>
            <a:endParaRPr lang="en-US" sz="4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09513"/>
              </p:ext>
            </p:extLst>
          </p:nvPr>
        </p:nvGraphicFramePr>
        <p:xfrm>
          <a:off x="584197" y="1981200"/>
          <a:ext cx="7975602" cy="318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3"/>
                <a:gridCol w="2294465"/>
                <a:gridCol w="2658534"/>
              </a:tblGrid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/>
                          <a:cs typeface="Arial"/>
                        </a:rPr>
                        <a:t>Vulnerability</a:t>
                      </a:r>
                      <a:endParaRPr lang="en-US" sz="30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/>
                          <a:cs typeface="Arial"/>
                        </a:rPr>
                        <a:t>% Relevant</a:t>
                      </a:r>
                      <a:endParaRPr lang="en-US" sz="30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Arial"/>
                          <a:cs typeface="Arial"/>
                        </a:rPr>
                        <a:t>% Vulnerable</a:t>
                      </a:r>
                      <a:endParaRPr lang="en-US" sz="30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Unsafe </a:t>
                      </a:r>
                      <a:r>
                        <a:rPr lang="en-US" sz="3000" dirty="0" err="1" smtClean="0">
                          <a:latin typeface="Arial"/>
                          <a:cs typeface="Arial"/>
                        </a:rPr>
                        <a:t>Nav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15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34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HTTP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40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56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Unsafe HTTPS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3000" dirty="0" smtClean="0">
                          <a:latin typeface="Arial"/>
                          <a:cs typeface="Arial"/>
                        </a:rPr>
                        <a:t>27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/>
                          <a:cs typeface="Arial"/>
                        </a:rPr>
                        <a:t>  29</a:t>
                      </a:r>
                      <a:endParaRPr lang="en-US" sz="3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t3p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87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Popularity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3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87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Outdated Apps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6400" y="2941638"/>
            <a:ext cx="2844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"/>
                <a:cs typeface="Arial"/>
              </a:rPr>
              <a:t>29%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unsafe </a:t>
            </a:r>
            <a:r>
              <a:rPr lang="en-US" sz="2800" dirty="0" err="1" smtClean="0">
                <a:latin typeface="Arial"/>
                <a:cs typeface="Arial"/>
              </a:rPr>
              <a:t>nav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cs typeface="Arial"/>
              </a:rPr>
              <a:t>Libraries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49600" y="2941638"/>
            <a:ext cx="284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/>
                <a:cs typeface="Arial"/>
              </a:rPr>
              <a:t>51%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HTTP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80100" y="2941638"/>
            <a:ext cx="284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/>
                <a:cs typeface="Arial"/>
              </a:rPr>
              <a:t>53% </a:t>
            </a:r>
            <a:br>
              <a:rPr lang="en-US" sz="4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unsafe HTTPS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security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Analyze 998,286 free web apps from June </a:t>
            </a:r>
            <a:r>
              <a:rPr lang="en-US" sz="2800" dirty="0"/>
              <a:t>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4571999" cy="22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44" y="4486275"/>
            <a:ext cx="594471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Takeaways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Apps must not load untrusted content into </a:t>
            </a:r>
            <a:r>
              <a:rPr lang="en-US" sz="3000" dirty="0" err="1" smtClean="0">
                <a:latin typeface="Arial"/>
                <a:cs typeface="Arial"/>
              </a:rPr>
              <a:t>WebViews</a:t>
            </a:r>
            <a:endParaRPr lang="en-US" sz="3000" dirty="0" smtClean="0">
              <a:latin typeface="Arial"/>
              <a:cs typeface="Arial"/>
            </a:endParaRPr>
          </a:p>
          <a:p>
            <a:endParaRPr lang="en-US" sz="3000" dirty="0">
              <a:latin typeface="Arial"/>
              <a:cs typeface="Arial"/>
            </a:endParaRPr>
          </a:p>
          <a:p>
            <a:r>
              <a:rPr lang="en-US" sz="3000" dirty="0" smtClean="0">
                <a:latin typeface="Arial"/>
                <a:cs typeface="Arial"/>
              </a:rPr>
              <a:t>Able to identify violating apps using static analysis</a:t>
            </a:r>
          </a:p>
          <a:p>
            <a:endParaRPr lang="en-US" sz="3000" dirty="0">
              <a:latin typeface="Arial"/>
              <a:cs typeface="Arial"/>
            </a:endParaRPr>
          </a:p>
          <a:p>
            <a:r>
              <a:rPr lang="en-US" sz="3000" dirty="0" smtClean="0">
                <a:latin typeface="Arial"/>
                <a:cs typeface="Arial"/>
              </a:rPr>
              <a:t>Vulnerabilities are present in the entire app ecosystem</a:t>
            </a:r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1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malware</a:t>
            </a:r>
          </a:p>
          <a:p>
            <a:pPr lvl="1"/>
            <a:r>
              <a:rPr lang="en-US" dirty="0" smtClean="0"/>
              <a:t>Common cases involve command and control, information theft</a:t>
            </a:r>
          </a:p>
          <a:p>
            <a:r>
              <a:rPr lang="en-US" dirty="0" smtClean="0"/>
              <a:t>Identifying malware</a:t>
            </a:r>
          </a:p>
          <a:p>
            <a:pPr lvl="1"/>
            <a:r>
              <a:rPr lang="en-US" dirty="0" smtClean="0"/>
              <a:t>Detect at app store rather than on platform</a:t>
            </a:r>
          </a:p>
          <a:p>
            <a:r>
              <a:rPr lang="en-US" dirty="0"/>
              <a:t>C</a:t>
            </a:r>
            <a:r>
              <a:rPr lang="en-US" dirty="0" smtClean="0"/>
              <a:t>lassification study of mobile web apps</a:t>
            </a:r>
          </a:p>
          <a:p>
            <a:pPr lvl="1"/>
            <a:r>
              <a:rPr lang="en-US" dirty="0" smtClean="0"/>
              <a:t>Entire Google Play market as </a:t>
            </a:r>
            <a:r>
              <a:rPr lang="en-US" smtClean="0"/>
              <a:t>of 2014</a:t>
            </a:r>
            <a:endParaRPr lang="en-US" dirty="0" smtClean="0"/>
          </a:p>
          <a:p>
            <a:pPr lvl="1"/>
            <a:r>
              <a:rPr lang="en-US" dirty="0" smtClean="0"/>
              <a:t>85% of </a:t>
            </a:r>
            <a:r>
              <a:rPr lang="en-US" dirty="0" err="1" smtClean="0"/>
              <a:t>approx</a:t>
            </a:r>
            <a:r>
              <a:rPr lang="en-US" dirty="0" smtClean="0"/>
              <a:t> 1 million apps use web interface</a:t>
            </a:r>
          </a:p>
          <a:p>
            <a:pPr lvl="1"/>
            <a:r>
              <a:rPr lang="en-US" dirty="0"/>
              <a:t>28% </a:t>
            </a:r>
            <a:r>
              <a:rPr lang="en-US" dirty="0" smtClean="0"/>
              <a:t>have </a:t>
            </a:r>
            <a:r>
              <a:rPr lang="en-US" dirty="0"/>
              <a:t>at least one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74439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malware example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354"/>
            <a:ext cx="7010400" cy="53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629400"/>
            <a:ext cx="8410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1884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nalyze </a:t>
            </a:r>
            <a:r>
              <a:rPr lang="en-US" sz="2400" dirty="0"/>
              <a:t>a </a:t>
            </a:r>
            <a:r>
              <a:rPr lang="en-US" sz="2400" dirty="0" smtClean="0"/>
              <a:t>dataset </a:t>
            </a:r>
            <a:r>
              <a:rPr lang="en-US" sz="2400" dirty="0"/>
              <a:t>of 737,828 Android </a:t>
            </a:r>
            <a:r>
              <a:rPr lang="en-US" sz="2400" dirty="0" smtClean="0"/>
              <a:t>apps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ound large </a:t>
            </a:r>
            <a:r>
              <a:rPr lang="en-US" sz="2400" dirty="0"/>
              <a:t>number of apps contain </a:t>
            </a:r>
            <a:r>
              <a:rPr lang="en-US" sz="2400" dirty="0" smtClean="0"/>
              <a:t>severe vulnerabilities </a:t>
            </a:r>
          </a:p>
          <a:p>
            <a:r>
              <a:rPr lang="en-US" sz="2400" dirty="0" smtClean="0"/>
              <a:t>37,418 apps </a:t>
            </a:r>
            <a:r>
              <a:rPr lang="en-US" sz="2400" dirty="0"/>
              <a:t>are vulnerable to a remote code execution exploit when run on </a:t>
            </a:r>
            <a:r>
              <a:rPr lang="en-US" sz="2400" dirty="0" smtClean="0"/>
              <a:t>any Android device, because of security </a:t>
            </a:r>
            <a:r>
              <a:rPr lang="en-US" sz="2400" dirty="0"/>
              <a:t>oversight in older versions </a:t>
            </a:r>
            <a:r>
              <a:rPr lang="en-US" sz="2400" dirty="0" smtClean="0"/>
              <a:t>and </a:t>
            </a:r>
            <a:r>
              <a:rPr lang="en-US" sz="2400" dirty="0"/>
              <a:t>slow adoption of safe </a:t>
            </a:r>
            <a:r>
              <a:rPr lang="en-US" sz="2400" dirty="0" smtClean="0"/>
              <a:t>versions</a:t>
            </a:r>
            <a:endParaRPr lang="en-US" sz="2400" dirty="0"/>
          </a:p>
          <a:p>
            <a:r>
              <a:rPr lang="en-US" sz="2400" dirty="0" smtClean="0"/>
              <a:t>45,689 </a:t>
            </a:r>
            <a:r>
              <a:rPr lang="en-US" sz="2400" dirty="0"/>
              <a:t>apps are vulnerable to a remote </a:t>
            </a:r>
            <a:r>
              <a:rPr lang="en-US" sz="2400" dirty="0" smtClean="0"/>
              <a:t>code execution </a:t>
            </a:r>
            <a:r>
              <a:rPr lang="en-US" sz="2400" dirty="0"/>
              <a:t>exploit when run on </a:t>
            </a:r>
            <a:r>
              <a:rPr lang="en-US" sz="2400" dirty="0" smtClean="0"/>
              <a:t>73% </a:t>
            </a:r>
            <a:r>
              <a:rPr lang="en-US" sz="2400" dirty="0"/>
              <a:t>of the in-use </a:t>
            </a:r>
            <a:r>
              <a:rPr lang="en-US" sz="2400" dirty="0" smtClean="0"/>
              <a:t>Android devices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O</a:t>
            </a:r>
            <a:r>
              <a:rPr lang="en-US" sz="2400" dirty="0" smtClean="0"/>
              <a:t>ffer </a:t>
            </a:r>
            <a:r>
              <a:rPr lang="en-US" sz="2400" dirty="0"/>
              <a:t>recommendations for developers who wish </a:t>
            </a:r>
            <a:r>
              <a:rPr lang="en-US" sz="2400" dirty="0" smtClean="0"/>
              <a:t>to avoid </a:t>
            </a:r>
            <a:r>
              <a:rPr lang="en-US" sz="2400" dirty="0"/>
              <a:t>these vulnerabilities.</a:t>
            </a:r>
          </a:p>
        </p:txBody>
      </p:sp>
    </p:spTree>
    <p:extLst>
      <p:ext uri="{BB962C8B-B14F-4D97-AF65-F5344CB8AC3E}">
        <p14:creationId xmlns:p14="http://schemas.microsoft.com/office/powerpoint/2010/main" val="40595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malicious “conference app”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3909"/>
            <a:ext cx="3733799" cy="50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47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553200"/>
            <a:ext cx="8410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7812"/>
            <a:ext cx="3750038" cy="50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7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Malware behavior triggered by C&amp;C server (</a:t>
            </a:r>
            <a:r>
              <a:rPr lang="en-US" sz="4000" dirty="0" err="1"/>
              <a:t>C</a:t>
            </a:r>
            <a:r>
              <a:rPr lang="en-US" sz="4000" dirty="0" err="1" smtClean="0"/>
              <a:t>huli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553200"/>
            <a:ext cx="8410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1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1622</Words>
  <Application>Microsoft Office PowerPoint</Application>
  <PresentationFormat>On-screen Show (4:3)</PresentationFormat>
  <Paragraphs>448</Paragraphs>
  <Slides>70</Slides>
  <Notes>23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2_Office Theme</vt:lpstr>
      <vt:lpstr>3_Office Theme</vt:lpstr>
      <vt:lpstr>Mobile Malware</vt:lpstr>
      <vt:lpstr>Outline</vt:lpstr>
      <vt:lpstr>Mobile Malware</vt:lpstr>
      <vt:lpstr>Some Trends</vt:lpstr>
      <vt:lpstr>iPhone: Operation Pawn Storm</vt:lpstr>
      <vt:lpstr>XAgent app</vt:lpstr>
      <vt:lpstr>Android malware example</vt:lpstr>
      <vt:lpstr>Install malicious “conference app”</vt:lpstr>
      <vt:lpstr>Malware behavior triggered by C&amp;C server (Chuli)</vt:lpstr>
      <vt:lpstr>Outline</vt:lpstr>
      <vt:lpstr>STAMP Admission System</vt:lpstr>
      <vt:lpstr>Abstract program execution</vt:lpstr>
      <vt:lpstr>Analysis</vt:lpstr>
      <vt:lpstr>Data Flow Analysis</vt:lpstr>
      <vt:lpstr>Data Flow Analysis in Action</vt:lpstr>
      <vt:lpstr>Challenges</vt:lpstr>
      <vt:lpstr>STAMP Approach</vt:lpstr>
      <vt:lpstr>Building Models</vt:lpstr>
      <vt:lpstr>Identifying Sensitive Data</vt:lpstr>
      <vt:lpstr>Data We Track (Sources) </vt:lpstr>
      <vt:lpstr>Data Destinations (Sinks)</vt:lpstr>
      <vt:lpstr>Currently Detectable Flow Types</vt:lpstr>
      <vt:lpstr>Example Analysis </vt:lpstr>
      <vt:lpstr>Chuli source-to-sink flows</vt:lpstr>
      <vt:lpstr>Contact Sync Permissions</vt:lpstr>
      <vt:lpstr>Possible Flows from Permissions</vt:lpstr>
      <vt:lpstr>Expected Flows</vt:lpstr>
      <vt:lpstr>Observed Flows</vt:lpstr>
      <vt:lpstr>Outline</vt:lpstr>
      <vt:lpstr>A Large-Scale Study of  Mobile Web App Security</vt:lpstr>
      <vt:lpstr>Mobile Apps</vt:lpstr>
      <vt:lpstr>Mobile Apps</vt:lpstr>
      <vt:lpstr>Mobile Apps</vt:lpstr>
      <vt:lpstr>Mobile Web Apps</vt:lpstr>
      <vt:lpstr>JavaScript Bridge</vt:lpstr>
      <vt:lpstr>JavaScript Bridge</vt:lpstr>
      <vt:lpstr>Why?</vt:lpstr>
      <vt:lpstr>Security Concerns</vt:lpstr>
      <vt:lpstr>PowerPoint Presentation</vt:lpstr>
      <vt:lpstr>PowerPoint Presentation</vt:lpstr>
      <vt:lpstr>PowerPoint Presentation</vt:lpstr>
      <vt:lpstr>Static Analysis</vt:lpstr>
      <vt:lpstr>Experimental Results</vt:lpstr>
      <vt:lpstr>Most significant vulnerabilities</vt:lpstr>
      <vt:lpstr>PowerPoint Presentation</vt:lpstr>
      <vt:lpstr>“You should restrict the web-pages that can load inside your WebView with a whitelist.”  - Facebook</vt:lpstr>
      <vt:lpstr>“…only loading content from trusted sources into WebView will help protect users.”  - Adrian Ludwig, Google</vt:lpstr>
      <vt:lpstr>1. Navigate to untrusted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Reach Untrusted Content?</vt:lpstr>
      <vt:lpstr>What does untrusted mean?</vt:lpstr>
      <vt:lpstr>Use HTTPS?</vt:lpstr>
      <vt:lpstr>Handling SSL Errors</vt:lpstr>
      <vt:lpstr>Mishandling SSL Errors</vt:lpstr>
      <vt:lpstr>Results</vt:lpstr>
      <vt:lpstr>Primary results</vt:lpstr>
      <vt:lpstr>Popularity</vt:lpstr>
      <vt:lpstr>Outdated Apps</vt:lpstr>
      <vt:lpstr>29%  unsafe nav</vt:lpstr>
      <vt:lpstr>Additional security issues</vt:lpstr>
      <vt:lpstr>Takeaways</vt:lpstr>
      <vt:lpstr>Outline</vt:lpstr>
      <vt:lpstr>PowerPoint Presentation</vt:lpstr>
      <vt:lpstr>Summary</vt:lpstr>
    </vt:vector>
  </TitlesOfParts>
  <Company>L&amp;A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</dc:creator>
  <cp:lastModifiedBy>John C Mitchell</cp:lastModifiedBy>
  <cp:revision>694</cp:revision>
  <dcterms:created xsi:type="dcterms:W3CDTF">2006-03-21T23:54:08Z</dcterms:created>
  <dcterms:modified xsi:type="dcterms:W3CDTF">2015-05-26T22:45:58Z</dcterms:modified>
</cp:coreProperties>
</file>