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94" r:id="rId4"/>
  </p:sldMasterIdLst>
  <p:notesMasterIdLst>
    <p:notesMasterId r:id="rId99"/>
  </p:notesMasterIdLst>
  <p:handoutMasterIdLst>
    <p:handoutMasterId r:id="rId100"/>
  </p:handoutMasterIdLst>
  <p:sldIdLst>
    <p:sldId id="375" r:id="rId5"/>
    <p:sldId id="504" r:id="rId6"/>
    <p:sldId id="376" r:id="rId7"/>
    <p:sldId id="490" r:id="rId8"/>
    <p:sldId id="472" r:id="rId9"/>
    <p:sldId id="473" r:id="rId10"/>
    <p:sldId id="495" r:id="rId11"/>
    <p:sldId id="496" r:id="rId12"/>
    <p:sldId id="502" r:id="rId13"/>
    <p:sldId id="503" r:id="rId14"/>
    <p:sldId id="491" r:id="rId15"/>
    <p:sldId id="498" r:id="rId16"/>
    <p:sldId id="494" r:id="rId17"/>
    <p:sldId id="402" r:id="rId18"/>
    <p:sldId id="505" r:id="rId19"/>
    <p:sldId id="506" r:id="rId20"/>
    <p:sldId id="400" r:id="rId21"/>
    <p:sldId id="377" r:id="rId22"/>
    <p:sldId id="371" r:id="rId23"/>
    <p:sldId id="372" r:id="rId24"/>
    <p:sldId id="497" r:id="rId25"/>
    <p:sldId id="374" r:id="rId26"/>
    <p:sldId id="468" r:id="rId27"/>
    <p:sldId id="404" r:id="rId28"/>
    <p:sldId id="405" r:id="rId29"/>
    <p:sldId id="406" r:id="rId30"/>
    <p:sldId id="407" r:id="rId31"/>
    <p:sldId id="408" r:id="rId32"/>
    <p:sldId id="409" r:id="rId33"/>
    <p:sldId id="411" r:id="rId34"/>
    <p:sldId id="412" r:id="rId35"/>
    <p:sldId id="413" r:id="rId36"/>
    <p:sldId id="469" r:id="rId37"/>
    <p:sldId id="499" r:id="rId38"/>
    <p:sldId id="475" r:id="rId39"/>
    <p:sldId id="500" r:id="rId40"/>
    <p:sldId id="507" r:id="rId41"/>
    <p:sldId id="286" r:id="rId42"/>
    <p:sldId id="287" r:id="rId43"/>
    <p:sldId id="367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508" r:id="rId70"/>
    <p:sldId id="314" r:id="rId71"/>
    <p:sldId id="315" r:id="rId72"/>
    <p:sldId id="509" r:id="rId73"/>
    <p:sldId id="316" r:id="rId74"/>
    <p:sldId id="317" r:id="rId75"/>
    <p:sldId id="318" r:id="rId76"/>
    <p:sldId id="319" r:id="rId77"/>
    <p:sldId id="320" r:id="rId78"/>
    <p:sldId id="361" r:id="rId79"/>
    <p:sldId id="470" r:id="rId80"/>
    <p:sldId id="438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462" r:id="rId91"/>
    <p:sldId id="463" r:id="rId92"/>
    <p:sldId id="464" r:id="rId93"/>
    <p:sldId id="465" r:id="rId94"/>
    <p:sldId id="466" r:id="rId95"/>
    <p:sldId id="479" r:id="rId96"/>
    <p:sldId id="489" r:id="rId97"/>
    <p:sldId id="501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AD24"/>
    <a:srgbClr val="008000"/>
    <a:srgbClr val="FF8F8F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74" autoAdjust="0"/>
  </p:normalViewPr>
  <p:slideViewPr>
    <p:cSldViewPr>
      <p:cViewPr varScale="1">
        <p:scale>
          <a:sx n="19" d="100"/>
          <a:sy n="19" d="100"/>
        </p:scale>
        <p:origin x="487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3.xml"/><Relationship Id="rId1" Type="http://schemas.openxmlformats.org/officeDocument/2006/relationships/slide" Target="slides/slide7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68665-03DD-409D-9235-712493744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24C1C-EC32-4FC3-A2A8-A46C3EB2B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Facebook missed a single security check in their mobile-facing app that allowed a man to delete anybody’s photo album.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Unfortunately this is just the tip of the iceberg.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This particular bug made the news, but many more don’t. And </a:t>
            </a:r>
            <a:r>
              <a:rPr sz="2200" dirty="0" err="1"/>
              <a:t>facebook</a:t>
            </a:r>
            <a:r>
              <a:rPr sz="2200" dirty="0"/>
              <a:t> is not the only one having these kinds of problems.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736D40-7B89-4919-B0C0-7DB4B2CF79C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finite height condition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848D2B-A11B-4EA1-A607-42D08FCFF9D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990195-8138-446A-BB56-3562338C93A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BB621-6CD3-43C9-A1F4-B2904FC9070B}" type="slidenum">
              <a:rPr lang="en-US"/>
              <a:pPr/>
              <a:t>71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B6CF2-7141-4ABF-9CA8-15795326D9D7}" type="slidenum">
              <a:rPr lang="en-US"/>
              <a:pPr/>
              <a:t>72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3C90-C1C9-4C47-87FD-D05DF495D16F}" type="slidenum">
              <a:rPr lang="en-US"/>
              <a:pPr/>
              <a:t>73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03C7-5815-48E5-BA28-7C57C528959D}" type="slidenum">
              <a:rPr lang="en-US"/>
              <a:pPr/>
              <a:t>74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noFill/>
          <a:ln/>
        </p:spPr>
        <p:txBody>
          <a:bodyPr/>
          <a:lstStyle/>
          <a:p>
            <a:r>
              <a:rPr lang="en-US"/>
              <a:t>Ran over exokernel code that I was involved with for my thesis.  Fortunately caught this after I got my day job.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054AE-C406-4642-BA2F-92B206E784FA}" type="slidenum">
              <a:rPr lang="en-US"/>
              <a:pPr/>
              <a:t>75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6636FC-94B0-400F-9A84-5DC00CD6A56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691374-0507-4F2C-B9D1-2FFCF7B4DF3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253D46-6F1F-412D-9ABC-0E08D5BB4288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2B3CAA-628B-44B4-9173-1A8BAA7D70C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85EA73-77DC-4937-8731-1E9FBE9CA76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Show non-termination of symbolic execution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7E8890-3777-4A8C-AFD5-C96C26012B6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Line 11"/>
          <p:cNvSpPr>
            <a:spLocks noChangeShapeType="1"/>
          </p:cNvSpPr>
          <p:nvPr userDrawn="1"/>
        </p:nvSpPr>
        <p:spPr bwMode="auto">
          <a:xfrm>
            <a:off x="0" y="2286000"/>
            <a:ext cx="480060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 descr="SCPD_AnnGuideFlyer_Lockup_0306-hr"/>
          <p:cNvPicPr>
            <a:picLocks noChangeAspect="1" noChangeArrowheads="1"/>
          </p:cNvPicPr>
          <p:nvPr userDrawn="1"/>
        </p:nvPicPr>
        <p:blipFill>
          <a:blip r:embed="rId2" cstate="print"/>
          <a:srcRect b="61255"/>
          <a:stretch>
            <a:fillRect/>
          </a:stretch>
        </p:blipFill>
        <p:spPr bwMode="auto">
          <a:xfrm>
            <a:off x="3778250" y="5984875"/>
            <a:ext cx="4800600" cy="7667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 bwMode="auto">
          <a:xfrm>
            <a:off x="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2192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4384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6576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2FD56F-BD3C-47BD-BB94-65A150611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252A0-54EA-4D78-9F77-234123912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545A-5327-42B8-9E89-C37CA948C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0C3-8E30-493A-A86C-35950EED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F45E-A536-48FC-BCDB-B152677A0A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01F-385A-4824-BDF8-27EC2D15D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BDDE-8E63-4E1E-A182-4E143F42E8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98C8-2B04-4EC1-94B8-5ECD648AF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58A9-0707-457E-97CB-97D153AD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225-985A-4024-8236-BE360565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4985-86B5-45EB-8718-F904E099B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E28-E81D-43AB-BC29-91524EA52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EA27-6E01-4ECB-8D45-5E972B0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173A-7CE4-4696-8AA8-ABBAE77C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228600">
              <a:buFont typeface="Arial" pitchFamily="34" charset="0"/>
              <a:buChar char="•"/>
              <a:defRPr sz="2400"/>
            </a:lvl1pPr>
            <a:lvl2pPr marL="457200" indent="-228600">
              <a:buFont typeface="Arial" pitchFamily="34" charset="0"/>
              <a:buChar char="−"/>
              <a:tabLst>
                <a:tab pos="514350" algn="l"/>
              </a:tabLst>
              <a:defRPr sz="2000"/>
            </a:lvl2pPr>
            <a:lvl3pPr marL="571500" indent="171450">
              <a:buFont typeface="Arial" pitchFamily="34" charset="0"/>
              <a:buChar char="•"/>
              <a:defRPr b="0"/>
            </a:lvl3pPr>
            <a:lvl4pPr marL="971550" indent="-171450">
              <a:defRPr sz="1800"/>
            </a:lvl4pPr>
            <a:lvl5pPr marL="1200150" indent="-171450">
              <a:buFont typeface="Arial" pitchFamily="34" charset="0"/>
              <a:buChar char="•"/>
              <a:defRPr sz="1600"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16700"/>
            <a:ext cx="482600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CC069-793F-4236-A998-33457D870D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CA1C-220C-4093-B287-48EE2818F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63D9-D8E4-4121-984C-6E94A64681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D559-7C97-4D09-940E-E1CAA36E0C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7F9E-247E-4D63-B4BD-08A7B3C21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37A5-FD91-4788-82E4-EC134D0A2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4FCD-0A9F-4FCF-8604-C008FEE529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9ECA-9DF7-4C43-AEA3-740AEEC07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6A95-6B69-461A-B77D-76967DAD1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62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BDE9-580B-4FEE-914B-2CD02835A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7C71-2D45-40FB-8F52-4F1D185126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779C-FD15-4EDE-998D-D8318AE81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0933-D78F-4F2A-AA91-A5B5B3DC0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150A-A5F7-40EC-B0D3-AC76DC07E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242C-351F-4443-941D-988E0A01F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4F77-D3CE-4BFA-B7DD-8294D5A2CB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2319-E502-41BF-827B-5A79C44CE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3E57-FDAD-44BB-9F67-70FD78B78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4686-5626-47D6-9787-E744BF4D67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B901F3-BCCC-4475-9801-0C32DABF4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1A12-0F7F-4423-BA3E-7724A61C2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E724-ACC1-4B54-B93B-E1B36A1D7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10E0-FD6B-4436-9860-7CF4EAC41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3C2E-901B-43BD-8285-EEE99A06D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0A0-BA73-4EEC-9997-447A6DC1E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410-69BD-4664-83F8-9C4499A84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2DCE-B8A6-440A-985F-BD45C5B54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45F9-B73B-476A-A964-B51702804D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A39-7988-491E-9F40-20729B947F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9EE7-E992-4B9C-AFA9-CFBA354A4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0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BB3F-E612-41DD-8404-12198C420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1F5B-F6FF-47DB-8FDF-030889206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671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20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588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08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99115-3161-41E5-81E4-4B7D8C039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421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4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02674-A3C7-47E9-9CAE-27A17D00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E3045-2726-406F-9C42-C2BFD0A8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9EAB2-52E1-4314-B8E0-B703039D3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6638B-9AE6-43E9-A509-9F33D9D65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63A2E-C2EC-4D2A-8D99-65BB2E210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6700"/>
            <a:ext cx="48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4A0957B-4F8E-4416-ADF8-20C31A5FC7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5715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0287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B2779B6-DD27-4232-85EF-637AD3CBB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C172585-D48A-48A6-AC3F-F9BC6131CF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77B1E0F-AC54-4DE9-BCFE-70F6D830C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1F8C8C6-109C-4221-8AD5-360316AD06E7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85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_Vt4niZfNeA" TargetMode="Externa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dirty="0">
                <a:solidFill>
                  <a:srgbClr val="002060"/>
                </a:solidFill>
              </a:rPr>
              <a:t>Program Analysis for Security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0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557338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Mitchell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88678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CS 155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539038" y="76200"/>
            <a:ext cx="141897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Spring 2016</a:t>
            </a:r>
          </a:p>
        </p:txBody>
      </p:sp>
    </p:spTree>
    <p:extLst>
      <p:ext uri="{BB962C8B-B14F-4D97-AF65-F5344CB8AC3E}">
        <p14:creationId xmlns:p14="http://schemas.microsoft.com/office/powerpoint/2010/main" val="252748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Cost of security or data privacy vulnerability?</a:t>
            </a:r>
          </a:p>
        </p:txBody>
      </p:sp>
    </p:spTree>
    <p:extLst>
      <p:ext uri="{BB962C8B-B14F-4D97-AF65-F5344CB8AC3E}">
        <p14:creationId xmlns:p14="http://schemas.microsoft.com/office/powerpoint/2010/main" val="206511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analysis</a:t>
            </a:r>
          </a:p>
          <a:p>
            <a:pPr lvl="1"/>
            <a:r>
              <a:rPr lang="en-US" dirty="0"/>
              <a:t>Inspect code or run automated method to find errors or gain confidence about their absence</a:t>
            </a:r>
          </a:p>
          <a:p>
            <a:pPr lvl="1"/>
            <a:endParaRPr lang="en-US" dirty="0"/>
          </a:p>
          <a:p>
            <a:r>
              <a:rPr lang="en-US" dirty="0"/>
              <a:t>Dynamic analysis</a:t>
            </a:r>
          </a:p>
          <a:p>
            <a:pPr lvl="1"/>
            <a:r>
              <a:rPr lang="en-US" dirty="0"/>
              <a:t>Run code, possibly under instrumented conditions, to see if there are likely problems</a:t>
            </a:r>
          </a:p>
        </p:txBody>
      </p:sp>
    </p:spTree>
    <p:extLst>
      <p:ext uri="{BB962C8B-B14F-4D97-AF65-F5344CB8AC3E}">
        <p14:creationId xmlns:p14="http://schemas.microsoft.com/office/powerpoint/2010/main" val="198159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vs Dynamic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</a:t>
            </a:r>
          </a:p>
          <a:p>
            <a:pPr lvl="1"/>
            <a:r>
              <a:rPr lang="en-US" dirty="0"/>
              <a:t>Consider all possible inputs (in summary form)</a:t>
            </a:r>
          </a:p>
          <a:p>
            <a:pPr lvl="1"/>
            <a:r>
              <a:rPr lang="en-US" dirty="0"/>
              <a:t>Find bugs and vulnerabilities</a:t>
            </a:r>
          </a:p>
          <a:p>
            <a:pPr lvl="1"/>
            <a:r>
              <a:rPr lang="en-US" dirty="0"/>
              <a:t>Can prove absence of bugs, in some cases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dirty="0"/>
              <a:t>Need to choose sample test input</a:t>
            </a:r>
          </a:p>
          <a:p>
            <a:pPr lvl="1"/>
            <a:r>
              <a:rPr lang="en-US" dirty="0"/>
              <a:t>Can find bugs vulnerabilities</a:t>
            </a:r>
          </a:p>
          <a:p>
            <a:pPr lvl="1"/>
            <a:r>
              <a:rPr lang="en-US" dirty="0"/>
              <a:t>Cannot prove their absence</a:t>
            </a:r>
          </a:p>
        </p:txBody>
      </p:sp>
    </p:spTree>
    <p:extLst>
      <p:ext uri="{BB962C8B-B14F-4D97-AF65-F5344CB8AC3E}">
        <p14:creationId xmlns:p14="http://schemas.microsoft.com/office/powerpoint/2010/main" val="148273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research history</a:t>
            </a:r>
          </a:p>
          <a:p>
            <a:r>
              <a:rPr lang="en-US" dirty="0"/>
              <a:t>Decade of commercial products</a:t>
            </a:r>
          </a:p>
          <a:p>
            <a:pPr lvl="1"/>
            <a:r>
              <a:rPr lang="en-US" dirty="0" err="1"/>
              <a:t>FindBugs</a:t>
            </a:r>
            <a:r>
              <a:rPr lang="en-US" dirty="0"/>
              <a:t>, Fortify, Coverity, MS tools, …</a:t>
            </a:r>
          </a:p>
          <a:p>
            <a:r>
              <a:rPr lang="en-US" dirty="0"/>
              <a:t>Main topic for this lecture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4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</a:t>
            </a:r>
          </a:p>
        </p:txBody>
      </p:sp>
      <p:sp>
        <p:nvSpPr>
          <p:cNvPr id="91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Instrument code for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Heap memory: Purify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Perl tainting   (information flow)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race condition checking</a:t>
            </a:r>
          </a:p>
          <a:p>
            <a:pPr>
              <a:lnSpc>
                <a:spcPct val="90000"/>
              </a:lnSpc>
            </a:pPr>
            <a:r>
              <a:rPr lang="en-US" dirty="0"/>
              <a:t>Black-box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Fuzzing and penetration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Black-box web application security analysis</a:t>
            </a:r>
          </a:p>
          <a:p>
            <a:pPr>
              <a:lnSpc>
                <a:spcPct val="90000"/>
              </a:lnSpc>
            </a:pPr>
            <a:r>
              <a:rPr lang="en-US" dirty="0"/>
              <a:t>Will come back to later in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analyzers</a:t>
            </a:r>
          </a:p>
          <a:p>
            <a:pPr lvl="1"/>
            <a:r>
              <a:rPr lang="en-US" dirty="0"/>
              <a:t>Find problems in code before it is shipped to customers or before you install and run it</a:t>
            </a:r>
          </a:p>
          <a:p>
            <a:r>
              <a:rPr lang="en-US" dirty="0"/>
              <a:t>Static analysis</a:t>
            </a:r>
          </a:p>
          <a:p>
            <a:pPr lvl="1"/>
            <a:r>
              <a:rPr lang="en-US" dirty="0"/>
              <a:t>Analyze code to determine behavior on all inputs</a:t>
            </a:r>
          </a:p>
          <a:p>
            <a:r>
              <a:rPr lang="en-US" dirty="0"/>
              <a:t>Dynamic analysis</a:t>
            </a:r>
          </a:p>
          <a:p>
            <a:pPr lvl="1"/>
            <a:r>
              <a:rPr lang="en-US" dirty="0"/>
              <a:t>Choose some sample inputs and run code to see what happens</a:t>
            </a:r>
          </a:p>
        </p:txBody>
      </p:sp>
    </p:spTree>
    <p:extLst>
      <p:ext uri="{BB962C8B-B14F-4D97-AF65-F5344CB8AC3E}">
        <p14:creationId xmlns:p14="http://schemas.microsoft.com/office/powerpoint/2010/main" val="276694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772400" cy="1362075"/>
          </a:xfrm>
        </p:spPr>
        <p:txBody>
          <a:bodyPr/>
          <a:lstStyle/>
          <a:p>
            <a:r>
              <a:rPr lang="en-US" dirty="0"/>
              <a:t>STATIC </a:t>
            </a:r>
            <a:r>
              <a:rPr lang="en-US" dirty="0" err="1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3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Analysis: 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discussion of static analysis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 checkers results</a:t>
            </a:r>
          </a:p>
          <a:p>
            <a:r>
              <a:rPr lang="en-US" dirty="0"/>
              <a:t>Static analysis for of Android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</p:spTree>
    <p:extLst>
      <p:ext uri="{BB962C8B-B14F-4D97-AF65-F5344CB8AC3E}">
        <p14:creationId xmlns:p14="http://schemas.microsoft.com/office/powerpoint/2010/main" val="385514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 finding</a:t>
            </a:r>
          </a:p>
          <a:p>
            <a:pPr lvl="1"/>
            <a:r>
              <a:rPr lang="en-US" dirty="0"/>
              <a:t>Identify code that the programmer wishes to modify or improve</a:t>
            </a:r>
          </a:p>
          <a:p>
            <a:r>
              <a:rPr lang="en-US" dirty="0"/>
              <a:t>Correctness</a:t>
            </a:r>
          </a:p>
          <a:p>
            <a:pPr lvl="1"/>
            <a:r>
              <a:rPr lang="en-US" dirty="0"/>
              <a:t>Verify the absence of certain classes of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Soundness, Completeness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04343"/>
              </p:ext>
            </p:extLst>
          </p:nvPr>
        </p:nvGraphicFramePr>
        <p:xfrm>
          <a:off x="609600" y="1524001"/>
          <a:ext cx="8229600" cy="408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88">
                <a:tc>
                  <a:txBody>
                    <a:bodyPr/>
                    <a:lstStyle/>
                    <a:p>
                      <a:r>
                        <a:rPr lang="en-US" sz="1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39">
                <a:tc>
                  <a:txBody>
                    <a:bodyPr/>
                    <a:lstStyle/>
                    <a:p>
                      <a:r>
                        <a:rPr lang="en-US" sz="3000" dirty="0"/>
                        <a:t>Soundness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“Sound for reporting correctness”</a:t>
                      </a:r>
                    </a:p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Analysis says no bugs 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  <a:sym typeface="Symbol"/>
                        </a:rPr>
                        <a:t> N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o bugs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or equivalently</a:t>
                      </a:r>
                    </a:p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There is a bug 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  <a:sym typeface="Symbol"/>
                        </a:rPr>
                        <a:t> Analysis finds a bug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748">
                <a:tc>
                  <a:txBody>
                    <a:bodyPr/>
                    <a:lstStyle/>
                    <a:p>
                      <a:r>
                        <a:rPr lang="en-US" sz="3000" dirty="0"/>
                        <a:t>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“Complete for reporting correctness”</a:t>
                      </a:r>
                    </a:p>
                    <a:p>
                      <a:r>
                        <a:rPr lang="en-US" sz="2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bugs </a:t>
                      </a:r>
                      <a:r>
                        <a:rPr lang="en-US" sz="3200" baseline="0" dirty="0">
                          <a:solidFill>
                            <a:schemeClr val="tx2"/>
                          </a:solidFill>
                          <a:sym typeface="Symbol"/>
                        </a:rPr>
                        <a:t> </a:t>
                      </a:r>
                      <a:r>
                        <a:rPr lang="en-US" sz="2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Analysis says no bugs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15335"/>
            <a:ext cx="563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Recall:  A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 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B  is equivalent to  (B)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 (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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A)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9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772400" cy="1362075"/>
          </a:xfrm>
        </p:spPr>
        <p:txBody>
          <a:bodyPr/>
          <a:lstStyle/>
          <a:p>
            <a:r>
              <a:rPr lang="en-US" dirty="0"/>
              <a:t>Motivation for </a:t>
            </a:r>
            <a:br>
              <a:rPr lang="en-US" dirty="0"/>
            </a:br>
            <a:r>
              <a:rPr lang="en-US" dirty="0"/>
              <a:t>Program Analyzers</a:t>
            </a:r>
          </a:p>
        </p:txBody>
      </p:sp>
    </p:spTree>
    <p:extLst>
      <p:ext uri="{BB962C8B-B14F-4D97-AF65-F5344CB8AC3E}">
        <p14:creationId xmlns:p14="http://schemas.microsoft.com/office/powerpoint/2010/main" val="52982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"/>
            <a:ext cx="1600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28600"/>
            <a:ext cx="16764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Incomplete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1594" y="1956594"/>
            <a:ext cx="103822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4481" y="4561681"/>
            <a:ext cx="15240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Unsound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1676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no false alarms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410200" y="16398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81200" y="2514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cs typeface="Arial" charset="0"/>
              </a:rPr>
              <a:t>Undecidable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67400" y="251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8674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410200" y="43068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33600" y="51768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752600" y="43434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Reports no false alarms</a:t>
            </a:r>
          </a:p>
        </p:txBody>
      </p:sp>
    </p:spTree>
    <p:extLst>
      <p:ext uri="{BB962C8B-B14F-4D97-AF65-F5344CB8AC3E}">
        <p14:creationId xmlns:p14="http://schemas.microsoft.com/office/powerpoint/2010/main" val="24820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Line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</a:t>
                      </a:r>
                      <a:r>
                        <a:rPr lang="en-US" sz="1200" baseline="0" dirty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324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buffer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4,353,245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  <a:r>
                        <a:rPr lang="en-US" sz="1200" baseline="0" dirty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23,212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86,923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dang ptr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8,491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10,921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105400" y="4953000"/>
            <a:ext cx="7620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5486400"/>
            <a:ext cx="14164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Sound: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1800" b="1" dirty="0">
                <a:solidFill>
                  <a:srgbClr val="00B050"/>
                </a:solidFill>
                <a:cs typeface="Arial" charset="0"/>
                <a:sym typeface="Symbol"/>
              </a:rPr>
              <a:t>ma</a:t>
            </a:r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y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report many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warnings</a:t>
            </a: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9037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6388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May emit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4958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8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3" grpId="0"/>
      <p:bldP spid="29" grpId="0"/>
      <p:bldP spid="32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3581400" y="1447800"/>
            <a:ext cx="4953000" cy="3962401"/>
            <a:chOff x="5410200" y="4419600"/>
            <a:chExt cx="2514600" cy="17942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8" name="Cloud Callout 127"/>
            <p:cNvSpPr/>
            <p:nvPr/>
          </p:nvSpPr>
          <p:spPr>
            <a:xfrm>
              <a:off x="5410200" y="4419600"/>
              <a:ext cx="2514600" cy="1524000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3704" y="5868838"/>
              <a:ext cx="402336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232400" y="4572000"/>
            <a:ext cx="19843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13" y="6237288"/>
            <a:ext cx="124460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8200" y="1981200"/>
            <a:ext cx="2819400" cy="2544763"/>
            <a:chOff x="3352800" y="1066800"/>
            <a:chExt cx="5417127" cy="4772921"/>
          </a:xfrm>
        </p:grpSpPr>
        <p:sp>
          <p:nvSpPr>
            <p:cNvPr id="135" name="TextBox 134"/>
            <p:cNvSpPr txBox="1"/>
            <p:nvPr/>
          </p:nvSpPr>
          <p:spPr>
            <a:xfrm>
              <a:off x="3352800" y="4800575"/>
              <a:ext cx="1464088" cy="10391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grpSp>
          <p:nvGrpSpPr>
            <p:cNvPr id="8321" name="Group 127"/>
            <p:cNvGrpSpPr>
              <a:grpSpLocks/>
            </p:cNvGrpSpPr>
            <p:nvPr/>
          </p:nvGrpSpPr>
          <p:grpSpPr bwMode="auto">
            <a:xfrm>
              <a:off x="3415146" y="1066800"/>
              <a:ext cx="5354781" cy="4038600"/>
              <a:chOff x="3415146" y="1066800"/>
              <a:chExt cx="5354781" cy="403860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429055" y="1066800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stCxn id="137" idx="3"/>
                <a:endCxn id="139" idx="1"/>
              </p:cNvCxnSpPr>
              <p:nvPr/>
            </p:nvCxnSpPr>
            <p:spPr>
              <a:xfrm>
                <a:off x="3773725" y="1218653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ounded Rectangle 138"/>
              <p:cNvSpPr/>
              <p:nvPr/>
            </p:nvSpPr>
            <p:spPr>
              <a:xfrm>
                <a:off x="4051292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429055" y="1599772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3"/>
                <a:endCxn id="158" idx="1"/>
              </p:cNvCxnSpPr>
              <p:nvPr/>
            </p:nvCxnSpPr>
            <p:spPr>
              <a:xfrm>
                <a:off x="3773725" y="1751623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ounded Rectangle 157"/>
              <p:cNvSpPr/>
              <p:nvPr/>
            </p:nvSpPr>
            <p:spPr>
              <a:xfrm>
                <a:off x="4051292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9" name="Straight Arrow Connector 158"/>
              <p:cNvCxnSpPr>
                <a:stCxn id="158" idx="3"/>
                <a:endCxn id="160" idx="1"/>
              </p:cNvCxnSpPr>
              <p:nvPr/>
            </p:nvCxnSpPr>
            <p:spPr>
              <a:xfrm>
                <a:off x="4399014" y="1751623"/>
                <a:ext cx="274517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ounded Rectangle 159"/>
              <p:cNvSpPr/>
              <p:nvPr/>
            </p:nvSpPr>
            <p:spPr>
              <a:xfrm>
                <a:off x="4673530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429055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2" name="Straight Arrow Connector 161"/>
              <p:cNvCxnSpPr>
                <a:stCxn id="161" idx="3"/>
                <a:endCxn id="163" idx="1"/>
              </p:cNvCxnSpPr>
              <p:nvPr/>
            </p:nvCxnSpPr>
            <p:spPr>
              <a:xfrm>
                <a:off x="3773725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/>
              <p:cNvSpPr/>
              <p:nvPr/>
            </p:nvSpPr>
            <p:spPr>
              <a:xfrm>
                <a:off x="4051292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4" name="Straight Arrow Connector 163"/>
              <p:cNvCxnSpPr>
                <a:stCxn id="163" idx="3"/>
                <a:endCxn id="165" idx="1"/>
              </p:cNvCxnSpPr>
              <p:nvPr/>
            </p:nvCxnSpPr>
            <p:spPr>
              <a:xfrm>
                <a:off x="4399014" y="2284596"/>
                <a:ext cx="274517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ounded Rectangle 164"/>
              <p:cNvSpPr/>
              <p:nvPr/>
            </p:nvSpPr>
            <p:spPr>
              <a:xfrm>
                <a:off x="4673530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298817" y="2132742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7" name="Straight Arrow Connector 166"/>
              <p:cNvCxnSpPr>
                <a:stCxn id="166" idx="3"/>
                <a:endCxn id="168" idx="1"/>
              </p:cNvCxnSpPr>
              <p:nvPr/>
            </p:nvCxnSpPr>
            <p:spPr>
              <a:xfrm>
                <a:off x="5643489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5921055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8" idx="3"/>
                <a:endCxn id="170" idx="1"/>
              </p:cNvCxnSpPr>
              <p:nvPr/>
            </p:nvCxnSpPr>
            <p:spPr>
              <a:xfrm>
                <a:off x="6268776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6546343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endCxn id="166" idx="1"/>
              </p:cNvCxnSpPr>
              <p:nvPr/>
            </p:nvCxnSpPr>
            <p:spPr>
              <a:xfrm>
                <a:off x="5021251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3429055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3" name="Straight Arrow Connector 172"/>
              <p:cNvCxnSpPr>
                <a:stCxn id="172" idx="3"/>
                <a:endCxn id="174" idx="1"/>
              </p:cNvCxnSpPr>
              <p:nvPr/>
            </p:nvCxnSpPr>
            <p:spPr>
              <a:xfrm>
                <a:off x="3773725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4051292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74" idx="3"/>
                <a:endCxn id="176" idx="1"/>
              </p:cNvCxnSpPr>
              <p:nvPr/>
            </p:nvCxnSpPr>
            <p:spPr>
              <a:xfrm>
                <a:off x="4399014" y="3353514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ounded Rectangle 175"/>
              <p:cNvSpPr/>
              <p:nvPr/>
            </p:nvSpPr>
            <p:spPr>
              <a:xfrm>
                <a:off x="4673530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5298817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7" idx="3"/>
                <a:endCxn id="179" idx="1"/>
              </p:cNvCxnSpPr>
              <p:nvPr/>
            </p:nvCxnSpPr>
            <p:spPr>
              <a:xfrm>
                <a:off x="5643489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ounded Rectangle 178"/>
              <p:cNvSpPr/>
              <p:nvPr/>
            </p:nvSpPr>
            <p:spPr>
              <a:xfrm>
                <a:off x="5921055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79" idx="3"/>
                <a:endCxn id="181" idx="1"/>
              </p:cNvCxnSpPr>
              <p:nvPr/>
            </p:nvCxnSpPr>
            <p:spPr>
              <a:xfrm>
                <a:off x="6268776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/>
              <p:cNvSpPr/>
              <p:nvPr/>
            </p:nvSpPr>
            <p:spPr>
              <a:xfrm>
                <a:off x="6546343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2" name="Straight Arrow Connector 181"/>
              <p:cNvCxnSpPr>
                <a:endCxn id="177" idx="1"/>
              </p:cNvCxnSpPr>
              <p:nvPr/>
            </p:nvCxnSpPr>
            <p:spPr>
              <a:xfrm>
                <a:off x="5021251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ounded Rectangle 182"/>
              <p:cNvSpPr/>
              <p:nvPr/>
            </p:nvSpPr>
            <p:spPr>
              <a:xfrm>
                <a:off x="7168581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4" name="Straight Arrow Connector 183"/>
              <p:cNvCxnSpPr>
                <a:stCxn id="183" idx="3"/>
                <a:endCxn id="185" idx="1"/>
              </p:cNvCxnSpPr>
              <p:nvPr/>
            </p:nvCxnSpPr>
            <p:spPr>
              <a:xfrm>
                <a:off x="7516302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ounded Rectangle 184"/>
              <p:cNvSpPr/>
              <p:nvPr/>
            </p:nvSpPr>
            <p:spPr>
              <a:xfrm>
                <a:off x="7793868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6" name="Straight Arrow Connector 185"/>
              <p:cNvCxnSpPr>
                <a:stCxn id="185" idx="3"/>
                <a:endCxn id="187" idx="1"/>
              </p:cNvCxnSpPr>
              <p:nvPr/>
            </p:nvCxnSpPr>
            <p:spPr>
              <a:xfrm>
                <a:off x="8138540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ounded Rectangle 186"/>
              <p:cNvSpPr/>
              <p:nvPr/>
            </p:nvSpPr>
            <p:spPr>
              <a:xfrm>
                <a:off x="8416106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1" idx="3"/>
                <a:endCxn id="183" idx="1"/>
              </p:cNvCxnSpPr>
              <p:nvPr/>
            </p:nvCxnSpPr>
            <p:spPr>
              <a:xfrm>
                <a:off x="6891013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ounded Rectangle 188"/>
              <p:cNvSpPr/>
              <p:nvPr/>
            </p:nvSpPr>
            <p:spPr>
              <a:xfrm>
                <a:off x="3435155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0" name="Straight Arrow Connector 189"/>
              <p:cNvCxnSpPr>
                <a:stCxn id="189" idx="3"/>
                <a:endCxn id="191" idx="1"/>
              </p:cNvCxnSpPr>
              <p:nvPr/>
            </p:nvCxnSpPr>
            <p:spPr>
              <a:xfrm>
                <a:off x="3779825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/>
              <p:cNvSpPr/>
              <p:nvPr/>
            </p:nvSpPr>
            <p:spPr>
              <a:xfrm>
                <a:off x="4057393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91" idx="3"/>
                <a:endCxn id="193" idx="1"/>
              </p:cNvCxnSpPr>
              <p:nvPr/>
            </p:nvCxnSpPr>
            <p:spPr>
              <a:xfrm>
                <a:off x="4405114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ounded Rectangle 192"/>
              <p:cNvSpPr/>
              <p:nvPr/>
            </p:nvSpPr>
            <p:spPr>
              <a:xfrm>
                <a:off x="4682680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5304917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3"/>
                <a:endCxn id="196" idx="1"/>
              </p:cNvCxnSpPr>
              <p:nvPr/>
            </p:nvCxnSpPr>
            <p:spPr>
              <a:xfrm>
                <a:off x="5652638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/>
              <p:cNvSpPr/>
              <p:nvPr/>
            </p:nvSpPr>
            <p:spPr>
              <a:xfrm>
                <a:off x="5930206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3"/>
                <a:endCxn id="198" idx="1"/>
              </p:cNvCxnSpPr>
              <p:nvPr/>
            </p:nvCxnSpPr>
            <p:spPr>
              <a:xfrm>
                <a:off x="6274876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552444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9" name="Straight Arrow Connector 198"/>
              <p:cNvCxnSpPr>
                <a:endCxn id="194" idx="1"/>
              </p:cNvCxnSpPr>
              <p:nvPr/>
            </p:nvCxnSpPr>
            <p:spPr>
              <a:xfrm>
                <a:off x="502735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ounded Rectangle 199"/>
              <p:cNvSpPr/>
              <p:nvPr/>
            </p:nvSpPr>
            <p:spPr>
              <a:xfrm>
                <a:off x="7177731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3"/>
                <a:endCxn id="202" idx="1"/>
              </p:cNvCxnSpPr>
              <p:nvPr/>
            </p:nvCxnSpPr>
            <p:spPr>
              <a:xfrm>
                <a:off x="752240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7799968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3"/>
                <a:endCxn id="204" idx="1"/>
              </p:cNvCxnSpPr>
              <p:nvPr/>
            </p:nvCxnSpPr>
            <p:spPr>
              <a:xfrm>
                <a:off x="8147689" y="388648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>
              <a:xfrm>
                <a:off x="8422206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5" name="Straight Arrow Connector 204"/>
              <p:cNvCxnSpPr>
                <a:stCxn id="198" idx="3"/>
                <a:endCxn id="200" idx="1"/>
              </p:cNvCxnSpPr>
              <p:nvPr/>
            </p:nvCxnSpPr>
            <p:spPr>
              <a:xfrm>
                <a:off x="6900165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ounded Rectangle 205"/>
              <p:cNvSpPr/>
              <p:nvPr/>
            </p:nvSpPr>
            <p:spPr>
              <a:xfrm>
                <a:off x="3413803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3"/>
                <a:endCxn id="208" idx="1"/>
              </p:cNvCxnSpPr>
              <p:nvPr/>
            </p:nvCxnSpPr>
            <p:spPr>
              <a:xfrm>
                <a:off x="3761524" y="441945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ounded Rectangle 207"/>
              <p:cNvSpPr/>
              <p:nvPr/>
            </p:nvSpPr>
            <p:spPr>
              <a:xfrm>
                <a:off x="4036041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  <a:endCxn id="210" idx="1"/>
              </p:cNvCxnSpPr>
              <p:nvPr/>
            </p:nvCxnSpPr>
            <p:spPr>
              <a:xfrm>
                <a:off x="4383762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>
              <a:xfrm>
                <a:off x="4661329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283567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211" idx="3"/>
                <a:endCxn id="213" idx="1"/>
              </p:cNvCxnSpPr>
              <p:nvPr/>
            </p:nvCxnSpPr>
            <p:spPr>
              <a:xfrm>
                <a:off x="5631288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5908854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4" name="Straight Arrow Connector 213"/>
              <p:cNvCxnSpPr>
                <a:stCxn id="213" idx="3"/>
                <a:endCxn id="215" idx="1"/>
              </p:cNvCxnSpPr>
              <p:nvPr/>
            </p:nvCxnSpPr>
            <p:spPr>
              <a:xfrm>
                <a:off x="6253526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ounded Rectangle 214"/>
              <p:cNvSpPr/>
              <p:nvPr/>
            </p:nvSpPr>
            <p:spPr>
              <a:xfrm>
                <a:off x="6531092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1" idx="1"/>
              </p:cNvCxnSpPr>
              <p:nvPr/>
            </p:nvCxnSpPr>
            <p:spPr>
              <a:xfrm>
                <a:off x="5005999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ounded Rectangle 216"/>
              <p:cNvSpPr/>
              <p:nvPr/>
            </p:nvSpPr>
            <p:spPr>
              <a:xfrm>
                <a:off x="7156380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stCxn id="217" idx="3"/>
                <a:endCxn id="219" idx="1"/>
              </p:cNvCxnSpPr>
              <p:nvPr/>
            </p:nvCxnSpPr>
            <p:spPr>
              <a:xfrm>
                <a:off x="7501050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ounded Rectangle 218"/>
              <p:cNvSpPr/>
              <p:nvPr/>
            </p:nvSpPr>
            <p:spPr>
              <a:xfrm>
                <a:off x="7778618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3"/>
                <a:endCxn id="221" idx="1"/>
              </p:cNvCxnSpPr>
              <p:nvPr/>
            </p:nvCxnSpPr>
            <p:spPr>
              <a:xfrm>
                <a:off x="8126339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ounded Rectangle 220"/>
              <p:cNvSpPr/>
              <p:nvPr/>
            </p:nvSpPr>
            <p:spPr>
              <a:xfrm>
                <a:off x="8403905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2" name="Straight Arrow Connector 221"/>
              <p:cNvCxnSpPr>
                <a:stCxn id="215" idx="3"/>
                <a:endCxn id="217" idx="1"/>
              </p:cNvCxnSpPr>
              <p:nvPr/>
            </p:nvCxnSpPr>
            <p:spPr>
              <a:xfrm>
                <a:off x="6878813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ounded Rectangle 222"/>
              <p:cNvSpPr/>
              <p:nvPr/>
            </p:nvSpPr>
            <p:spPr>
              <a:xfrm>
                <a:off x="3419903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4" name="Straight Arrow Connector 223"/>
              <p:cNvCxnSpPr>
                <a:stCxn id="223" idx="3"/>
                <a:endCxn id="225" idx="1"/>
              </p:cNvCxnSpPr>
              <p:nvPr/>
            </p:nvCxnSpPr>
            <p:spPr>
              <a:xfrm>
                <a:off x="3767624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Rounded Rectangle 224"/>
              <p:cNvSpPr/>
              <p:nvPr/>
            </p:nvSpPr>
            <p:spPr>
              <a:xfrm>
                <a:off x="4045192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6" name="Straight Arrow Connector 225"/>
              <p:cNvCxnSpPr>
                <a:stCxn id="225" idx="3"/>
                <a:endCxn id="227" idx="1"/>
              </p:cNvCxnSpPr>
              <p:nvPr/>
            </p:nvCxnSpPr>
            <p:spPr>
              <a:xfrm>
                <a:off x="4389862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ounded Rectangle 226"/>
              <p:cNvSpPr/>
              <p:nvPr/>
            </p:nvSpPr>
            <p:spPr>
              <a:xfrm>
                <a:off x="4667430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5292717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9" name="Straight Arrow Connector 228"/>
              <p:cNvCxnSpPr>
                <a:stCxn id="228" idx="3"/>
                <a:endCxn id="230" idx="1"/>
              </p:cNvCxnSpPr>
              <p:nvPr/>
            </p:nvCxnSpPr>
            <p:spPr>
              <a:xfrm>
                <a:off x="5637388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ounded Rectangle 229"/>
              <p:cNvSpPr/>
              <p:nvPr/>
            </p:nvSpPr>
            <p:spPr>
              <a:xfrm>
                <a:off x="5914954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31" name="Straight Arrow Connector 230"/>
              <p:cNvCxnSpPr>
                <a:stCxn id="230" idx="3"/>
                <a:endCxn id="233" idx="1"/>
              </p:cNvCxnSpPr>
              <p:nvPr/>
            </p:nvCxnSpPr>
            <p:spPr>
              <a:xfrm>
                <a:off x="6262675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ounded Rectangle 232"/>
              <p:cNvSpPr/>
              <p:nvPr/>
            </p:nvSpPr>
            <p:spPr>
              <a:xfrm>
                <a:off x="6540243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4" name="Straight Arrow Connector 333"/>
              <p:cNvCxnSpPr>
                <a:endCxn id="228" idx="1"/>
              </p:cNvCxnSpPr>
              <p:nvPr/>
            </p:nvCxnSpPr>
            <p:spPr>
              <a:xfrm>
                <a:off x="5015151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ed Rectangle 334"/>
              <p:cNvSpPr/>
              <p:nvPr/>
            </p:nvSpPr>
            <p:spPr>
              <a:xfrm>
                <a:off x="7162481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6" name="Straight Arrow Connector 335"/>
              <p:cNvCxnSpPr>
                <a:stCxn id="335" idx="3"/>
                <a:endCxn id="337" idx="1"/>
              </p:cNvCxnSpPr>
              <p:nvPr/>
            </p:nvCxnSpPr>
            <p:spPr>
              <a:xfrm>
                <a:off x="7510202" y="4952429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ounded Rectangle 336"/>
              <p:cNvSpPr/>
              <p:nvPr/>
            </p:nvSpPr>
            <p:spPr>
              <a:xfrm>
                <a:off x="7784718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8" name="Straight Arrow Connector 337"/>
              <p:cNvCxnSpPr>
                <a:stCxn id="337" idx="3"/>
                <a:endCxn id="339" idx="1"/>
              </p:cNvCxnSpPr>
              <p:nvPr/>
            </p:nvCxnSpPr>
            <p:spPr>
              <a:xfrm>
                <a:off x="8132439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ounded Rectangle 338"/>
              <p:cNvSpPr/>
              <p:nvPr/>
            </p:nvSpPr>
            <p:spPr>
              <a:xfrm>
                <a:off x="8410005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0" name="Straight Arrow Connector 339"/>
              <p:cNvCxnSpPr>
                <a:stCxn id="233" idx="3"/>
                <a:endCxn id="335" idx="1"/>
              </p:cNvCxnSpPr>
              <p:nvPr/>
            </p:nvCxnSpPr>
            <p:spPr>
              <a:xfrm>
                <a:off x="6884913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endCxn id="342" idx="1"/>
              </p:cNvCxnSpPr>
              <p:nvPr/>
            </p:nvCxnSpPr>
            <p:spPr>
              <a:xfrm>
                <a:off x="4368512" y="1218653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ounded Rectangle 341"/>
              <p:cNvSpPr/>
              <p:nvPr/>
            </p:nvSpPr>
            <p:spPr>
              <a:xfrm>
                <a:off x="4646078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3435155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3779825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Rounded Rectangle 344"/>
              <p:cNvSpPr/>
              <p:nvPr/>
            </p:nvSpPr>
            <p:spPr>
              <a:xfrm>
                <a:off x="4057393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>
                <a:off x="4405114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ounded Rectangle 346"/>
              <p:cNvSpPr/>
              <p:nvPr/>
            </p:nvSpPr>
            <p:spPr>
              <a:xfrm>
                <a:off x="4682680" y="2665715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5304917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>
                <a:off x="5652638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Rounded Rectangle 349"/>
              <p:cNvSpPr/>
              <p:nvPr/>
            </p:nvSpPr>
            <p:spPr>
              <a:xfrm>
                <a:off x="5930206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1" name="Straight Arrow Connector 350"/>
              <p:cNvCxnSpPr/>
              <p:nvPr/>
            </p:nvCxnSpPr>
            <p:spPr>
              <a:xfrm>
                <a:off x="6274876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ounded Rectangle 351"/>
              <p:cNvSpPr/>
              <p:nvPr/>
            </p:nvSpPr>
            <p:spPr>
              <a:xfrm>
                <a:off x="6552444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>
                <a:off x="5027352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3543300" y="285750"/>
            <a:ext cx="5029200" cy="4572000"/>
            <a:chOff x="3581400" y="304800"/>
            <a:chExt cx="5029200" cy="4572000"/>
          </a:xfrm>
        </p:grpSpPr>
        <p:sp>
          <p:nvSpPr>
            <p:cNvPr id="236" name="Snip Diagonal Corner Rectangle 235"/>
            <p:cNvSpPr/>
            <p:nvPr/>
          </p:nvSpPr>
          <p:spPr>
            <a:xfrm>
              <a:off x="3581400" y="1447800"/>
              <a:ext cx="5029200" cy="3429000"/>
            </a:xfrm>
            <a:prstGeom prst="snip2DiagRect">
              <a:avLst>
                <a:gd name="adj1" fmla="val 32170"/>
                <a:gd name="adj2" fmla="val 25004"/>
              </a:avLst>
            </a:prstGeom>
            <a:solidFill>
              <a:schemeClr val="accent2">
                <a:lumMod val="75000"/>
                <a:alpha val="32000"/>
              </a:schemeClr>
            </a:solidFill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181600" y="304800"/>
              <a:ext cx="28956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Sound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Over-approximation of Behaviors</a:t>
              </a:r>
            </a:p>
          </p:txBody>
        </p:sp>
        <p:cxnSp>
          <p:nvCxnSpPr>
            <p:cNvPr id="238" name="Straight Arrow Connector 237"/>
            <p:cNvCxnSpPr>
              <a:stCxn id="237" idx="2"/>
            </p:cNvCxnSpPr>
            <p:nvPr/>
          </p:nvCxnSpPr>
          <p:spPr>
            <a:xfrm rot="5400000">
              <a:off x="6253162" y="1071563"/>
              <a:ext cx="219075" cy="5334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38" y="4572000"/>
            <a:ext cx="1295400" cy="1484313"/>
            <a:chOff x="3352800" y="4572000"/>
            <a:chExt cx="1295400" cy="1484531"/>
          </a:xfrm>
        </p:grpSpPr>
        <p:sp>
          <p:nvSpPr>
            <p:cNvPr id="242" name="Oval 241"/>
            <p:cNvSpPr/>
            <p:nvPr/>
          </p:nvSpPr>
          <p:spPr>
            <a:xfrm>
              <a:off x="4419600" y="4572000"/>
              <a:ext cx="228600" cy="2286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B050"/>
                </a:solidFill>
              </a:endParaRPr>
            </a:p>
          </p:txBody>
        </p:sp>
        <p:cxnSp>
          <p:nvCxnSpPr>
            <p:cNvPr id="243" name="Straight Arrow Connector 242"/>
            <p:cNvCxnSpPr>
              <a:stCxn id="8316" idx="0"/>
              <a:endCxn id="242" idx="2"/>
            </p:cNvCxnSpPr>
            <p:nvPr/>
          </p:nvCxnSpPr>
          <p:spPr>
            <a:xfrm rot="5400000" flipH="1" flipV="1">
              <a:off x="3714697" y="4705420"/>
              <a:ext cx="724006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6" name="TextBox 243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76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False Alarm</a:t>
              </a:r>
            </a:p>
          </p:txBody>
        </p:sp>
      </p:grp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3581400" y="533400"/>
            <a:ext cx="1219200" cy="1828800"/>
            <a:chOff x="3581400" y="533400"/>
            <a:chExt cx="1219200" cy="1828800"/>
          </a:xfrm>
        </p:grpSpPr>
        <p:grpSp>
          <p:nvGrpSpPr>
            <p:cNvPr id="8310" name="Group 244"/>
            <p:cNvGrpSpPr>
              <a:grpSpLocks/>
            </p:cNvGrpSpPr>
            <p:nvPr/>
          </p:nvGrpSpPr>
          <p:grpSpPr bwMode="auto">
            <a:xfrm>
              <a:off x="3581400" y="533400"/>
              <a:ext cx="1219200" cy="1600200"/>
              <a:chOff x="3581400" y="533400"/>
              <a:chExt cx="1219200" cy="1600200"/>
            </a:xfrm>
          </p:grpSpPr>
          <p:cxnSp>
            <p:nvCxnSpPr>
              <p:cNvPr id="239" name="Straight Arrow Connector 238"/>
              <p:cNvCxnSpPr/>
              <p:nvPr/>
            </p:nvCxnSpPr>
            <p:spPr>
              <a:xfrm rot="16200000" flipH="1">
                <a:off x="3829050" y="1428750"/>
                <a:ext cx="990600" cy="4191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3" name="TextBox 239"/>
              <p:cNvSpPr txBox="1">
                <a:spLocks noChangeArrowheads="1"/>
              </p:cNvSpPr>
              <p:nvPr/>
            </p:nvSpPr>
            <p:spPr bwMode="auto">
              <a:xfrm>
                <a:off x="3581400" y="533400"/>
                <a:ext cx="1219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Reported</a:t>
                </a:r>
              </a:p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Error</a:t>
                </a:r>
              </a:p>
            </p:txBody>
          </p:sp>
        </p:grpSp>
        <p:sp>
          <p:nvSpPr>
            <p:cNvPr id="247" name="Oval 246"/>
            <p:cNvSpPr/>
            <p:nvPr/>
          </p:nvSpPr>
          <p:spPr>
            <a:xfrm>
              <a:off x="44196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3579813" y="1357313"/>
            <a:ext cx="5030787" cy="3505200"/>
            <a:chOff x="3580606" y="1371600"/>
            <a:chExt cx="5029994" cy="3505200"/>
          </a:xfrm>
        </p:grpSpPr>
        <p:cxnSp>
          <p:nvCxnSpPr>
            <p:cNvPr id="155" name="Straight Connector 154"/>
            <p:cNvCxnSpPr/>
            <p:nvPr/>
          </p:nvCxnSpPr>
          <p:spPr>
            <a:xfrm rot="5400000">
              <a:off x="3582169" y="2514624"/>
              <a:ext cx="3048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 flipH="1" flipV="1">
              <a:off x="3696415" y="1943130"/>
              <a:ext cx="762000" cy="38094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267885" y="1676400"/>
              <a:ext cx="914256" cy="762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82141" y="1447800"/>
              <a:ext cx="533316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715456" y="14478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172584" y="1371600"/>
              <a:ext cx="457128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29712" y="1371600"/>
              <a:ext cx="380940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934464" y="1371600"/>
              <a:ext cx="685692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7620090" y="1371666"/>
              <a:ext cx="838200" cy="83806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3352800" y="3048793"/>
              <a:ext cx="4572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3582181" y="3276612"/>
              <a:ext cx="1524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875" y="3619506"/>
              <a:ext cx="4572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620257" y="3924324"/>
              <a:ext cx="3810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963133" y="4267200"/>
              <a:ext cx="22856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191697" y="4267200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801201" y="46482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410704" y="4648200"/>
              <a:ext cx="761880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6172584" y="47244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 flipH="1" flipV="1">
              <a:off x="6591594" y="4457718"/>
              <a:ext cx="304800" cy="2285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276" y="44196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7467780" y="4038600"/>
              <a:ext cx="457128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847915" y="3963193"/>
              <a:ext cx="1524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7924908" y="3490912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8229606" y="3124206"/>
              <a:ext cx="6858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8420112" y="2628912"/>
              <a:ext cx="2286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266931" y="2401093"/>
              <a:ext cx="3810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719763" y="4857750"/>
            <a:ext cx="2995612" cy="1122363"/>
            <a:chOff x="5867400" y="4857760"/>
            <a:chExt cx="2995613" cy="1122353"/>
          </a:xfrm>
        </p:grpSpPr>
        <p:cxnSp>
          <p:nvCxnSpPr>
            <p:cNvPr id="299" name="Straight Arrow Connector 298"/>
            <p:cNvCxnSpPr>
              <a:stCxn id="8283" idx="0"/>
            </p:cNvCxnSpPr>
            <p:nvPr/>
          </p:nvCxnSpPr>
          <p:spPr>
            <a:xfrm rot="16200000" flipV="1">
              <a:off x="7052472" y="5020476"/>
              <a:ext cx="476246" cy="15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3" name="TextBox 89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2995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approximation is too coarse…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…yields too many false alarms</a:t>
              </a:r>
            </a:p>
          </p:txBody>
        </p:sp>
      </p:grpSp>
      <p:sp>
        <p:nvSpPr>
          <p:cNvPr id="265" name="Rounded Rectangle 264"/>
          <p:cNvSpPr/>
          <p:nvPr/>
        </p:nvSpPr>
        <p:spPr bwMode="auto">
          <a:xfrm>
            <a:off x="1219200" y="730250"/>
            <a:ext cx="3143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1276350" y="10001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477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5049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1276350" y="1608138"/>
            <a:ext cx="2000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1" name="Straight Arrow Connector 270"/>
          <p:cNvCxnSpPr>
            <a:stCxn id="265" idx="2"/>
            <a:endCxn id="267" idx="0"/>
          </p:cNvCxnSpPr>
          <p:nvPr/>
        </p:nvCxnSpPr>
        <p:spPr bwMode="auto">
          <a:xfrm rot="5400000">
            <a:off x="1308894" y="932657"/>
            <a:ext cx="13493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7" idx="2"/>
            <a:endCxn id="268" idx="0"/>
          </p:cNvCxnSpPr>
          <p:nvPr/>
        </p:nvCxnSpPr>
        <p:spPr bwMode="auto">
          <a:xfrm rot="5400000">
            <a:off x="11834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7" idx="2"/>
            <a:endCxn id="269" idx="0"/>
          </p:cNvCxnSpPr>
          <p:nvPr/>
        </p:nvCxnSpPr>
        <p:spPr bwMode="auto">
          <a:xfrm rot="16200000" flipH="1">
            <a:off x="14120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8" idx="2"/>
            <a:endCxn id="270" idx="0"/>
          </p:cNvCxnSpPr>
          <p:nvPr/>
        </p:nvCxnSpPr>
        <p:spPr bwMode="auto">
          <a:xfrm rot="16200000" flipH="1">
            <a:off x="11715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69" idx="2"/>
            <a:endCxn id="270" idx="0"/>
          </p:cNvCxnSpPr>
          <p:nvPr/>
        </p:nvCxnSpPr>
        <p:spPr bwMode="auto">
          <a:xfrm rot="5400000">
            <a:off x="14001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 bwMode="auto">
          <a:xfrm>
            <a:off x="990600" y="685800"/>
            <a:ext cx="9144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7" name="Elbow Connector 276"/>
          <p:cNvCxnSpPr>
            <a:stCxn id="270" idx="3"/>
            <a:endCxn id="267" idx="3"/>
          </p:cNvCxnSpPr>
          <p:nvPr/>
        </p:nvCxnSpPr>
        <p:spPr bwMode="auto">
          <a:xfrm flipV="1">
            <a:off x="1476375" y="1068388"/>
            <a:ext cx="1588" cy="608012"/>
          </a:xfrm>
          <a:prstGeom prst="bentConnector3">
            <a:avLst>
              <a:gd name="adj1" fmla="val 19751895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 bwMode="auto">
          <a:xfrm>
            <a:off x="1219200" y="1878013"/>
            <a:ext cx="3143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9" name="Straight Arrow Connector 278"/>
          <p:cNvCxnSpPr>
            <a:stCxn id="270" idx="2"/>
            <a:endCxn id="278" idx="0"/>
          </p:cNvCxnSpPr>
          <p:nvPr/>
        </p:nvCxnSpPr>
        <p:spPr bwMode="auto">
          <a:xfrm rot="5400000">
            <a:off x="1308894" y="1810544"/>
            <a:ext cx="134938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1" name="Group 225"/>
          <p:cNvGrpSpPr>
            <a:grpSpLocks/>
          </p:cNvGrpSpPr>
          <p:nvPr/>
        </p:nvGrpSpPr>
        <p:grpSpPr bwMode="auto">
          <a:xfrm>
            <a:off x="304800" y="2590800"/>
            <a:ext cx="914400" cy="1371600"/>
            <a:chOff x="457200" y="914400"/>
            <a:chExt cx="914400" cy="1371600"/>
          </a:xfrm>
        </p:grpSpPr>
        <p:sp>
          <p:nvSpPr>
            <p:cNvPr id="281" name="Rounded Rectangle 280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1" idx="2"/>
              <a:endCxn id="282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2" idx="2"/>
              <a:endCxn id="283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2" idx="2"/>
              <a:endCxn id="284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3" idx="2"/>
              <a:endCxn id="285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4" idx="2"/>
              <a:endCxn id="285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92" name="Elbow Connector 291"/>
            <p:cNvCxnSpPr>
              <a:stCxn id="285" idx="3"/>
              <a:endCxn id="282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11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ounded Rectangle 292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85" idx="2"/>
              <a:endCxn id="293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2" name="Group 240"/>
          <p:cNvGrpSpPr>
            <a:grpSpLocks/>
          </p:cNvGrpSpPr>
          <p:nvPr/>
        </p:nvGrpSpPr>
        <p:grpSpPr bwMode="auto">
          <a:xfrm>
            <a:off x="1676400" y="2590800"/>
            <a:ext cx="914400" cy="1371600"/>
            <a:chOff x="457200" y="914400"/>
            <a:chExt cx="914400" cy="13716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96" idx="2"/>
              <a:endCxn id="297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97" idx="2"/>
              <a:endCxn id="298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97" idx="2"/>
              <a:endCxn id="300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98" idx="2"/>
              <a:endCxn id="301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0" idx="2"/>
              <a:endCxn id="301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9" name="Elbow Connector 308"/>
            <p:cNvCxnSpPr>
              <a:stCxn id="301" idx="3"/>
              <a:endCxn id="297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7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ounded Rectangle 309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11" name="Straight Arrow Connector 310"/>
            <p:cNvCxnSpPr>
              <a:stCxn id="301" idx="2"/>
              <a:endCxn id="310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1"/>
          <p:cNvCxnSpPr/>
          <p:nvPr/>
        </p:nvCxnSpPr>
        <p:spPr>
          <a:xfrm rot="10800000" flipV="1">
            <a:off x="7620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4478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5" name="Group 260"/>
          <p:cNvGrpSpPr>
            <a:grpSpLocks/>
          </p:cNvGrpSpPr>
          <p:nvPr/>
        </p:nvGrpSpPr>
        <p:grpSpPr bwMode="auto">
          <a:xfrm>
            <a:off x="990600" y="4572000"/>
            <a:ext cx="914400" cy="1371600"/>
            <a:chOff x="457200" y="914400"/>
            <a:chExt cx="914400" cy="1371600"/>
          </a:xfrm>
        </p:grpSpPr>
        <p:sp>
          <p:nvSpPr>
            <p:cNvPr id="315" name="Rounded Rectangle 314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5" idx="2"/>
              <a:endCxn id="316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6" idx="2"/>
              <a:endCxn id="318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7" idx="2"/>
              <a:endCxn id="319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8" idx="2"/>
              <a:endCxn id="319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26" name="Elbow Connector 325"/>
            <p:cNvCxnSpPr>
              <a:stCxn id="319" idx="3"/>
              <a:endCxn id="316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2042148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ounded Rectangle 326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8" name="Straight Arrow Connector 327"/>
            <p:cNvCxnSpPr>
              <a:stCxn id="319" idx="2"/>
              <a:endCxn id="327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Straight Arrow Connector 328"/>
          <p:cNvCxnSpPr/>
          <p:nvPr/>
        </p:nvCxnSpPr>
        <p:spPr>
          <a:xfrm rot="16200000" flipH="1">
            <a:off x="8001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rot="5400000">
            <a:off x="14859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16"/>
          <p:cNvCxnSpPr/>
          <p:nvPr/>
        </p:nvCxnSpPr>
        <p:spPr>
          <a:xfrm rot="5400000" flipH="1">
            <a:off x="-1181099" y="3314700"/>
            <a:ext cx="5257800" cy="3175"/>
          </a:xfrm>
          <a:prstGeom prst="bentConnector5">
            <a:avLst>
              <a:gd name="adj1" fmla="val -2007"/>
              <a:gd name="adj2" fmla="val -48812299"/>
              <a:gd name="adj3" fmla="val 10434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81794" y="3275806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905000" y="533400"/>
            <a:ext cx="2695575" cy="2743200"/>
            <a:chOff x="1905000" y="533400"/>
            <a:chExt cx="2695575" cy="2743200"/>
          </a:xfrm>
        </p:grpSpPr>
        <p:cxnSp>
          <p:nvCxnSpPr>
            <p:cNvPr id="354" name="Straight Arrow Connector 353"/>
            <p:cNvCxnSpPr/>
            <p:nvPr/>
          </p:nvCxnSpPr>
          <p:spPr>
            <a:xfrm rot="10800000" flipV="1">
              <a:off x="1905000" y="762000"/>
              <a:ext cx="1676400" cy="609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rot="5400000">
              <a:off x="1981200" y="1524000"/>
              <a:ext cx="2362200" cy="1143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78"/>
            <p:cNvSpPr txBox="1">
              <a:spLocks noChangeArrowheads="1"/>
            </p:cNvSpPr>
            <p:nvPr/>
          </p:nvSpPr>
          <p:spPr bwMode="auto">
            <a:xfrm>
              <a:off x="3581400" y="533400"/>
              <a:ext cx="1019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Modules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6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discussion of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9600" y="28956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7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9238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9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43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5570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1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0262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3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7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" y="5943600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infeasible path!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program will never crash</a:t>
            </a:r>
          </a:p>
        </p:txBody>
      </p:sp>
      <p:sp>
        <p:nvSpPr>
          <p:cNvPr id="10269" name="TextBox 48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72097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128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9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Terminator 64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Terminator 69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Terminator 70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Terminator 71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Terminator 73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Terminator 7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owchart: Terminator 115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Terminator 121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Terminator 142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Terminator 14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3" name="Group 146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sp>
          <p:nvSpPr>
            <p:cNvPr id="149" name="Flowchart: Terminator 148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1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457200" y="5105400"/>
            <a:chExt cx="1752600" cy="22792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219200" y="5257347"/>
              <a:ext cx="990600" cy="1583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Terminator 151"/>
            <p:cNvSpPr/>
            <p:nvPr/>
          </p:nvSpPr>
          <p:spPr>
            <a:xfrm>
              <a:off x="457200" y="5105400"/>
              <a:ext cx="762000" cy="227921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7" name="Group 152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lowchart: Terminator 154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lowchart: Terminator 157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31" name="Group 158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228600" y="6019800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non-termination!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to approximate</a:t>
            </a:r>
          </a:p>
        </p:txBody>
      </p:sp>
      <p:sp>
        <p:nvSpPr>
          <p:cNvPr id="11309" name="TextBox 193"/>
          <p:cNvSpPr txBox="1">
            <a:spLocks noChangeArrowheads="1"/>
          </p:cNvSpPr>
          <p:nvPr/>
        </p:nvSpPr>
        <p:spPr bwMode="auto">
          <a:xfrm>
            <a:off x="152400" y="152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without approximating…</a:t>
            </a:r>
          </a:p>
        </p:txBody>
      </p:sp>
    </p:spTree>
    <p:extLst>
      <p:ext uri="{BB962C8B-B14F-4D97-AF65-F5344CB8AC3E}">
        <p14:creationId xmlns:p14="http://schemas.microsoft.com/office/powerpoint/2010/main" val="113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2362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3962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2971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2398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</p:cNvCxnSpPr>
          <p:nvPr/>
        </p:nvCxnSpPr>
        <p:spPr>
          <a:xfrm rot="5400000">
            <a:off x="1562895" y="3923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352800" y="1828800"/>
            <a:ext cx="2057400" cy="2667000"/>
            <a:chOff x="5791200" y="762000"/>
            <a:chExt cx="2057400" cy="2667000"/>
          </a:xfrm>
        </p:grpSpPr>
        <p:grpSp>
          <p:nvGrpSpPr>
            <p:cNvPr id="12311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2667000"/>
              <a:chOff x="3810000" y="2057400"/>
              <a:chExt cx="1600200" cy="2667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10000" y="41910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</p:cNvCxnSpPr>
              <p:nvPr/>
            </p:nvCxnSpPr>
            <p:spPr>
              <a:xfrm rot="5400000">
                <a:off x="4229895" y="4152106"/>
                <a:ext cx="1141412" cy="31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4219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</a:t>
              </a:r>
            </a:p>
          </p:txBody>
        </p:sp>
        <p:sp>
          <p:nvSpPr>
            <p:cNvPr id="12313" name="TextBox 50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519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00" y="2782888"/>
            <a:ext cx="218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Terminator 63"/>
          <p:cNvSpPr/>
          <p:nvPr/>
        </p:nvSpPr>
        <p:spPr>
          <a:xfrm>
            <a:off x="381000" y="2209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65" name="Flowchart: Terminator 64"/>
          <p:cNvSpPr/>
          <p:nvPr/>
        </p:nvSpPr>
        <p:spPr>
          <a:xfrm>
            <a:off x="381000" y="38862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563938" y="990600"/>
            <a:ext cx="1998662" cy="2743200"/>
            <a:chOff x="3563755" y="990600"/>
            <a:chExt cx="1998845" cy="2743201"/>
          </a:xfrm>
        </p:grpSpPr>
        <p:sp>
          <p:nvSpPr>
            <p:cNvPr id="12308" name="TextBox 65"/>
            <p:cNvSpPr txBox="1">
              <a:spLocks noChangeArrowheads="1"/>
            </p:cNvSpPr>
            <p:nvPr/>
          </p:nvSpPr>
          <p:spPr bwMode="auto">
            <a:xfrm>
              <a:off x="3581400" y="9906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elements</a:t>
              </a:r>
            </a:p>
          </p:txBody>
        </p:sp>
        <p:cxnSp>
          <p:nvCxnSpPr>
            <p:cNvPr id="68" name="Straight Arrow Connector 67"/>
            <p:cNvCxnSpPr>
              <a:stCxn id="12308" idx="2"/>
              <a:endCxn id="12312" idx="0"/>
            </p:cNvCxnSpPr>
            <p:nvPr/>
          </p:nvCxnSpPr>
          <p:spPr>
            <a:xfrm rot="5400000">
              <a:off x="3681276" y="1242967"/>
              <a:ext cx="773112" cy="100815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2313" idx="0"/>
            </p:cNvCxnSpPr>
            <p:nvPr/>
          </p:nvCxnSpPr>
          <p:spPr>
            <a:xfrm rot="5400000">
              <a:off x="2911340" y="2073232"/>
              <a:ext cx="2362201" cy="9589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3200400" y="3200400"/>
            <a:ext cx="1787525" cy="1817688"/>
            <a:chOff x="3200400" y="3200401"/>
            <a:chExt cx="1787862" cy="1817131"/>
          </a:xfrm>
        </p:grpSpPr>
        <p:sp>
          <p:nvSpPr>
            <p:cNvPr id="12306" name="TextBox 70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1787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transfer function</a:t>
              </a:r>
            </a:p>
          </p:txBody>
        </p:sp>
        <p:cxnSp>
          <p:nvCxnSpPr>
            <p:cNvPr id="75" name="Straight Arrow Connector 74"/>
            <p:cNvCxnSpPr>
              <a:stCxn id="12306" idx="0"/>
            </p:cNvCxnSpPr>
            <p:nvPr/>
          </p:nvCxnSpPr>
          <p:spPr>
            <a:xfrm rot="5400000" flipH="1" flipV="1">
              <a:off x="3685832" y="3608901"/>
              <a:ext cx="1447356" cy="63035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400800" y="3429000"/>
            <a:ext cx="1944688" cy="1284288"/>
            <a:chOff x="6400800" y="3429001"/>
            <a:chExt cx="1944635" cy="1283731"/>
          </a:xfrm>
        </p:grpSpPr>
        <p:sp>
          <p:nvSpPr>
            <p:cNvPr id="12304" name="TextBox 78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1944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equation</a:t>
              </a:r>
            </a:p>
          </p:txBody>
        </p:sp>
        <p:cxnSp>
          <p:nvCxnSpPr>
            <p:cNvPr id="81" name="Straight Arrow Connector 80"/>
            <p:cNvCxnSpPr>
              <a:stCxn id="12304" idx="0"/>
              <a:endCxn id="53" idx="2"/>
            </p:cNvCxnSpPr>
            <p:nvPr/>
          </p:nvCxnSpPr>
          <p:spPr>
            <a:xfrm rot="5400000" flipH="1" flipV="1">
              <a:off x="6975645" y="3825679"/>
              <a:ext cx="914003" cy="1206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1219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438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1828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1255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 rot="5400000">
            <a:off x="1562101" y="2781300"/>
            <a:ext cx="1143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54"/>
          <p:cNvGrpSpPr>
            <a:grpSpLocks/>
          </p:cNvGrpSpPr>
          <p:nvPr/>
        </p:nvGrpSpPr>
        <p:grpSpPr bwMode="auto">
          <a:xfrm>
            <a:off x="3276600" y="685800"/>
            <a:ext cx="2133600" cy="1524000"/>
            <a:chOff x="5715000" y="762000"/>
            <a:chExt cx="2133600" cy="1524000"/>
          </a:xfrm>
        </p:grpSpPr>
        <p:grpSp>
          <p:nvGrpSpPr>
            <p:cNvPr id="13345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1524000"/>
              <a:chOff x="3810000" y="2057400"/>
              <a:chExt cx="1600200" cy="1524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f1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48"/>
            <p:cNvSpPr txBox="1">
              <a:spLocks noChangeArrowheads="1"/>
            </p:cNvSpPr>
            <p:nvPr/>
          </p:nvSpPr>
          <p:spPr bwMode="auto">
            <a:xfrm>
              <a:off x="5715000" y="10668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in1</a:t>
              </a:r>
            </a:p>
          </p:txBody>
        </p:sp>
      </p:grpSp>
      <p:sp>
        <p:nvSpPr>
          <p:cNvPr id="13320" name="TextBox 52"/>
          <p:cNvSpPr txBox="1">
            <a:spLocks noChangeArrowheads="1"/>
          </p:cNvSpPr>
          <p:nvPr/>
        </p:nvSpPr>
        <p:spPr bwMode="auto">
          <a:xfrm>
            <a:off x="6215063" y="18288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43000" y="4343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352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 rot="5400000">
            <a:off x="1562895" y="4304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29718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7" name="Group 68"/>
          <p:cNvGrpSpPr>
            <a:grpSpLocks/>
          </p:cNvGrpSpPr>
          <p:nvPr/>
        </p:nvGrpSpPr>
        <p:grpSpPr bwMode="auto">
          <a:xfrm>
            <a:off x="3276600" y="2211388"/>
            <a:ext cx="2133600" cy="2665412"/>
            <a:chOff x="3276600" y="2210594"/>
            <a:chExt cx="2133600" cy="2666206"/>
          </a:xfrm>
        </p:grpSpPr>
        <p:grpSp>
          <p:nvGrpSpPr>
            <p:cNvPr id="13336" name="Group 54"/>
            <p:cNvGrpSpPr>
              <a:grpSpLocks/>
            </p:cNvGrpSpPr>
            <p:nvPr/>
          </p:nvGrpSpPr>
          <p:grpSpPr bwMode="auto">
            <a:xfrm>
              <a:off x="3276600" y="2210594"/>
              <a:ext cx="2133600" cy="2666206"/>
              <a:chOff x="5715000" y="762794"/>
              <a:chExt cx="2133600" cy="2666206"/>
            </a:xfrm>
          </p:grpSpPr>
          <p:grpSp>
            <p:nvGrpSpPr>
              <p:cNvPr id="13338" name="Group 36"/>
              <p:cNvGrpSpPr>
                <a:grpSpLocks/>
              </p:cNvGrpSpPr>
              <p:nvPr/>
            </p:nvGrpSpPr>
            <p:grpSpPr bwMode="auto">
              <a:xfrm>
                <a:off x="6248400" y="762794"/>
                <a:ext cx="1600200" cy="2666206"/>
                <a:chOff x="3810000" y="2058194"/>
                <a:chExt cx="1600200" cy="266620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10000" y="2285274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10000" y="4190841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ounded Rectangle 55"/>
                <p:cNvSpPr/>
                <p:nvPr/>
              </p:nvSpPr>
              <p:spPr>
                <a:xfrm>
                  <a:off x="4191000" y="3199946"/>
                  <a:ext cx="1219200" cy="381113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>
                      <a:solidFill>
                        <a:srgbClr val="1F497D"/>
                      </a:solidFill>
                    </a:rPr>
                    <a:t>f2</a:t>
                  </a:r>
                  <a:endParaRPr lang="en-US" sz="1800" baseline="-25000" dirty="0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57" name="Straight Arrow Connector 56"/>
                <p:cNvCxnSpPr>
                  <a:stCxn id="40" idx="2"/>
                </p:cNvCxnSpPr>
                <p:nvPr/>
              </p:nvCxnSpPr>
              <p:spPr>
                <a:xfrm rot="5400000">
                  <a:off x="4229725" y="2627482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6" idx="2"/>
                </p:cNvCxnSpPr>
                <p:nvPr/>
              </p:nvCxnSpPr>
              <p:spPr>
                <a:xfrm rot="5400000">
                  <a:off x="4229725" y="4151936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9" name="TextBox 51"/>
              <p:cNvSpPr txBox="1">
                <a:spLocks noChangeArrowheads="1"/>
              </p:cNvSpPr>
              <p:nvPr/>
            </p:nvSpPr>
            <p:spPr bwMode="auto">
              <a:xfrm>
                <a:off x="5715000" y="2667000"/>
                <a:ext cx="598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out2</a:t>
                </a:r>
              </a:p>
            </p:txBody>
          </p:sp>
        </p:grpSp>
        <p:sp>
          <p:nvSpPr>
            <p:cNvPr id="13337" name="TextBox 67"/>
            <p:cNvSpPr txBox="1">
              <a:spLocks noChangeArrowheads="1"/>
            </p:cNvSpPr>
            <p:nvPr/>
          </p:nvSpPr>
          <p:spPr bwMode="auto">
            <a:xfrm>
              <a:off x="3276600" y="2221468"/>
              <a:ext cx="598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0" y="3036888"/>
            <a:ext cx="9906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70"/>
          <p:cNvSpPr txBox="1">
            <a:spLocks noChangeArrowheads="1"/>
          </p:cNvSpPr>
          <p:nvPr/>
        </p:nvSpPr>
        <p:spPr bwMode="auto">
          <a:xfrm>
            <a:off x="3276600" y="28194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1800" baseline="-25000">
                <a:solidFill>
                  <a:srgbClr val="1F497D"/>
                </a:solidFill>
                <a:cs typeface="Arial" charset="0"/>
              </a:rPr>
              <a:t>in2</a:t>
            </a:r>
          </a:p>
        </p:txBody>
      </p:sp>
      <p:sp>
        <p:nvSpPr>
          <p:cNvPr id="13330" name="TextBox 73"/>
          <p:cNvSpPr txBox="1">
            <a:spLocks noChangeArrowheads="1"/>
          </p:cNvSpPr>
          <p:nvPr/>
        </p:nvSpPr>
        <p:spPr bwMode="auto">
          <a:xfrm>
            <a:off x="6215063" y="26670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3331" name="TextBox 74"/>
          <p:cNvSpPr txBox="1">
            <a:spLocks noChangeArrowheads="1"/>
          </p:cNvSpPr>
          <p:nvPr/>
        </p:nvSpPr>
        <p:spPr bwMode="auto">
          <a:xfrm>
            <a:off x="6215063" y="3505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sp>
        <p:nvSpPr>
          <p:cNvPr id="76" name="Flowchart: Terminator 75"/>
          <p:cNvSpPr/>
          <p:nvPr/>
        </p:nvSpPr>
        <p:spPr>
          <a:xfrm>
            <a:off x="381000" y="1066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77" name="Flowchart: Terminator 76"/>
          <p:cNvSpPr/>
          <p:nvPr/>
        </p:nvSpPr>
        <p:spPr>
          <a:xfrm>
            <a:off x="381000" y="2286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8" name="Flowchart: Terminator 77"/>
          <p:cNvSpPr/>
          <p:nvPr/>
        </p:nvSpPr>
        <p:spPr>
          <a:xfrm>
            <a:off x="381000" y="28956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9" name="Flowchart: Terminator 78"/>
          <p:cNvSpPr/>
          <p:nvPr/>
        </p:nvSpPr>
        <p:spPr>
          <a:xfrm>
            <a:off x="381000" y="4191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</p:spTree>
    <p:extLst>
      <p:ext uri="{BB962C8B-B14F-4D97-AF65-F5344CB8AC3E}">
        <p14:creationId xmlns:p14="http://schemas.microsoft.com/office/powerpoint/2010/main" val="171346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2"/>
          <p:cNvSpPr txBox="1">
            <a:spLocks noChangeArrowheads="1"/>
          </p:cNvSpPr>
          <p:nvPr/>
        </p:nvSpPr>
        <p:spPr bwMode="auto">
          <a:xfrm>
            <a:off x="5300663" y="11430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563687" y="3313113"/>
            <a:ext cx="6323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73"/>
          <p:cNvSpPr txBox="1">
            <a:spLocks noChangeArrowheads="1"/>
          </p:cNvSpPr>
          <p:nvPr/>
        </p:nvSpPr>
        <p:spPr bwMode="auto">
          <a:xfrm>
            <a:off x="5300663" y="2743200"/>
            <a:ext cx="349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⊔</a:t>
            </a:r>
            <a:r>
              <a:rPr lang="en-US" sz="36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1" name="TextBox 74"/>
          <p:cNvSpPr txBox="1">
            <a:spLocks noChangeArrowheads="1"/>
          </p:cNvSpPr>
          <p:nvPr/>
        </p:nvSpPr>
        <p:spPr bwMode="auto">
          <a:xfrm>
            <a:off x="5300663" y="1981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14342" name="Group 198"/>
          <p:cNvGrpSpPr>
            <a:grpSpLocks/>
          </p:cNvGrpSpPr>
          <p:nvPr/>
        </p:nvGrpSpPr>
        <p:grpSpPr bwMode="auto">
          <a:xfrm>
            <a:off x="76200" y="1676400"/>
            <a:ext cx="4462463" cy="3506788"/>
            <a:chOff x="76200" y="1981199"/>
            <a:chExt cx="4462858" cy="3505995"/>
          </a:xfrm>
        </p:grpSpPr>
        <p:sp>
          <p:nvSpPr>
            <p:cNvPr id="109" name="Rounded Rectangle 108"/>
            <p:cNvSpPr/>
            <p:nvPr/>
          </p:nvSpPr>
          <p:spPr>
            <a:xfrm>
              <a:off x="762061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1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667229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2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676542" y="4342865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3</a:t>
              </a:r>
            </a:p>
          </p:txBody>
        </p:sp>
        <p:cxnSp>
          <p:nvCxnSpPr>
            <p:cNvPr id="112" name="Straight Arrow Connector 111"/>
            <p:cNvCxnSpPr>
              <a:endCxn id="109" idx="0"/>
            </p:cNvCxnSpPr>
            <p:nvPr/>
          </p:nvCxnSpPr>
          <p:spPr>
            <a:xfrm rot="5400000">
              <a:off x="990801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10" idx="0"/>
            </p:cNvCxnSpPr>
            <p:nvPr/>
          </p:nvCxnSpPr>
          <p:spPr>
            <a:xfrm rot="5400000">
              <a:off x="2895969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2"/>
            </p:cNvCxnSpPr>
            <p:nvPr/>
          </p:nvCxnSpPr>
          <p:spPr>
            <a:xfrm rot="16200000" flipH="1">
              <a:off x="1486133" y="3009523"/>
              <a:ext cx="685645" cy="9144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2"/>
            </p:cNvCxnSpPr>
            <p:nvPr/>
          </p:nvCxnSpPr>
          <p:spPr>
            <a:xfrm rot="5400000">
              <a:off x="2438717" y="2971419"/>
              <a:ext cx="685645" cy="9906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1" idx="2"/>
            </p:cNvCxnSpPr>
            <p:nvPr/>
          </p:nvCxnSpPr>
          <p:spPr>
            <a:xfrm rot="5400000">
              <a:off x="1903695" y="5104692"/>
              <a:ext cx="763415" cy="1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14474" y="3441369"/>
              <a:ext cx="83827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150"/>
            <p:cNvSpPr txBox="1">
              <a:spLocks noChangeArrowheads="1"/>
            </p:cNvSpPr>
            <p:nvPr/>
          </p:nvSpPr>
          <p:spPr bwMode="auto">
            <a:xfrm>
              <a:off x="381000" y="3212068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  <p:cxnSp>
          <p:nvCxnSpPr>
            <p:cNvPr id="157" name="Straight Connector 156"/>
            <p:cNvCxnSpPr>
              <a:stCxn id="111" idx="0"/>
            </p:cNvCxnSpPr>
            <p:nvPr/>
          </p:nvCxnSpPr>
          <p:spPr>
            <a:xfrm rot="5400000" flipH="1" flipV="1">
              <a:off x="2018763" y="4077019"/>
              <a:ext cx="533279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177"/>
            <p:cNvGrpSpPr>
              <a:grpSpLocks/>
            </p:cNvGrpSpPr>
            <p:nvPr/>
          </p:nvGrpSpPr>
          <p:grpSpPr bwMode="auto">
            <a:xfrm>
              <a:off x="76200" y="2057400"/>
              <a:ext cx="1295400" cy="369332"/>
              <a:chOff x="228600" y="3124200"/>
              <a:chExt cx="1295400" cy="369332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62047" y="3352730"/>
                <a:ext cx="762068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72" name="TextBox 176"/>
              <p:cNvSpPr txBox="1">
                <a:spLocks noChangeArrowheads="1"/>
              </p:cNvSpPr>
              <p:nvPr/>
            </p:nvSpPr>
            <p:spPr bwMode="auto">
              <a:xfrm>
                <a:off x="228600" y="3124200"/>
                <a:ext cx="5004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in1</a:t>
                </a: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3276883" y="2285930"/>
              <a:ext cx="762067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TextBox 18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in2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2895850" y="3441369"/>
              <a:ext cx="91448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4" name="TextBox 183"/>
            <p:cNvSpPr txBox="1">
              <a:spLocks noChangeArrowheads="1"/>
            </p:cNvSpPr>
            <p:nvPr/>
          </p:nvSpPr>
          <p:spPr bwMode="auto">
            <a:xfrm>
              <a:off x="3733800" y="3212068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out2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1295508" y="3809585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6" name="TextBox 186"/>
            <p:cNvSpPr txBox="1">
              <a:spLocks noChangeArrowheads="1"/>
            </p:cNvSpPr>
            <p:nvPr/>
          </p:nvSpPr>
          <p:spPr bwMode="auto">
            <a:xfrm>
              <a:off x="762000" y="3581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join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295508" y="4190499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193"/>
            <p:cNvSpPr txBox="1">
              <a:spLocks noChangeArrowheads="1"/>
            </p:cNvSpPr>
            <p:nvPr/>
          </p:nvSpPr>
          <p:spPr bwMode="auto">
            <a:xfrm>
              <a:off x="762000" y="3962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in3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1295508" y="4952327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195"/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out3</a:t>
              </a:r>
            </a:p>
          </p:txBody>
        </p:sp>
      </p:grpSp>
      <p:sp>
        <p:nvSpPr>
          <p:cNvPr id="14343" name="TextBox 196"/>
          <p:cNvSpPr txBox="1">
            <a:spLocks noChangeArrowheads="1"/>
          </p:cNvSpPr>
          <p:nvPr/>
        </p:nvSpPr>
        <p:spPr bwMode="auto">
          <a:xfrm>
            <a:off x="5305425" y="3392488"/>
            <a:ext cx="196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4" name="TextBox 197"/>
          <p:cNvSpPr txBox="1">
            <a:spLocks noChangeArrowheads="1"/>
          </p:cNvSpPr>
          <p:nvPr/>
        </p:nvSpPr>
        <p:spPr bwMode="auto">
          <a:xfrm>
            <a:off x="5300663" y="4114800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5072060" y="3276600"/>
            <a:ext cx="3404522" cy="2780475"/>
            <a:chOff x="5181600" y="3505211"/>
            <a:chExt cx="3403991" cy="2779752"/>
          </a:xfrm>
        </p:grpSpPr>
        <p:cxnSp>
          <p:nvCxnSpPr>
            <p:cNvPr id="203" name="Straight Arrow Connector 202"/>
            <p:cNvCxnSpPr>
              <a:stCxn id="14348" idx="0"/>
            </p:cNvCxnSpPr>
            <p:nvPr/>
          </p:nvCxnSpPr>
          <p:spPr>
            <a:xfrm flipV="1">
              <a:off x="6883596" y="3505211"/>
              <a:ext cx="736017" cy="213358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8" name="TextBox 203"/>
            <p:cNvSpPr txBox="1">
              <a:spLocks noChangeArrowheads="1"/>
            </p:cNvSpPr>
            <p:nvPr/>
          </p:nvSpPr>
          <p:spPr bwMode="auto">
            <a:xfrm>
              <a:off x="5181600" y="5638800"/>
              <a:ext cx="3403991" cy="6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least upper bound operator</a:t>
              </a:r>
            </a:p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Example: union of possible values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5867400"/>
            <a:ext cx="433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space of dataflow elements, </a:t>
            </a:r>
            <a:r>
              <a:rPr lang="en-US" sz="1800" b="1">
                <a:solidFill>
                  <a:srgbClr val="00B050"/>
                </a:solidFill>
                <a:cs typeface="Arial" charset="0"/>
                <a:sym typeface="Symbol" pitchFamily="18" charset="2"/>
              </a:rPr>
              <a:t></a:t>
            </a:r>
            <a:r>
              <a:rPr lang="en-US" sz="1800" b="1">
                <a:solidFill>
                  <a:srgbClr val="00B050"/>
                </a:solidFill>
                <a:cs typeface="Arial" charset="0"/>
              </a:rPr>
              <a:t>?</a:t>
            </a:r>
          </a:p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least upper bound operator, ⊔?</a:t>
            </a:r>
          </a:p>
        </p:txBody>
      </p:sp>
    </p:spTree>
    <p:extLst>
      <p:ext uri="{BB962C8B-B14F-4D97-AF65-F5344CB8AC3E}">
        <p14:creationId xmlns:p14="http://schemas.microsoft.com/office/powerpoint/2010/main" val="35022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Software bugs are serious problems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2114550"/>
            <a:ext cx="766782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53506" y="6153090"/>
            <a:ext cx="29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Thanks: Isil and Thomas Dillig</a:t>
            </a:r>
          </a:p>
        </p:txBody>
      </p:sp>
    </p:spTree>
    <p:extLst>
      <p:ext uri="{BB962C8B-B14F-4D97-AF65-F5344CB8AC3E}">
        <p14:creationId xmlns:p14="http://schemas.microsoft.com/office/powerpoint/2010/main" val="3994124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640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1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905000" y="2743200"/>
            <a:ext cx="1752600" cy="228600"/>
            <a:chOff x="1905000" y="27432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</p:grp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1905000" y="3657600"/>
            <a:ext cx="2476500" cy="228600"/>
            <a:chOff x="1905000" y="36576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Terminator 129"/>
            <p:cNvSpPr/>
            <p:nvPr/>
          </p:nvSpPr>
          <p:spPr>
            <a:xfrm>
              <a:off x="1905000" y="3657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105400" y="3352800"/>
            <a:ext cx="2133600" cy="228600"/>
            <a:chOff x="5105400" y="3352800"/>
            <a:chExt cx="21336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5105400" y="2743200"/>
            <a:ext cx="2133600" cy="228600"/>
            <a:chOff x="5105400" y="2743200"/>
            <a:chExt cx="2133600" cy="2286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105400" y="28956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owchart: Terminator 134"/>
            <p:cNvSpPr/>
            <p:nvPr/>
          </p:nvSpPr>
          <p:spPr>
            <a:xfrm>
              <a:off x="6477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1905000" y="4191000"/>
            <a:ext cx="2209800" cy="228600"/>
            <a:chOff x="1905000" y="41910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lowchart: Terminator 135"/>
            <p:cNvSpPr/>
            <p:nvPr/>
          </p:nvSpPr>
          <p:spPr>
            <a:xfrm>
              <a:off x="1905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4648200" y="4191000"/>
            <a:ext cx="2590800" cy="228600"/>
            <a:chOff x="4648200" y="4191000"/>
            <a:chExt cx="2590800" cy="2286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648200" y="4343400"/>
              <a:ext cx="1828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6477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lowchart: Terminator 137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16421" name="TextBox 148"/>
          <p:cNvSpPr txBox="1">
            <a:spLocks noChangeArrowheads="1"/>
          </p:cNvSpPr>
          <p:nvPr/>
        </p:nvSpPr>
        <p:spPr bwMode="auto">
          <a:xfrm>
            <a:off x="228600" y="152400"/>
            <a:ext cx="415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228600" y="5791200"/>
            <a:ext cx="336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but reports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more precision</a:t>
            </a:r>
          </a:p>
        </p:txBody>
      </p: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228600" y="3771900"/>
            <a:ext cx="1676400" cy="684213"/>
            <a:chOff x="228600" y="3771900"/>
            <a:chExt cx="1676400" cy="684431"/>
          </a:xfrm>
        </p:grpSpPr>
        <p:sp>
          <p:nvSpPr>
            <p:cNvPr id="16427" name="TextBox 150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1049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lost </a:t>
              </a:r>
            </a:p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precision</a:t>
              </a:r>
            </a:p>
          </p:txBody>
        </p:sp>
        <p:cxnSp>
          <p:nvCxnSpPr>
            <p:cNvPr id="153" name="Straight Arrow Connector 152"/>
            <p:cNvCxnSpPr>
              <a:stCxn id="16427" idx="3"/>
              <a:endCxn id="130" idx="1"/>
            </p:cNvCxnSpPr>
            <p:nvPr/>
          </p:nvCxnSpPr>
          <p:spPr>
            <a:xfrm flipV="1">
              <a:off x="1277938" y="3771900"/>
              <a:ext cx="627062" cy="36047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1752600" y="5367338"/>
            <a:ext cx="1447800" cy="228600"/>
            <a:chOff x="1752600" y="5367453"/>
            <a:chExt cx="1447800" cy="228600"/>
          </a:xfrm>
        </p:grpSpPr>
        <p:sp>
          <p:nvSpPr>
            <p:cNvPr id="63" name="Flowchart: Terminator 62"/>
            <p:cNvSpPr/>
            <p:nvPr/>
          </p:nvSpPr>
          <p:spPr bwMode="auto">
            <a:xfrm>
              <a:off x="1752600" y="5367453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cxnSp>
          <p:nvCxnSpPr>
            <p:cNvPr id="65" name="Straight Connector 64"/>
            <p:cNvCxnSpPr>
              <a:stCxn id="63" idx="3"/>
            </p:cNvCxnSpPr>
            <p:nvPr/>
          </p:nvCxnSpPr>
          <p:spPr bwMode="auto">
            <a:xfrm>
              <a:off x="2514600" y="5481753"/>
              <a:ext cx="685800" cy="476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4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738188" y="1643063"/>
            <a:ext cx="3276600" cy="2590800"/>
            <a:chOff x="2819400" y="1752600"/>
            <a:chExt cx="3276600" cy="2590800"/>
          </a:xfrm>
        </p:grpSpPr>
        <p:cxnSp>
          <p:nvCxnSpPr>
            <p:cNvPr id="252" name="Straight Arrow Connector 251"/>
            <p:cNvCxnSpPr>
              <a:stCxn id="444" idx="0"/>
              <a:endCxn id="131" idx="2"/>
            </p:cNvCxnSpPr>
            <p:nvPr/>
          </p:nvCxnSpPr>
          <p:spPr>
            <a:xfrm rot="5400000" flipH="1" flipV="1">
              <a:off x="3219450" y="2647950"/>
              <a:ext cx="5334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445" idx="0"/>
              <a:endCxn id="131" idx="2"/>
            </p:cNvCxnSpPr>
            <p:nvPr/>
          </p:nvCxnSpPr>
          <p:spPr>
            <a:xfrm rot="16200000" flipV="1">
              <a:off x="38290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446" idx="0"/>
              <a:endCxn id="155" idx="2"/>
            </p:cNvCxnSpPr>
            <p:nvPr/>
          </p:nvCxnSpPr>
          <p:spPr>
            <a:xfrm rot="16200000" flipV="1">
              <a:off x="51244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447" idx="0"/>
              <a:endCxn id="444" idx="2"/>
            </p:cNvCxnSpPr>
            <p:nvPr/>
          </p:nvCxnSpPr>
          <p:spPr>
            <a:xfrm rot="16200000" flipV="1">
              <a:off x="3467100" y="3162300"/>
              <a:ext cx="6858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447" idx="0"/>
              <a:endCxn id="445" idx="2"/>
            </p:cNvCxnSpPr>
            <p:nvPr/>
          </p:nvCxnSpPr>
          <p:spPr>
            <a:xfrm rot="5400000" flipH="1" flipV="1">
              <a:off x="4076700" y="3771899"/>
              <a:ext cx="6858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447" idx="0"/>
              <a:endCxn id="446" idx="2"/>
            </p:cNvCxnSpPr>
            <p:nvPr/>
          </p:nvCxnSpPr>
          <p:spPr>
            <a:xfrm rot="5400000" flipH="1" flipV="1">
              <a:off x="4724400" y="3124200"/>
              <a:ext cx="6858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Flowchart: Terminator 436"/>
            <p:cNvSpPr/>
            <p:nvPr/>
          </p:nvSpPr>
          <p:spPr>
            <a:xfrm>
              <a:off x="4038600" y="1752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4" name="Flowchart: Terminator 443"/>
            <p:cNvSpPr/>
            <p:nvPr/>
          </p:nvSpPr>
          <p:spPr>
            <a:xfrm>
              <a:off x="28194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445" name="Flowchart: Terminator 444"/>
            <p:cNvSpPr/>
            <p:nvPr/>
          </p:nvSpPr>
          <p:spPr>
            <a:xfrm>
              <a:off x="40386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446" name="Flowchart: Terminator 445"/>
            <p:cNvSpPr/>
            <p:nvPr/>
          </p:nvSpPr>
          <p:spPr>
            <a:xfrm>
              <a:off x="53340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447" name="Flowchart: Terminator 446"/>
            <p:cNvSpPr/>
            <p:nvPr/>
          </p:nvSpPr>
          <p:spPr>
            <a:xfrm>
              <a:off x="4038600" y="4114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  <p:cxnSp>
          <p:nvCxnSpPr>
            <p:cNvPr id="129" name="Straight Arrow Connector 128"/>
            <p:cNvCxnSpPr>
              <a:stCxn id="131" idx="0"/>
              <a:endCxn id="437" idx="2"/>
            </p:cNvCxnSpPr>
            <p:nvPr/>
          </p:nvCxnSpPr>
          <p:spPr>
            <a:xfrm rot="5400000" flipH="1" flipV="1">
              <a:off x="38671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33528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neg</a:t>
              </a:r>
            </a:p>
          </p:txBody>
        </p:sp>
        <p:sp>
          <p:nvSpPr>
            <p:cNvPr id="155" name="Flowchart: Terminator 154"/>
            <p:cNvSpPr/>
            <p:nvPr/>
          </p:nvSpPr>
          <p:spPr>
            <a:xfrm>
              <a:off x="46482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pos</a:t>
              </a:r>
              <a:endParaRPr lang="en-US" sz="18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159" name="Straight Arrow Connector 158"/>
            <p:cNvCxnSpPr>
              <a:stCxn id="445" idx="0"/>
              <a:endCxn id="155" idx="2"/>
            </p:cNvCxnSpPr>
            <p:nvPr/>
          </p:nvCxnSpPr>
          <p:spPr>
            <a:xfrm rot="5400000" flipH="1" flipV="1">
              <a:off x="44767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5" idx="0"/>
              <a:endCxn id="437" idx="2"/>
            </p:cNvCxnSpPr>
            <p:nvPr/>
          </p:nvCxnSpPr>
          <p:spPr>
            <a:xfrm rot="16200000" flipV="1">
              <a:off x="45148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5691188" y="2176463"/>
            <a:ext cx="2590800" cy="1676400"/>
            <a:chOff x="5410200" y="2514600"/>
            <a:chExt cx="2590800" cy="1676400"/>
          </a:xfrm>
        </p:grpSpPr>
        <p:sp>
          <p:nvSpPr>
            <p:cNvPr id="164" name="Flowchart: Terminator 163"/>
            <p:cNvSpPr/>
            <p:nvPr/>
          </p:nvSpPr>
          <p:spPr>
            <a:xfrm>
              <a:off x="6324600" y="2514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sp>
          <p:nvSpPr>
            <p:cNvPr id="165" name="Flowchart: Terminator 164"/>
            <p:cNvSpPr/>
            <p:nvPr/>
          </p:nvSpPr>
          <p:spPr>
            <a:xfrm>
              <a:off x="54102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= 0</a:t>
              </a:r>
            </a:p>
          </p:txBody>
        </p:sp>
        <p:sp>
          <p:nvSpPr>
            <p:cNvPr id="166" name="Flowchart: Terminator 165"/>
            <p:cNvSpPr/>
            <p:nvPr/>
          </p:nvSpPr>
          <p:spPr>
            <a:xfrm>
              <a:off x="72390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 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7" name="Flowchart: Terminator 166"/>
            <p:cNvSpPr/>
            <p:nvPr/>
          </p:nvSpPr>
          <p:spPr>
            <a:xfrm>
              <a:off x="6324600" y="3962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false</a:t>
              </a:r>
            </a:p>
          </p:txBody>
        </p:sp>
        <p:cxnSp>
          <p:nvCxnSpPr>
            <p:cNvPr id="169" name="Straight Arrow Connector 168"/>
            <p:cNvCxnSpPr>
              <a:stCxn id="167" idx="0"/>
              <a:endCxn id="165" idx="2"/>
            </p:cNvCxnSpPr>
            <p:nvPr/>
          </p:nvCxnSpPr>
          <p:spPr>
            <a:xfrm rot="16200000" flipV="1">
              <a:off x="60198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65" idx="0"/>
              <a:endCxn id="164" idx="2"/>
            </p:cNvCxnSpPr>
            <p:nvPr/>
          </p:nvCxnSpPr>
          <p:spPr>
            <a:xfrm rot="5400000" flipH="1" flipV="1">
              <a:off x="59817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6" idx="0"/>
              <a:endCxn id="164" idx="2"/>
            </p:cNvCxnSpPr>
            <p:nvPr/>
          </p:nvCxnSpPr>
          <p:spPr>
            <a:xfrm rot="16200000" flipV="1">
              <a:off x="68961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7" idx="0"/>
              <a:endCxn id="166" idx="2"/>
            </p:cNvCxnSpPr>
            <p:nvPr/>
          </p:nvCxnSpPr>
          <p:spPr>
            <a:xfrm rot="5400000" flipH="1" flipV="1">
              <a:off x="69342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Multiply 178"/>
          <p:cNvSpPr/>
          <p:nvPr/>
        </p:nvSpPr>
        <p:spPr>
          <a:xfrm>
            <a:off x="4167188" y="2328863"/>
            <a:ext cx="12954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738188" y="2328863"/>
            <a:ext cx="3276600" cy="1676400"/>
            <a:chOff x="4495800" y="4876800"/>
            <a:chExt cx="3276600" cy="1676400"/>
          </a:xfrm>
        </p:grpSpPr>
        <p:cxnSp>
          <p:nvCxnSpPr>
            <p:cNvPr id="182" name="Straight Arrow Connector 181"/>
            <p:cNvCxnSpPr>
              <a:stCxn id="189" idx="0"/>
              <a:endCxn id="188" idx="2"/>
            </p:cNvCxnSpPr>
            <p:nvPr/>
          </p:nvCxnSpPr>
          <p:spPr>
            <a:xfrm rot="5400000" flipH="1" flipV="1">
              <a:off x="5219700" y="47625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90" idx="0"/>
              <a:endCxn id="188" idx="2"/>
            </p:cNvCxnSpPr>
            <p:nvPr/>
          </p:nvCxnSpPr>
          <p:spPr>
            <a:xfrm rot="5400000" flipH="1" flipV="1">
              <a:off x="5829300" y="5372099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91" idx="0"/>
              <a:endCxn id="188" idx="2"/>
            </p:cNvCxnSpPr>
            <p:nvPr/>
          </p:nvCxnSpPr>
          <p:spPr>
            <a:xfrm rot="16200000" flipV="1">
              <a:off x="6477000" y="4724400"/>
              <a:ext cx="5334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92" idx="0"/>
              <a:endCxn id="189" idx="2"/>
            </p:cNvCxnSpPr>
            <p:nvPr/>
          </p:nvCxnSpPr>
          <p:spPr>
            <a:xfrm rot="16200000" flipV="1">
              <a:off x="5257800" y="5486400"/>
              <a:ext cx="457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92" idx="0"/>
              <a:endCxn id="190" idx="2"/>
            </p:cNvCxnSpPr>
            <p:nvPr/>
          </p:nvCxnSpPr>
          <p:spPr>
            <a:xfrm rot="5400000" flipH="1" flipV="1">
              <a:off x="5867400" y="6095999"/>
              <a:ext cx="4572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92" idx="0"/>
              <a:endCxn id="191" idx="2"/>
            </p:cNvCxnSpPr>
            <p:nvPr/>
          </p:nvCxnSpPr>
          <p:spPr>
            <a:xfrm rot="5400000" flipH="1" flipV="1">
              <a:off x="6515100" y="5448300"/>
              <a:ext cx="457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Flowchart: Terminator 187"/>
            <p:cNvSpPr/>
            <p:nvPr/>
          </p:nvSpPr>
          <p:spPr>
            <a:xfrm>
              <a:off x="5715000" y="4876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89" name="Flowchart: Terminator 188"/>
            <p:cNvSpPr/>
            <p:nvPr/>
          </p:nvSpPr>
          <p:spPr>
            <a:xfrm>
              <a:off x="44958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190" name="Flowchart: Terminator 189"/>
            <p:cNvSpPr/>
            <p:nvPr/>
          </p:nvSpPr>
          <p:spPr>
            <a:xfrm>
              <a:off x="5715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191" name="Flowchart: Terminator 190"/>
            <p:cNvSpPr/>
            <p:nvPr/>
          </p:nvSpPr>
          <p:spPr>
            <a:xfrm>
              <a:off x="70104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92" name="Flowchart: Terminator 191"/>
            <p:cNvSpPr/>
            <p:nvPr/>
          </p:nvSpPr>
          <p:spPr>
            <a:xfrm>
              <a:off x="5715000" y="6324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</p:grp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21" name="TextBox 202"/>
            <p:cNvSpPr txBox="1">
              <a:spLocks noChangeArrowheads="1"/>
            </p:cNvSpPr>
            <p:nvPr/>
          </p:nvSpPr>
          <p:spPr bwMode="auto">
            <a:xfrm>
              <a:off x="1447800" y="5410200"/>
              <a:ext cx="1301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signs lattice</a:t>
              </a:r>
            </a:p>
          </p:txBody>
        </p:sp>
        <p:sp>
          <p:nvSpPr>
            <p:cNvPr id="210" name="Left Brace 209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17"/>
          <p:cNvGrpSpPr>
            <a:grpSpLocks/>
          </p:cNvGrpSpPr>
          <p:nvPr/>
        </p:nvGrpSpPr>
        <p:grpSpPr bwMode="auto">
          <a:xfrm>
            <a:off x="5691188" y="4310063"/>
            <a:ext cx="2667000" cy="1143000"/>
            <a:chOff x="5410200" y="4648200"/>
            <a:chExt cx="2667000" cy="1143000"/>
          </a:xfrm>
        </p:grpSpPr>
        <p:sp>
          <p:nvSpPr>
            <p:cNvPr id="17419" name="TextBox 196"/>
            <p:cNvSpPr txBox="1">
              <a:spLocks noChangeArrowheads="1"/>
            </p:cNvSpPr>
            <p:nvPr/>
          </p:nvSpPr>
          <p:spPr bwMode="auto">
            <a:xfrm>
              <a:off x="5575592" y="5421868"/>
              <a:ext cx="2425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Boolean formula lattice</a:t>
              </a:r>
            </a:p>
          </p:txBody>
        </p:sp>
        <p:sp>
          <p:nvSpPr>
            <p:cNvPr id="211" name="Left Brace 210"/>
            <p:cNvSpPr/>
            <p:nvPr/>
          </p:nvSpPr>
          <p:spPr>
            <a:xfrm rot="16200000">
              <a:off x="6400800" y="3657600"/>
              <a:ext cx="685800" cy="26670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17" name="TextBox 193"/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refined signs lattice</a:t>
              </a:r>
            </a:p>
          </p:txBody>
        </p:sp>
        <p:sp>
          <p:nvSpPr>
            <p:cNvPr id="216" name="Left Brace 215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3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5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9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990600" y="1676400"/>
            <a:ext cx="3352800" cy="228600"/>
            <a:chOff x="990600" y="1676400"/>
            <a:chExt cx="33528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0" name="Flowchart: Terminator 49"/>
            <p:cNvSpPr/>
            <p:nvPr/>
          </p:nvSpPr>
          <p:spPr>
            <a:xfrm>
              <a:off x="990600" y="1676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cxnSp>
          <p:nvCxnSpPr>
            <p:cNvPr id="53" name="Straight Connector 52"/>
            <p:cNvCxnSpPr>
              <a:stCxn id="123" idx="1"/>
              <a:endCxn id="50" idx="3"/>
            </p:cNvCxnSpPr>
            <p:nvPr/>
          </p:nvCxnSpPr>
          <p:spPr>
            <a:xfrm rot="10800000">
              <a:off x="1752600" y="17907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990600" y="2743200"/>
            <a:ext cx="2667000" cy="228600"/>
            <a:chOff x="990600" y="2743200"/>
            <a:chExt cx="26670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9906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5" name="Straight Connector 54"/>
            <p:cNvCxnSpPr>
              <a:stCxn id="128" idx="1"/>
              <a:endCxn id="54" idx="3"/>
            </p:cNvCxnSpPr>
            <p:nvPr/>
          </p:nvCxnSpPr>
          <p:spPr>
            <a:xfrm rot="10800000">
              <a:off x="1752600" y="2857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990600" y="3352800"/>
            <a:ext cx="2667000" cy="228600"/>
            <a:chOff x="990600" y="3352800"/>
            <a:chExt cx="26670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9906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9" name="Straight Connector 58"/>
            <p:cNvCxnSpPr>
              <a:stCxn id="129" idx="1"/>
              <a:endCxn id="58" idx="3"/>
            </p:cNvCxnSpPr>
            <p:nvPr/>
          </p:nvCxnSpPr>
          <p:spPr>
            <a:xfrm rot="10800000">
              <a:off x="17526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5105400" y="3352800"/>
            <a:ext cx="3048000" cy="228600"/>
            <a:chOff x="5105400" y="3352800"/>
            <a:chExt cx="30480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66" name="Flowchart: Terminator 65"/>
            <p:cNvSpPr/>
            <p:nvPr/>
          </p:nvSpPr>
          <p:spPr>
            <a:xfrm>
              <a:off x="73914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67" name="Straight Connector 66"/>
            <p:cNvCxnSpPr>
              <a:stCxn id="66" idx="1"/>
              <a:endCxn id="131" idx="3"/>
            </p:cNvCxnSpPr>
            <p:nvPr/>
          </p:nvCxnSpPr>
          <p:spPr>
            <a:xfrm rot="10800000">
              <a:off x="72390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762000" y="3810000"/>
            <a:ext cx="3619500" cy="685800"/>
            <a:chOff x="762000" y="3810000"/>
            <a:chExt cx="3619500" cy="685800"/>
          </a:xfrm>
        </p:grpSpPr>
        <p:sp>
          <p:nvSpPr>
            <p:cNvPr id="84" name="Right Brace 83"/>
            <p:cNvSpPr/>
            <p:nvPr/>
          </p:nvSpPr>
          <p:spPr>
            <a:xfrm>
              <a:off x="2438400" y="3886200"/>
              <a:ext cx="228600" cy="60960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8497" name="Group 178"/>
            <p:cNvGrpSpPr>
              <a:grpSpLocks/>
            </p:cNvGrpSpPr>
            <p:nvPr/>
          </p:nvGrpSpPr>
          <p:grpSpPr bwMode="auto">
            <a:xfrm>
              <a:off x="762000" y="3810000"/>
              <a:ext cx="3619500" cy="609600"/>
              <a:chOff x="762000" y="3810000"/>
              <a:chExt cx="3619500" cy="609600"/>
            </a:xfrm>
          </p:grpSpPr>
          <p:sp>
            <p:nvSpPr>
              <p:cNvPr id="74" name="Flowchart: Terminator 73"/>
              <p:cNvSpPr/>
              <p:nvPr/>
            </p:nvSpPr>
            <p:spPr>
              <a:xfrm>
                <a:off x="1676400" y="39624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pos</a:t>
                </a:r>
              </a:p>
            </p:txBody>
          </p:sp>
          <p:cxnSp>
            <p:nvCxnSpPr>
              <p:cNvPr id="75" name="Straight Connector 74"/>
              <p:cNvCxnSpPr>
                <a:stCxn id="74" idx="1"/>
              </p:cNvCxnSpPr>
              <p:nvPr/>
            </p:nvCxnSpPr>
            <p:spPr>
              <a:xfrm rot="10800000">
                <a:off x="1524000" y="40767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Terminator 75"/>
              <p:cNvSpPr/>
              <p:nvPr/>
            </p:nvSpPr>
            <p:spPr>
              <a:xfrm>
                <a:off x="762000" y="39624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Y=0</a:t>
                </a:r>
              </a:p>
            </p:txBody>
          </p:sp>
          <p:sp>
            <p:nvSpPr>
              <p:cNvPr id="77" name="Flowchart: Terminator 76"/>
              <p:cNvSpPr/>
              <p:nvPr/>
            </p:nvSpPr>
            <p:spPr>
              <a:xfrm>
                <a:off x="1676400" y="41910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neg</a:t>
                </a:r>
              </a:p>
            </p:txBody>
          </p:sp>
          <p:sp>
            <p:nvSpPr>
              <p:cNvPr id="78" name="Flowchart: Terminator 77"/>
              <p:cNvSpPr/>
              <p:nvPr/>
            </p:nvSpPr>
            <p:spPr>
              <a:xfrm>
                <a:off x="762000" y="41910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  <a:sym typeface="Symbol"/>
                  </a:rPr>
                  <a:t>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0</a:t>
                </a:r>
              </a:p>
            </p:txBody>
          </p:sp>
          <p:cxnSp>
            <p:nvCxnSpPr>
              <p:cNvPr id="80" name="Straight Connector 79"/>
              <p:cNvCxnSpPr>
                <a:stCxn id="77" idx="1"/>
                <a:endCxn id="78" idx="3"/>
              </p:cNvCxnSpPr>
              <p:nvPr/>
            </p:nvCxnSpPr>
            <p:spPr>
              <a:xfrm rot="10800000">
                <a:off x="1524000" y="43053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>
                <a:stCxn id="17" idx="0"/>
                <a:endCxn id="84" idx="1"/>
              </p:cNvCxnSpPr>
              <p:nvPr/>
            </p:nvCxnSpPr>
            <p:spPr>
              <a:xfrm rot="16200000" flipH="1" flipV="1">
                <a:off x="3333750" y="3143250"/>
                <a:ext cx="381000" cy="1714500"/>
              </a:xfrm>
              <a:prstGeom prst="bentConnector4">
                <a:avLst>
                  <a:gd name="adj1" fmla="val -34588"/>
                  <a:gd name="adj2" fmla="val 89647"/>
                </a:avLst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79"/>
          <p:cNvGrpSpPr>
            <a:grpSpLocks/>
          </p:cNvGrpSpPr>
          <p:nvPr/>
        </p:nvGrpSpPr>
        <p:grpSpPr bwMode="auto">
          <a:xfrm>
            <a:off x="762000" y="4343400"/>
            <a:ext cx="3352800" cy="533400"/>
            <a:chOff x="762000" y="4343400"/>
            <a:chExt cx="3352800" cy="533400"/>
          </a:xfrm>
        </p:grpSpPr>
        <p:sp>
          <p:nvSpPr>
            <p:cNvPr id="115" name="Flowchart: Terminator 114"/>
            <p:cNvSpPr/>
            <p:nvPr/>
          </p:nvSpPr>
          <p:spPr>
            <a:xfrm>
              <a:off x="1676400" y="4648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16" name="Straight Connector 115"/>
            <p:cNvCxnSpPr>
              <a:stCxn id="115" idx="1"/>
            </p:cNvCxnSpPr>
            <p:nvPr/>
          </p:nvCxnSpPr>
          <p:spPr>
            <a:xfrm rot="10800000">
              <a:off x="1524000" y="4762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Terminator 116"/>
            <p:cNvSpPr/>
            <p:nvPr/>
          </p:nvSpPr>
          <p:spPr>
            <a:xfrm>
              <a:off x="762000" y="4648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24" name="Elbow Connector 87"/>
            <p:cNvCxnSpPr>
              <a:endCxn id="115" idx="3"/>
            </p:cNvCxnSpPr>
            <p:nvPr/>
          </p:nvCxnSpPr>
          <p:spPr>
            <a:xfrm rot="10800000" flipV="1">
              <a:off x="2438400" y="4343400"/>
              <a:ext cx="1676400" cy="419100"/>
            </a:xfrm>
            <a:prstGeom prst="bentConnector3">
              <a:avLst>
                <a:gd name="adj1" fmla="val 79519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3962400" y="5638800"/>
            <a:ext cx="4191000" cy="228600"/>
            <a:chOff x="3962400" y="5638800"/>
            <a:chExt cx="4191000" cy="228600"/>
          </a:xfrm>
        </p:grpSpPr>
        <p:sp>
          <p:nvSpPr>
            <p:cNvPr id="152" name="Flowchart: Terminator 151"/>
            <p:cNvSpPr/>
            <p:nvPr/>
          </p:nvSpPr>
          <p:spPr>
            <a:xfrm>
              <a:off x="6477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10800000">
              <a:off x="7239000" y="5715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lowchart: Terminator 153"/>
            <p:cNvSpPr/>
            <p:nvPr/>
          </p:nvSpPr>
          <p:spPr>
            <a:xfrm>
              <a:off x="7391400" y="5638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58" name="Elbow Connector 87"/>
            <p:cNvCxnSpPr/>
            <p:nvPr/>
          </p:nvCxnSpPr>
          <p:spPr>
            <a:xfrm>
              <a:off x="3962400" y="5715000"/>
              <a:ext cx="2438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4648200" y="4267200"/>
            <a:ext cx="3581400" cy="228600"/>
            <a:chOff x="4648200" y="4267200"/>
            <a:chExt cx="3581400" cy="228600"/>
          </a:xfrm>
        </p:grpSpPr>
        <p:sp>
          <p:nvSpPr>
            <p:cNvPr id="141" name="Flowchart: Terminator 140"/>
            <p:cNvSpPr/>
            <p:nvPr/>
          </p:nvSpPr>
          <p:spPr>
            <a:xfrm>
              <a:off x="6477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42" name="Flowchart: Terminator 141"/>
            <p:cNvSpPr/>
            <p:nvPr/>
          </p:nvSpPr>
          <p:spPr>
            <a:xfrm>
              <a:off x="7391400" y="4267200"/>
              <a:ext cx="8382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7239000" y="4343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648200" y="4341813"/>
              <a:ext cx="1752600" cy="158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0"/>
          <p:cNvGrpSpPr>
            <a:grpSpLocks/>
          </p:cNvGrpSpPr>
          <p:nvPr/>
        </p:nvGrpSpPr>
        <p:grpSpPr bwMode="auto">
          <a:xfrm>
            <a:off x="5105400" y="2743200"/>
            <a:ext cx="3048000" cy="228600"/>
            <a:chOff x="5105400" y="2743200"/>
            <a:chExt cx="3048000" cy="228600"/>
          </a:xfrm>
        </p:grpSpPr>
        <p:grpSp>
          <p:nvGrpSpPr>
            <p:cNvPr id="18479" name="Group 182"/>
            <p:cNvGrpSpPr>
              <a:grpSpLocks/>
            </p:cNvGrpSpPr>
            <p:nvPr/>
          </p:nvGrpSpPr>
          <p:grpSpPr bwMode="auto">
            <a:xfrm>
              <a:off x="5105400" y="2743200"/>
              <a:ext cx="2133600" cy="228600"/>
              <a:chOff x="5105400" y="2743200"/>
              <a:chExt cx="2133600" cy="22860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105400" y="2895600"/>
                <a:ext cx="1371600" cy="158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lowchart: Terminator 134"/>
              <p:cNvSpPr/>
              <p:nvPr/>
            </p:nvSpPr>
            <p:spPr>
              <a:xfrm>
                <a:off x="6477000" y="27432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0</a:t>
                </a:r>
              </a:p>
            </p:txBody>
          </p:sp>
        </p:grpSp>
        <p:sp>
          <p:nvSpPr>
            <p:cNvPr id="209" name="Flowchart: Terminator 208"/>
            <p:cNvSpPr/>
            <p:nvPr/>
          </p:nvSpPr>
          <p:spPr>
            <a:xfrm>
              <a:off x="73914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10800000">
              <a:off x="7239000" y="2819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69" name="TextBox 212"/>
          <p:cNvSpPr txBox="1">
            <a:spLocks noChangeArrowheads="1"/>
          </p:cNvSpPr>
          <p:nvPr/>
        </p:nvSpPr>
        <p:spPr bwMode="auto">
          <a:xfrm>
            <a:off x="228600" y="152400"/>
            <a:ext cx="546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“path-sensitive 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228600" y="5791200"/>
            <a:ext cx="3344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no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soundly proved never crashes</a:t>
            </a:r>
          </a:p>
        </p:txBody>
      </p:sp>
      <p:grpSp>
        <p:nvGrpSpPr>
          <p:cNvPr id="23" name="Group 225"/>
          <p:cNvGrpSpPr>
            <a:grpSpLocks/>
          </p:cNvGrpSpPr>
          <p:nvPr/>
        </p:nvGrpSpPr>
        <p:grpSpPr bwMode="auto">
          <a:xfrm>
            <a:off x="381000" y="3581400"/>
            <a:ext cx="1763713" cy="914400"/>
            <a:chOff x="381000" y="3581400"/>
            <a:chExt cx="1764266" cy="914400"/>
          </a:xfrm>
        </p:grpSpPr>
        <p:sp>
          <p:nvSpPr>
            <p:cNvPr id="218" name="Left Brace 217"/>
            <p:cNvSpPr/>
            <p:nvPr/>
          </p:nvSpPr>
          <p:spPr>
            <a:xfrm>
              <a:off x="533448" y="3886200"/>
              <a:ext cx="228672" cy="6096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7" name="TextBox 218"/>
            <p:cNvSpPr txBox="1">
              <a:spLocks noChangeArrowheads="1"/>
            </p:cNvSpPr>
            <p:nvPr/>
          </p:nvSpPr>
          <p:spPr bwMode="auto">
            <a:xfrm>
              <a:off x="381000" y="3581400"/>
              <a:ext cx="1764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no precision loss</a:t>
              </a:r>
            </a:p>
          </p:txBody>
        </p:sp>
        <p:cxnSp>
          <p:nvCxnSpPr>
            <p:cNvPr id="221" name="Shape 220"/>
            <p:cNvCxnSpPr>
              <a:stCxn id="18477" idx="1"/>
              <a:endCxn id="218" idx="1"/>
            </p:cNvCxnSpPr>
            <p:nvPr/>
          </p:nvCxnSpPr>
          <p:spPr>
            <a:xfrm rot="10800000" flipH="1" flipV="1">
              <a:off x="381000" y="3765550"/>
              <a:ext cx="152448" cy="425450"/>
            </a:xfrm>
            <a:prstGeom prst="bentConnector3">
              <a:avLst>
                <a:gd name="adj1" fmla="val -15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35"/>
          <p:cNvGrpSpPr>
            <a:grpSpLocks/>
          </p:cNvGrpSpPr>
          <p:nvPr/>
        </p:nvGrpSpPr>
        <p:grpSpPr bwMode="auto">
          <a:xfrm>
            <a:off x="457200" y="4572000"/>
            <a:ext cx="1250950" cy="750888"/>
            <a:chOff x="457200" y="4572000"/>
            <a:chExt cx="1250727" cy="750332"/>
          </a:xfrm>
        </p:grpSpPr>
        <p:sp>
          <p:nvSpPr>
            <p:cNvPr id="229" name="Left Brace 228"/>
            <p:cNvSpPr/>
            <p:nvPr/>
          </p:nvSpPr>
          <p:spPr>
            <a:xfrm>
              <a:off x="533386" y="4572000"/>
              <a:ext cx="228559" cy="380718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4" name="TextBox 22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1250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refinement</a:t>
              </a:r>
            </a:p>
          </p:txBody>
        </p:sp>
        <p:cxnSp>
          <p:nvCxnSpPr>
            <p:cNvPr id="231" name="Shape 220"/>
            <p:cNvCxnSpPr>
              <a:stCxn id="18474" idx="1"/>
              <a:endCxn id="229" idx="1"/>
            </p:cNvCxnSpPr>
            <p:nvPr/>
          </p:nvCxnSpPr>
          <p:spPr>
            <a:xfrm rot="10800000" flipH="1">
              <a:off x="457200" y="4762359"/>
              <a:ext cx="76186" cy="375959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0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discussion of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381000" y="32004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62736"/>
              </p:ext>
            </p:extLst>
          </p:nvPr>
        </p:nvGraphicFramePr>
        <p:xfrm>
          <a:off x="5410200" y="2551113"/>
          <a:ext cx="2514600" cy="194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Line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</a:t>
                      </a:r>
                      <a:r>
                        <a:rPr lang="en-US" sz="1200" baseline="0" dirty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324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buffer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4,353,245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  <a:r>
                        <a:rPr lang="en-US" sz="1200" baseline="0" dirty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23,212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86,923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dang ptr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8,491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5989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3340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may emit </a:t>
            </a:r>
          </a:p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1910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0" y="4343400"/>
            <a:ext cx="2133600" cy="1408330"/>
            <a:chOff x="3733800" y="4343400"/>
            <a:chExt cx="2133600" cy="1408330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105400" y="4572000"/>
              <a:ext cx="762000" cy="304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733800" y="5105399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Not sound: may miss some bugs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2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9" grpId="0"/>
      <p:bldP spid="32" grpId="0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de Complexity and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06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33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Coverity</a:t>
            </a:r>
            <a:r>
              <a:rPr lang="en-US" sz="2800" dirty="0"/>
              <a:t> video: </a:t>
            </a:r>
            <a:r>
              <a:rPr lang="en-US" sz="2800" dirty="0">
                <a:hlinkClick r:id="rId2"/>
              </a:rPr>
              <a:t>http://youtu.be/_Vt4niZfNeA</a:t>
            </a:r>
            <a:r>
              <a:rPr lang="en-US" sz="2800" dirty="0"/>
              <a:t> </a:t>
            </a:r>
          </a:p>
          <a:p>
            <a:r>
              <a:rPr lang="en-US" sz="2800" dirty="0"/>
              <a:t>Observations</a:t>
            </a:r>
          </a:p>
          <a:p>
            <a:pPr lvl="1"/>
            <a:r>
              <a:rPr lang="en-US" sz="2400" dirty="0"/>
              <a:t>Code analysis integrated into development workflow</a:t>
            </a:r>
          </a:p>
          <a:p>
            <a:pPr lvl="1"/>
            <a:r>
              <a:rPr lang="en-US" sz="2400" dirty="0"/>
              <a:t>Program context important: analysis involves sequence of function calls, surrounding statements</a:t>
            </a:r>
          </a:p>
          <a:p>
            <a:pPr lvl="1"/>
            <a:r>
              <a:rPr lang="en-US" sz="2400" dirty="0"/>
              <a:t>This is a sales video: no discussion of false alarms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834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discussion of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Coverity</a:t>
            </a:r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9600" y="39624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0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 to Detect</a:t>
            </a:r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676400"/>
            <a:ext cx="65532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Some examples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685800" y="2190750"/>
            <a:ext cx="3962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Crash Causing Defects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Null pointer dereference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after free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Double free 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Array indexing errors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Mismatched array new/delete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stack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heap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Return pointers to local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Logically inconsistent code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4572000" y="2190750"/>
            <a:ext cx="4343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Uninitialized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Invalid use of negative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Passing large parameters by value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Underallocations of dynamic data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Memory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File handle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Network resource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Unused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Unhandled return codes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of invalid iterators</a:t>
            </a: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4225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Slide credit: Andy Chou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Check for missing optional </a:t>
            </a:r>
            <a:r>
              <a:rPr lang="en-US" dirty="0" err="1"/>
              <a:t>args</a:t>
            </a:r>
            <a:endParaRPr lang="en-US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Prototype for open() </a:t>
            </a:r>
            <a:r>
              <a:rPr lang="en-US" dirty="0" err="1"/>
              <a:t>syscall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 mistake: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Result: file has random permissions</a:t>
            </a:r>
          </a:p>
          <a:p>
            <a:endParaRPr lang="en-US" dirty="0"/>
          </a:p>
          <a:p>
            <a:r>
              <a:rPr lang="en-US" dirty="0"/>
              <a:t>Check: Look for </a:t>
            </a:r>
            <a:r>
              <a:rPr lang="en-US" dirty="0" err="1"/>
              <a:t>oflags</a:t>
            </a:r>
            <a:r>
              <a:rPr lang="en-US" dirty="0"/>
              <a:t> == O_CREAT without mode argument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844550" y="2181225"/>
            <a:ext cx="72088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open(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const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char *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path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oflag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/*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mode_t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*/...); 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887413" y="3454400"/>
            <a:ext cx="3498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fd = open(“file”, O_CREAT);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ng"/>
          <p:cNvPicPr/>
          <p:nvPr/>
        </p:nvPicPr>
        <p:blipFill>
          <a:blip r:embed="rId3">
            <a:alphaModFix amt="64305"/>
            <a:extLst/>
          </a:blip>
          <a:srcRect l="14730" t="1323" b="1323"/>
          <a:stretch>
            <a:fillRect/>
          </a:stretch>
        </p:blipFill>
        <p:spPr>
          <a:xfrm>
            <a:off x="-60091" y="-95807"/>
            <a:ext cx="9264181" cy="704961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002355" y="7132344"/>
            <a:ext cx="6758642" cy="272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300" dirty="0"/>
              <a:t>http://www.popphoto.com/news/2015/02/man-finds-easy-hack-to-delete-any-facebook-photo-album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803491" y="2833416"/>
            <a:ext cx="5516176" cy="1360956"/>
            <a:chOff x="-215900" y="-139700"/>
            <a:chExt cx="7845227" cy="1935580"/>
          </a:xfrm>
        </p:grpSpPr>
        <p:grpSp>
          <p:nvGrpSpPr>
            <p:cNvPr id="36" name="Group 36"/>
            <p:cNvGrpSpPr/>
            <p:nvPr/>
          </p:nvGrpSpPr>
          <p:grpSpPr>
            <a:xfrm>
              <a:off x="-215900" y="-139700"/>
              <a:ext cx="7845227" cy="1935580"/>
              <a:chOff x="-215900" y="-139699"/>
              <a:chExt cx="7845226" cy="1935579"/>
            </a:xfrm>
          </p:grpSpPr>
          <p:pic>
            <p:nvPicPr>
              <p:cNvPr id="35" name="pasted-image.tif"/>
              <p:cNvPicPr/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7413427" cy="137678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" name="Picture 33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7845227" cy="1935580"/>
              </a:xfrm>
              <a:prstGeom prst="rect">
                <a:avLst/>
              </a:prstGeom>
              <a:effectLst/>
            </p:spPr>
          </p:pic>
        </p:grpSp>
        <p:sp>
          <p:nvSpPr>
            <p:cNvPr id="37" name="Shape 37"/>
            <p:cNvSpPr/>
            <p:nvPr/>
          </p:nvSpPr>
          <p:spPr>
            <a:xfrm>
              <a:off x="5768373" y="1446819"/>
              <a:ext cx="1691631" cy="32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1100">
                  <a:solidFill>
                    <a:srgbClr val="FFFFFF"/>
                  </a:solidFill>
                  <a:latin typeface="Nunito-Regular"/>
                  <a:ea typeface="Nunito-Regular"/>
                  <a:cs typeface="Nunito-Regular"/>
                  <a:sym typeface="Nunito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800" dirty="0"/>
                <a:t>[PopPhoto.com Feb 10]</a:t>
              </a:r>
            </a:p>
          </p:txBody>
        </p:sp>
      </p:grpSp>
      <p:sp>
        <p:nvSpPr>
          <p:cNvPr id="39" name="Shape 39"/>
          <p:cNvSpPr/>
          <p:nvPr/>
        </p:nvSpPr>
        <p:spPr>
          <a:xfrm>
            <a:off x="247935" y="207882"/>
            <a:ext cx="5192123" cy="1272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Facebook missed a</a:t>
            </a:r>
            <a:b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</a:b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single security check…</a:t>
            </a:r>
          </a:p>
        </p:txBody>
      </p:sp>
    </p:spTree>
    <p:extLst>
      <p:ext uri="{BB962C8B-B14F-4D97-AF65-F5344CB8AC3E}">
        <p14:creationId xmlns:p14="http://schemas.microsoft.com/office/powerpoint/2010/main" val="155573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Chroot</a:t>
            </a:r>
            <a:r>
              <a:rPr lang="en-US" dirty="0"/>
              <a:t> protocol checker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confine process to a “jail” on the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chroot</a:t>
            </a:r>
            <a:r>
              <a:rPr lang="en-US" dirty="0"/>
              <a:t>() changes </a:t>
            </a:r>
            <a:r>
              <a:rPr lang="en-US" dirty="0" err="1"/>
              <a:t>filesystem</a:t>
            </a:r>
            <a:r>
              <a:rPr lang="en-US" dirty="0"/>
              <a:t> root for a process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 err="1"/>
              <a:t>chroot</a:t>
            </a:r>
            <a:r>
              <a:rPr lang="en-US" dirty="0"/>
              <a:t>() itself does not change current working directory</a:t>
            </a:r>
          </a:p>
          <a:p>
            <a:endParaRPr lang="en-US" dirty="0"/>
          </a:p>
        </p:txBody>
      </p:sp>
      <p:sp>
        <p:nvSpPr>
          <p:cNvPr id="848900" name="Oval 4"/>
          <p:cNvSpPr>
            <a:spLocks noChangeArrowheads="1"/>
          </p:cNvSpPr>
          <p:nvPr/>
        </p:nvSpPr>
        <p:spPr bwMode="auto">
          <a:xfrm>
            <a:off x="1524000" y="3929063"/>
            <a:ext cx="728663" cy="728662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1" name="Oval 5"/>
          <p:cNvSpPr>
            <a:spLocks noChangeArrowheads="1"/>
          </p:cNvSpPr>
          <p:nvPr/>
        </p:nvSpPr>
        <p:spPr bwMode="auto">
          <a:xfrm>
            <a:off x="3494088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421313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3" name="AutoShape 7"/>
          <p:cNvCxnSpPr>
            <a:cxnSpLocks noChangeShapeType="1"/>
            <a:stCxn id="848900" idx="6"/>
            <a:endCxn id="848901" idx="2"/>
          </p:cNvCxnSpPr>
          <p:nvPr/>
        </p:nvCxnSpPr>
        <p:spPr bwMode="auto">
          <a:xfrm flipV="1">
            <a:off x="2265363" y="4283075"/>
            <a:ext cx="1216025" cy="11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04" name="AutoShape 8"/>
          <p:cNvCxnSpPr>
            <a:cxnSpLocks noChangeShapeType="1"/>
            <a:stCxn id="848901" idx="6"/>
            <a:endCxn id="848902" idx="2"/>
          </p:cNvCxnSpPr>
          <p:nvPr/>
        </p:nvCxnSpPr>
        <p:spPr bwMode="auto">
          <a:xfrm>
            <a:off x="4235450" y="4283075"/>
            <a:ext cx="1173163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155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chroot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()</a:t>
            </a:r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4113212" y="3641725"/>
            <a:ext cx="13208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chdir(“/”)</a:t>
            </a:r>
          </a:p>
        </p:txBody>
      </p:sp>
      <p:sp>
        <p:nvSpPr>
          <p:cNvPr id="848907" name="Oval 11"/>
          <p:cNvSpPr>
            <a:spLocks noChangeArrowheads="1"/>
          </p:cNvSpPr>
          <p:nvPr/>
        </p:nvSpPr>
        <p:spPr bwMode="auto">
          <a:xfrm>
            <a:off x="5410200" y="5105400"/>
            <a:ext cx="728663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8" name="AutoShape 12"/>
          <p:cNvCxnSpPr>
            <a:cxnSpLocks noChangeShapeType="1"/>
            <a:stCxn id="848901" idx="5"/>
            <a:endCxn id="848907" idx="1"/>
          </p:cNvCxnSpPr>
          <p:nvPr/>
        </p:nvCxnSpPr>
        <p:spPr bwMode="auto">
          <a:xfrm>
            <a:off x="4116388" y="4552950"/>
            <a:ext cx="1400175" cy="646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9" name="Text Box 13"/>
          <p:cNvSpPr txBox="1">
            <a:spLocks noChangeArrowheads="1"/>
          </p:cNvSpPr>
          <p:nvPr/>
        </p:nvSpPr>
        <p:spPr bwMode="auto">
          <a:xfrm>
            <a:off x="2930525" y="5165725"/>
            <a:ext cx="2022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open(“../file”,…)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1" y="525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Error if open before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chdir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TOCTOU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Race condition between time of check and use</a:t>
            </a:r>
          </a:p>
          <a:p>
            <a:endParaRPr lang="en-US"/>
          </a:p>
          <a:p>
            <a:r>
              <a:rPr lang="en-US"/>
              <a:t>Not applicable to all programs</a:t>
            </a:r>
          </a:p>
        </p:txBody>
      </p:sp>
      <p:sp>
        <p:nvSpPr>
          <p:cNvPr id="849924" name="Oval 4"/>
          <p:cNvSpPr>
            <a:spLocks noChangeArrowheads="1"/>
          </p:cNvSpPr>
          <p:nvPr/>
        </p:nvSpPr>
        <p:spPr bwMode="auto">
          <a:xfrm>
            <a:off x="1631950" y="3892550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5" name="Oval 5"/>
          <p:cNvSpPr>
            <a:spLocks noChangeArrowheads="1"/>
          </p:cNvSpPr>
          <p:nvPr/>
        </p:nvSpPr>
        <p:spPr bwMode="auto">
          <a:xfrm>
            <a:off x="3971925" y="3870325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6" name="Oval 6"/>
          <p:cNvSpPr>
            <a:spLocks noChangeArrowheads="1"/>
          </p:cNvSpPr>
          <p:nvPr/>
        </p:nvSpPr>
        <p:spPr bwMode="auto">
          <a:xfrm>
            <a:off x="6237288" y="3870325"/>
            <a:ext cx="728662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9927" name="AutoShape 7"/>
          <p:cNvCxnSpPr>
            <a:cxnSpLocks noChangeShapeType="1"/>
            <a:stCxn id="849924" idx="6"/>
            <a:endCxn id="849925" idx="2"/>
          </p:cNvCxnSpPr>
          <p:nvPr/>
        </p:nvCxnSpPr>
        <p:spPr bwMode="auto">
          <a:xfrm flipV="1">
            <a:off x="2373313" y="4235450"/>
            <a:ext cx="1585912" cy="2222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9928" name="AutoShape 8"/>
          <p:cNvCxnSpPr>
            <a:cxnSpLocks noChangeShapeType="1"/>
            <a:stCxn id="849925" idx="6"/>
            <a:endCxn id="849926" idx="2"/>
          </p:cNvCxnSpPr>
          <p:nvPr/>
        </p:nvCxnSpPr>
        <p:spPr bwMode="auto">
          <a:xfrm>
            <a:off x="4713288" y="4235450"/>
            <a:ext cx="15113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9929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6494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check(“</a:t>
            </a: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foo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”)</a:t>
            </a:r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4700588" y="3641725"/>
            <a:ext cx="1362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use(“foo”)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Tainting checkers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50947" name="Picture 3" descr="input_vali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8991600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24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with function </a:t>
            </a:r>
            <a:r>
              <a:rPr lang="en-US" dirty="0" err="1"/>
              <a:t>def</a:t>
            </a:r>
            <a:r>
              <a:rPr lang="en-US" dirty="0"/>
              <a:t>, calls</a:t>
            </a:r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#include &lt;</a:t>
            </a:r>
            <a:r>
              <a:rPr lang="en-US" sz="1400" b="1" dirty="0" err="1">
                <a:latin typeface="Courier New" pitchFamily="49" charset="0"/>
              </a:rPr>
              <a:t>stdlib.h</a:t>
            </a:r>
            <a:r>
              <a:rPr lang="en-US" sz="1400" b="1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#include &lt;</a:t>
            </a:r>
            <a:r>
              <a:rPr lang="en-US" sz="1400" b="1" dirty="0" err="1">
                <a:latin typeface="Courier New" pitchFamily="49" charset="0"/>
              </a:rPr>
              <a:t>stdio.h</a:t>
            </a:r>
            <a:r>
              <a:rPr lang="en-US" sz="1400" b="1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void </a:t>
            </a:r>
            <a:r>
              <a:rPr lang="en-US" sz="1400" b="1" dirty="0" err="1">
                <a:latin typeface="Courier New" pitchFamily="49" charset="0"/>
              </a:rPr>
              <a:t>say_hello</a:t>
            </a:r>
            <a:r>
              <a:rPr lang="en-US" sz="1400" b="1" dirty="0">
                <a:latin typeface="Courier New" pitchFamily="49" charset="0"/>
              </a:rPr>
              <a:t>(char * name,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size)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("Enter your name: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fgets</a:t>
            </a:r>
            <a:r>
              <a:rPr lang="en-US" sz="1400" b="1" dirty="0">
                <a:latin typeface="Courier New" pitchFamily="49" charset="0"/>
              </a:rPr>
              <a:t>(name, size, </a:t>
            </a:r>
            <a:r>
              <a:rPr lang="en-US" sz="1400" b="1" dirty="0" err="1">
                <a:latin typeface="Courier New" pitchFamily="49" charset="0"/>
              </a:rPr>
              <a:t>stdin</a:t>
            </a:r>
            <a:r>
              <a:rPr lang="en-US" sz="14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("Hello %s.\n", 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main(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argc</a:t>
            </a:r>
            <a:r>
              <a:rPr lang="en-US" sz="1400" b="1" dirty="0">
                <a:latin typeface="Courier New" pitchFamily="49" charset="0"/>
              </a:rPr>
              <a:t>, char *</a:t>
            </a:r>
            <a:r>
              <a:rPr lang="en-US" sz="1400" b="1" dirty="0" err="1">
                <a:latin typeface="Courier New" pitchFamily="49" charset="0"/>
              </a:rPr>
              <a:t>argv</a:t>
            </a:r>
            <a:r>
              <a:rPr lang="en-US" sz="1400" b="1" dirty="0">
                <a:latin typeface="Courier New" pitchFamily="49" charset="0"/>
              </a:rPr>
              <a:t>[])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if (</a:t>
            </a:r>
            <a:r>
              <a:rPr lang="en-US" sz="1400" b="1" dirty="0" err="1">
                <a:latin typeface="Courier New" pitchFamily="49" charset="0"/>
              </a:rPr>
              <a:t>argc</a:t>
            </a:r>
            <a:r>
              <a:rPr lang="en-US" sz="1400" b="1" dirty="0">
                <a:latin typeface="Courier New" pitchFamily="49" charset="0"/>
              </a:rPr>
              <a:t> != 2)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("Error, must provide an input buffer size.\n");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exit(-1);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size = </a:t>
            </a:r>
            <a:r>
              <a:rPr lang="en-US" sz="1400" b="1" dirty="0" err="1">
                <a:latin typeface="Courier New" pitchFamily="49" charset="0"/>
              </a:rPr>
              <a:t>atoi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argv</a:t>
            </a:r>
            <a:r>
              <a:rPr lang="en-US" sz="1400" b="1" dirty="0">
                <a:latin typeface="Courier New" pitchFamily="49" charset="0"/>
              </a:rPr>
              <a:t>[1]);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char * name = (char*)</a:t>
            </a:r>
            <a:r>
              <a:rPr lang="en-US" sz="1400" b="1" dirty="0" err="1">
                <a:latin typeface="Courier New" pitchFamily="49" charset="0"/>
              </a:rPr>
              <a:t>malloc</a:t>
            </a:r>
            <a:r>
              <a:rPr lang="en-US" sz="1400" b="1" dirty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if (name)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say_hello</a:t>
            </a:r>
            <a:r>
              <a:rPr lang="en-US" sz="1400" b="1" dirty="0">
                <a:latin typeface="Courier New" pitchFamily="49" charset="0"/>
              </a:rPr>
              <a:t>(name,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free(name);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("Failed to allocate %d bytes.\n",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401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402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402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402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402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402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402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4026" name="AutoShape 10"/>
          <p:cNvCxnSpPr>
            <a:cxnSpLocks noChangeShapeType="1"/>
            <a:stCxn id="854019" idx="2"/>
            <a:endCxn id="85401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7" name="AutoShape 11"/>
          <p:cNvCxnSpPr>
            <a:cxnSpLocks noChangeShapeType="1"/>
            <a:stCxn id="854019" idx="2"/>
            <a:endCxn id="85402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8" name="AutoShape 12"/>
          <p:cNvCxnSpPr>
            <a:cxnSpLocks noChangeShapeType="1"/>
            <a:stCxn id="854019" idx="2"/>
            <a:endCxn id="85402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9" name="AutoShape 13"/>
          <p:cNvCxnSpPr>
            <a:cxnSpLocks noChangeShapeType="1"/>
            <a:stCxn id="854019" idx="2"/>
            <a:endCxn id="85402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0" name="AutoShape 14"/>
          <p:cNvCxnSpPr>
            <a:cxnSpLocks noChangeShapeType="1"/>
            <a:stCxn id="854019" idx="2"/>
            <a:endCxn id="85402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1" name="AutoShape 15"/>
          <p:cNvCxnSpPr>
            <a:cxnSpLocks noChangeShapeType="1"/>
            <a:stCxn id="854025" idx="2"/>
            <a:endCxn id="85402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2" name="AutoShape 16"/>
          <p:cNvCxnSpPr>
            <a:cxnSpLocks noChangeShapeType="1"/>
            <a:stCxn id="854025" idx="2"/>
            <a:endCxn id="85402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3" name="AutoShape 17"/>
          <p:cNvCxnSpPr>
            <a:cxnSpLocks noChangeShapeType="1"/>
            <a:stCxn id="854019" idx="3"/>
            <a:endCxn id="85402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40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Callgraph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5043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5044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5045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5046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5047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5048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5049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5050" name="AutoShape 10"/>
          <p:cNvCxnSpPr>
            <a:cxnSpLocks noChangeShapeType="1"/>
            <a:stCxn id="855043" idx="2"/>
            <a:endCxn id="855042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1" name="AutoShape 11"/>
          <p:cNvCxnSpPr>
            <a:cxnSpLocks noChangeShapeType="1"/>
            <a:stCxn id="855043" idx="2"/>
            <a:endCxn id="855044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2" name="AutoShape 12"/>
          <p:cNvCxnSpPr>
            <a:cxnSpLocks noChangeShapeType="1"/>
            <a:stCxn id="855043" idx="2"/>
            <a:endCxn id="855045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3" name="AutoShape 13"/>
          <p:cNvCxnSpPr>
            <a:cxnSpLocks noChangeShapeType="1"/>
            <a:stCxn id="855043" idx="2"/>
            <a:endCxn id="855046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4" name="AutoShape 14"/>
          <p:cNvCxnSpPr>
            <a:cxnSpLocks noChangeShapeType="1"/>
            <a:stCxn id="855043" idx="2"/>
            <a:endCxn id="855049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5" name="AutoShape 15"/>
          <p:cNvCxnSpPr>
            <a:cxnSpLocks noChangeShapeType="1"/>
            <a:stCxn id="855049" idx="2"/>
            <a:endCxn id="855048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6" name="AutoShape 16"/>
          <p:cNvCxnSpPr>
            <a:cxnSpLocks noChangeShapeType="1"/>
            <a:stCxn id="855049" idx="2"/>
            <a:endCxn id="855047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7" name="AutoShape 17"/>
          <p:cNvCxnSpPr>
            <a:cxnSpLocks noChangeShapeType="1"/>
            <a:stCxn id="855043" idx="3"/>
            <a:endCxn id="855047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50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Topological Sort</a:t>
            </a:r>
          </a:p>
        </p:txBody>
      </p:sp>
      <p:sp>
        <p:nvSpPr>
          <p:cNvPr id="855059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5060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5061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5062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5063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5064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5065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5066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4724400"/>
            <a:ext cx="396239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Idea: analyze function before you analyze caller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6067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6068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6070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6071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6072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6073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6074" name="AutoShape 10"/>
          <p:cNvCxnSpPr>
            <a:cxnSpLocks noChangeShapeType="1"/>
            <a:stCxn id="856067" idx="2"/>
            <a:endCxn id="856066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5" name="AutoShape 11"/>
          <p:cNvCxnSpPr>
            <a:cxnSpLocks noChangeShapeType="1"/>
            <a:stCxn id="856067" idx="2"/>
            <a:endCxn id="856068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6" name="AutoShape 12"/>
          <p:cNvCxnSpPr>
            <a:cxnSpLocks noChangeShapeType="1"/>
            <a:stCxn id="856067" idx="2"/>
            <a:endCxn id="856069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7" name="AutoShape 13"/>
          <p:cNvCxnSpPr>
            <a:cxnSpLocks noChangeShapeType="1"/>
            <a:stCxn id="856067" idx="2"/>
            <a:endCxn id="856070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8" name="AutoShape 14"/>
          <p:cNvCxnSpPr>
            <a:cxnSpLocks noChangeShapeType="1"/>
            <a:stCxn id="856067" idx="2"/>
            <a:endCxn id="856073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9" name="AutoShape 15"/>
          <p:cNvCxnSpPr>
            <a:cxnSpLocks noChangeShapeType="1"/>
            <a:stCxn id="856073" idx="2"/>
            <a:endCxn id="856072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0" name="AutoShape 16"/>
          <p:cNvCxnSpPr>
            <a:cxnSpLocks noChangeShapeType="1"/>
            <a:stCxn id="856073" idx="2"/>
            <a:endCxn id="856071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1" name="AutoShape 17"/>
          <p:cNvCxnSpPr>
            <a:cxnSpLocks noChangeShapeType="1"/>
            <a:stCxn id="856067" idx="3"/>
            <a:endCxn id="856071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608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Library Models</a:t>
            </a:r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6086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6087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6088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6089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6090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5007114"/>
            <a:ext cx="38861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+mn-lt"/>
              </a:rPr>
              <a:t>Tool  </a:t>
            </a:r>
            <a:r>
              <a:rPr lang="en-US" sz="2000" dirty="0">
                <a:latin typeface="+mn-lt"/>
              </a:rPr>
              <a:t>has built-in summaries of library function behavior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AutoShape 2"/>
          <p:cNvSpPr>
            <a:spLocks noChangeArrowheads="1"/>
          </p:cNvSpPr>
          <p:nvPr/>
        </p:nvSpPr>
        <p:spPr bwMode="auto">
          <a:xfrm>
            <a:off x="5334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7091" name="AutoShape 3"/>
          <p:cNvSpPr>
            <a:spLocks noChangeArrowheads="1"/>
          </p:cNvSpPr>
          <p:nvPr/>
        </p:nvSpPr>
        <p:spPr bwMode="auto">
          <a:xfrm>
            <a:off x="373380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7092" name="AutoShape 4"/>
          <p:cNvSpPr>
            <a:spLocks noChangeArrowheads="1"/>
          </p:cNvSpPr>
          <p:nvPr/>
        </p:nvSpPr>
        <p:spPr bwMode="auto">
          <a:xfrm>
            <a:off x="2209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7093" name="AutoShape 5"/>
          <p:cNvSpPr>
            <a:spLocks noChangeArrowheads="1"/>
          </p:cNvSpPr>
          <p:nvPr/>
        </p:nvSpPr>
        <p:spPr bwMode="auto">
          <a:xfrm>
            <a:off x="37274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5257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 err="1">
                <a:latin typeface="Arial" charset="0"/>
              </a:rPr>
              <a:t>malloc</a:t>
            </a:r>
            <a:endParaRPr kumimoji="0" lang="en-US" sz="1800" dirty="0">
              <a:latin typeface="Arial" charset="0"/>
            </a:endParaRPr>
          </a:p>
        </p:txBody>
      </p:sp>
      <p:sp>
        <p:nvSpPr>
          <p:cNvPr id="857095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7096" name="AutoShape 8"/>
          <p:cNvSpPr>
            <a:spLocks noChangeArrowheads="1"/>
          </p:cNvSpPr>
          <p:nvPr/>
        </p:nvSpPr>
        <p:spPr bwMode="auto">
          <a:xfrm>
            <a:off x="624840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7097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7098" name="AutoShape 10"/>
          <p:cNvCxnSpPr>
            <a:cxnSpLocks noChangeShapeType="1"/>
            <a:stCxn id="857091" idx="2"/>
            <a:endCxn id="857090" idx="0"/>
          </p:cNvCxnSpPr>
          <p:nvPr/>
        </p:nvCxnSpPr>
        <p:spPr bwMode="auto">
          <a:xfrm rot="5400000">
            <a:off x="2133600" y="1028700"/>
            <a:ext cx="1143000" cy="3200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099" name="AutoShape 11"/>
          <p:cNvCxnSpPr>
            <a:cxnSpLocks noChangeShapeType="1"/>
            <a:stCxn id="857091" idx="2"/>
            <a:endCxn id="857092" idx="0"/>
          </p:cNvCxnSpPr>
          <p:nvPr/>
        </p:nvCxnSpPr>
        <p:spPr bwMode="auto">
          <a:xfrm rot="5400000">
            <a:off x="2971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0" name="AutoShape 12"/>
          <p:cNvCxnSpPr>
            <a:cxnSpLocks noChangeShapeType="1"/>
            <a:stCxn id="857091" idx="2"/>
            <a:endCxn id="857093" idx="0"/>
          </p:cNvCxnSpPr>
          <p:nvPr/>
        </p:nvCxnSpPr>
        <p:spPr bwMode="auto">
          <a:xfrm rot="5400000">
            <a:off x="3730625" y="2625725"/>
            <a:ext cx="1143000" cy="63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1" name="AutoShape 13"/>
          <p:cNvCxnSpPr>
            <a:cxnSpLocks noChangeShapeType="1"/>
            <a:stCxn id="857091" idx="2"/>
            <a:endCxn id="857094" idx="0"/>
          </p:cNvCxnSpPr>
          <p:nvPr/>
        </p:nvCxnSpPr>
        <p:spPr bwMode="auto">
          <a:xfrm rot="16200000" flipH="1">
            <a:off x="4495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2" name="AutoShape 14"/>
          <p:cNvCxnSpPr>
            <a:cxnSpLocks noChangeShapeType="1"/>
            <a:stCxn id="857091" idx="2"/>
            <a:endCxn id="857097" idx="0"/>
          </p:cNvCxnSpPr>
          <p:nvPr/>
        </p:nvCxnSpPr>
        <p:spPr bwMode="auto">
          <a:xfrm rot="16200000" flipH="1">
            <a:off x="5299075" y="1063625"/>
            <a:ext cx="1143000" cy="31305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3" name="AutoShape 15"/>
          <p:cNvCxnSpPr>
            <a:cxnSpLocks noChangeShapeType="1"/>
            <a:stCxn id="857097" idx="2"/>
            <a:endCxn id="857096" idx="0"/>
          </p:cNvCxnSpPr>
          <p:nvPr/>
        </p:nvCxnSpPr>
        <p:spPr bwMode="auto">
          <a:xfrm rot="5400000">
            <a:off x="6632575" y="3921125"/>
            <a:ext cx="990600" cy="6159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4" name="AutoShape 16"/>
          <p:cNvCxnSpPr>
            <a:cxnSpLocks noChangeShapeType="1"/>
            <a:stCxn id="857097" idx="2"/>
            <a:endCxn id="857095" idx="0"/>
          </p:cNvCxnSpPr>
          <p:nvPr/>
        </p:nvCxnSpPr>
        <p:spPr bwMode="auto">
          <a:xfrm rot="16200000" flipH="1">
            <a:off x="7283450" y="3886200"/>
            <a:ext cx="9906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5" name="AutoShape 17"/>
          <p:cNvCxnSpPr>
            <a:cxnSpLocks noChangeShapeType="1"/>
            <a:stCxn id="857091" idx="3"/>
            <a:endCxn id="857095" idx="3"/>
          </p:cNvCxnSpPr>
          <p:nvPr/>
        </p:nvCxnSpPr>
        <p:spPr bwMode="auto">
          <a:xfrm>
            <a:off x="4876800" y="1790700"/>
            <a:ext cx="3816350" cy="3200400"/>
          </a:xfrm>
          <a:prstGeom prst="curvedConnector3">
            <a:avLst>
              <a:gd name="adj1" fmla="val 10599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71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Up Analysis</a:t>
            </a:r>
          </a:p>
        </p:txBody>
      </p:sp>
      <p:sp>
        <p:nvSpPr>
          <p:cNvPr id="857107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7108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7109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7110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7111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7112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7113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7114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7115" name="Oval 27"/>
          <p:cNvSpPr>
            <a:spLocks noChangeArrowheads="1"/>
          </p:cNvSpPr>
          <p:nvPr/>
        </p:nvSpPr>
        <p:spPr bwMode="auto">
          <a:xfrm>
            <a:off x="5965825" y="2927350"/>
            <a:ext cx="2992438" cy="27098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Analyze function using known properties of functions it calls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8116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8118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8119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8120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8121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8122" name="AutoShape 10"/>
          <p:cNvCxnSpPr>
            <a:cxnSpLocks noChangeShapeType="1"/>
            <a:stCxn id="858115" idx="2"/>
            <a:endCxn id="858114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3" name="AutoShape 11"/>
          <p:cNvCxnSpPr>
            <a:cxnSpLocks noChangeShapeType="1"/>
            <a:stCxn id="858115" idx="2"/>
            <a:endCxn id="858116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4" name="AutoShape 12"/>
          <p:cNvCxnSpPr>
            <a:cxnSpLocks noChangeShapeType="1"/>
            <a:stCxn id="858115" idx="2"/>
            <a:endCxn id="858117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5" name="AutoShape 13"/>
          <p:cNvCxnSpPr>
            <a:cxnSpLocks noChangeShapeType="1"/>
            <a:stCxn id="858115" idx="2"/>
            <a:endCxn id="858118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6" name="AutoShape 14"/>
          <p:cNvCxnSpPr>
            <a:cxnSpLocks noChangeShapeType="1"/>
            <a:stCxn id="858115" idx="2"/>
            <a:endCxn id="858121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7" name="AutoShape 15"/>
          <p:cNvCxnSpPr>
            <a:cxnSpLocks noChangeShapeType="1"/>
            <a:stCxn id="858121" idx="2"/>
            <a:endCxn id="858120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8" name="AutoShape 16"/>
          <p:cNvCxnSpPr>
            <a:cxnSpLocks noChangeShapeType="1"/>
            <a:stCxn id="858121" idx="2"/>
            <a:endCxn id="858119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9" name="AutoShape 17"/>
          <p:cNvCxnSpPr>
            <a:cxnSpLocks noChangeShapeType="1"/>
            <a:stCxn id="858115" idx="3"/>
            <a:endCxn id="858119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81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Up Analysis</a:t>
            </a:r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8133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8134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8135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8138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8139" name="Oval 27"/>
          <p:cNvSpPr>
            <a:spLocks noChangeArrowheads="1"/>
          </p:cNvSpPr>
          <p:nvPr/>
        </p:nvSpPr>
        <p:spPr bwMode="auto">
          <a:xfrm>
            <a:off x="153988" y="1447799"/>
            <a:ext cx="8564562" cy="28622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Analyze function using known properties of functions it calls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913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914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914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914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914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914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914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9146" name="AutoShape 10"/>
          <p:cNvCxnSpPr>
            <a:cxnSpLocks noChangeShapeType="1"/>
            <a:stCxn id="859139" idx="2"/>
            <a:endCxn id="85913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7" name="AutoShape 11"/>
          <p:cNvCxnSpPr>
            <a:cxnSpLocks noChangeShapeType="1"/>
            <a:stCxn id="859139" idx="2"/>
            <a:endCxn id="85914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8" name="AutoShape 12"/>
          <p:cNvCxnSpPr>
            <a:cxnSpLocks noChangeShapeType="1"/>
            <a:stCxn id="859139" idx="2"/>
            <a:endCxn id="85914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9" name="AutoShape 13"/>
          <p:cNvCxnSpPr>
            <a:cxnSpLocks noChangeShapeType="1"/>
            <a:stCxn id="859139" idx="2"/>
            <a:endCxn id="85914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0" name="AutoShape 14"/>
          <p:cNvCxnSpPr>
            <a:cxnSpLocks noChangeShapeType="1"/>
            <a:stCxn id="859139" idx="2"/>
            <a:endCxn id="85914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1" name="AutoShape 15"/>
          <p:cNvCxnSpPr>
            <a:cxnSpLocks noChangeShapeType="1"/>
            <a:stCxn id="859145" idx="2"/>
            <a:endCxn id="85914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2" name="AutoShape 16"/>
          <p:cNvCxnSpPr>
            <a:cxnSpLocks noChangeShapeType="1"/>
            <a:stCxn id="859145" idx="2"/>
            <a:endCxn id="85914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3" name="AutoShape 17"/>
          <p:cNvCxnSpPr>
            <a:cxnSpLocks noChangeShapeType="1"/>
            <a:stCxn id="859139" idx="3"/>
            <a:endCxn id="85914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91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Up Analysis</a:t>
            </a:r>
          </a:p>
        </p:txBody>
      </p:sp>
      <p:sp>
        <p:nvSpPr>
          <p:cNvPr id="859155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9156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9157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9158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9159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9160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9161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9162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Finish analysis by analyzing all functions in the program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stores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r="2488" b="4186"/>
          <a:stretch/>
        </p:blipFill>
        <p:spPr bwMode="auto">
          <a:xfrm>
            <a:off x="1447800" y="1295400"/>
            <a:ext cx="6335751" cy="49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9930" r="10855" b="12022"/>
          <a:stretch/>
        </p:blipFill>
        <p:spPr bwMode="auto">
          <a:xfrm>
            <a:off x="1111404" y="1312127"/>
            <a:ext cx="6958361" cy="49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5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Local Bugs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76400"/>
            <a:ext cx="6248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#define SIZE 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void </a:t>
            </a:r>
            <a:r>
              <a:rPr lang="en-US" sz="1600" b="1" dirty="0" err="1">
                <a:latin typeface="Courier New" pitchFamily="49" charset="0"/>
              </a:rPr>
              <a:t>set_a_b</a:t>
            </a:r>
            <a:r>
              <a:rPr lang="en-US" sz="1600" b="1" dirty="0">
                <a:latin typeface="Courier New" pitchFamily="49" charset="0"/>
              </a:rPr>
              <a:t>(char * a, char * b)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char * </a:t>
            </a:r>
            <a:r>
              <a:rPr lang="en-US" sz="1600" b="1" dirty="0" err="1">
                <a:latin typeface="Courier New" pitchFamily="49" charset="0"/>
              </a:rPr>
              <a:t>buf</a:t>
            </a:r>
            <a:r>
              <a:rPr lang="en-US" sz="1600" b="1" dirty="0">
                <a:latin typeface="Courier New" pitchFamily="49" charset="0"/>
              </a:rPr>
              <a:t>[SIZE];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if (a)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b = new char[5];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} else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if (a &amp;&amp; b)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err="1">
                <a:latin typeface="Courier New" pitchFamily="49" charset="0"/>
              </a:rPr>
              <a:t>buf</a:t>
            </a:r>
            <a:r>
              <a:rPr lang="en-US" sz="1600" b="1" dirty="0">
                <a:latin typeface="Courier New" pitchFamily="49" charset="0"/>
              </a:rPr>
              <a:t>[SIZE] = a;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return;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} else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delete [] b;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*b = ‘x’;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*a = *b;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1191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1192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1193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1194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1195" name="AutoShape 11"/>
          <p:cNvCxnSpPr>
            <a:cxnSpLocks noChangeShapeType="1"/>
            <a:endCxn id="861186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6" name="AutoShape 12"/>
          <p:cNvCxnSpPr>
            <a:cxnSpLocks noChangeShapeType="1"/>
            <a:stCxn id="861186" idx="2"/>
            <a:endCxn id="861187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7" name="AutoShape 13"/>
          <p:cNvCxnSpPr>
            <a:cxnSpLocks noChangeShapeType="1"/>
            <a:stCxn id="861187" idx="2"/>
            <a:endCxn id="861188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8" name="AutoShape 14"/>
          <p:cNvCxnSpPr>
            <a:cxnSpLocks noChangeShapeType="1"/>
            <a:stCxn id="861187" idx="2"/>
            <a:endCxn id="861189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9" name="AutoShape 15"/>
          <p:cNvCxnSpPr>
            <a:cxnSpLocks noChangeShapeType="1"/>
            <a:stCxn id="861189" idx="2"/>
            <a:endCxn id="861191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0" name="AutoShape 16"/>
          <p:cNvCxnSpPr>
            <a:cxnSpLocks noChangeShapeType="1"/>
            <a:stCxn id="861189" idx="2"/>
            <a:endCxn id="861190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1" name="AutoShape 17"/>
          <p:cNvCxnSpPr>
            <a:cxnSpLocks noChangeShapeType="1"/>
            <a:stCxn id="861188" idx="2"/>
            <a:endCxn id="861194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1202" name="AutoShape 18"/>
          <p:cNvCxnSpPr>
            <a:cxnSpLocks noChangeShapeType="1"/>
            <a:stCxn id="861192" idx="2"/>
            <a:endCxn id="861194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3" name="AutoShape 19"/>
          <p:cNvCxnSpPr>
            <a:cxnSpLocks noChangeShapeType="1"/>
            <a:stCxn id="861194" idx="2"/>
            <a:endCxn id="861193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4" name="AutoShape 20"/>
          <p:cNvCxnSpPr>
            <a:cxnSpLocks noChangeShapeType="1"/>
            <a:stCxn id="861191" idx="2"/>
            <a:endCxn id="861192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5" name="AutoShape 21"/>
          <p:cNvCxnSpPr>
            <a:cxnSpLocks noChangeShapeType="1"/>
            <a:stCxn id="861190" idx="1"/>
            <a:endCxn id="861193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1206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1207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1208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1209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121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Flow Graph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1" y="1730514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Represent logical structure of code in graph form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800600" y="1219200"/>
            <a:ext cx="4343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221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221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2219" name="AutoShape 11"/>
          <p:cNvCxnSpPr>
            <a:cxnSpLocks noChangeShapeType="1"/>
            <a:endCxn id="86221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0" name="AutoShape 12"/>
          <p:cNvCxnSpPr>
            <a:cxnSpLocks noChangeShapeType="1"/>
            <a:stCxn id="862210" idx="2"/>
            <a:endCxn id="86221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1" name="AutoShape 13"/>
          <p:cNvCxnSpPr>
            <a:cxnSpLocks noChangeShapeType="1"/>
            <a:stCxn id="862211" idx="2"/>
            <a:endCxn id="86221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2" name="AutoShape 14"/>
          <p:cNvCxnSpPr>
            <a:cxnSpLocks noChangeShapeType="1"/>
            <a:stCxn id="862211" idx="2"/>
            <a:endCxn id="86221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3" name="AutoShape 15"/>
          <p:cNvCxnSpPr>
            <a:cxnSpLocks noChangeShapeType="1"/>
            <a:stCxn id="862213" idx="2"/>
            <a:endCxn id="86221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4" name="AutoShape 16"/>
          <p:cNvCxnSpPr>
            <a:cxnSpLocks noChangeShapeType="1"/>
            <a:stCxn id="862213" idx="2"/>
            <a:endCxn id="86221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5" name="AutoShape 17"/>
          <p:cNvCxnSpPr>
            <a:cxnSpLocks noChangeShapeType="1"/>
            <a:stCxn id="862212" idx="2"/>
            <a:endCxn id="86221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2226" name="AutoShape 18"/>
          <p:cNvCxnSpPr>
            <a:cxnSpLocks noChangeShapeType="1"/>
            <a:stCxn id="862216" idx="2"/>
            <a:endCxn id="86221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7" name="AutoShape 19"/>
          <p:cNvCxnSpPr>
            <a:cxnSpLocks noChangeShapeType="1"/>
            <a:stCxn id="862218" idx="2"/>
            <a:endCxn id="86221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8" name="AutoShape 20"/>
          <p:cNvCxnSpPr>
            <a:cxnSpLocks noChangeShapeType="1"/>
            <a:stCxn id="862215" idx="2"/>
            <a:endCxn id="86221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9" name="AutoShape 21"/>
          <p:cNvCxnSpPr>
            <a:cxnSpLocks noChangeShapeType="1"/>
            <a:stCxn id="862214" idx="1"/>
            <a:endCxn id="86221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223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223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4786313" y="3367087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2234" name="Rectangle 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Path Traversal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1" y="8382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Conceptually: Analyze each path through control graph separately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3000" y="1622286"/>
            <a:ext cx="39623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Actually   Perform some checking computation once per node; combine paths at merge nodes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3000" y="841176"/>
            <a:ext cx="16690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Conceptually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1622286"/>
            <a:ext cx="1083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Actually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323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323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324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3241" name="AutoShape 9"/>
          <p:cNvCxnSpPr>
            <a:cxnSpLocks noChangeShapeType="1"/>
            <a:endCxn id="86323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2" name="AutoShape 10"/>
          <p:cNvCxnSpPr>
            <a:cxnSpLocks noChangeShapeType="1"/>
            <a:stCxn id="863234" idx="2"/>
            <a:endCxn id="86323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3" name="AutoShape 11"/>
          <p:cNvCxnSpPr>
            <a:cxnSpLocks noChangeShapeType="1"/>
            <a:stCxn id="863235" idx="2"/>
            <a:endCxn id="86323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4" name="AutoShape 12"/>
          <p:cNvCxnSpPr>
            <a:cxnSpLocks noChangeShapeType="1"/>
            <a:stCxn id="863236" idx="2"/>
            <a:endCxn id="86323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5" name="AutoShape 13"/>
          <p:cNvCxnSpPr>
            <a:cxnSpLocks noChangeShapeType="1"/>
            <a:stCxn id="863238" idx="2"/>
            <a:endCxn id="86324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6" name="AutoShape 14"/>
          <p:cNvCxnSpPr>
            <a:cxnSpLocks noChangeShapeType="1"/>
            <a:stCxn id="863240" idx="2"/>
            <a:endCxn id="86323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7" name="AutoShape 15"/>
          <p:cNvCxnSpPr>
            <a:cxnSpLocks noChangeShapeType="1"/>
            <a:stCxn id="863237" idx="2"/>
            <a:endCxn id="86323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325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325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325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325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1425714"/>
            <a:ext cx="56388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See how three checkers are run for this path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600" y="2630031"/>
            <a:ext cx="48767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Defined by a state diagram, with state transitions and error states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2633007"/>
            <a:ext cx="11400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Checker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1" y="3886200"/>
            <a:ext cx="4876799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Assign initial state to each program </a:t>
            </a:r>
            <a:r>
              <a:rPr lang="en-US" sz="2000" dirty="0" err="1">
                <a:latin typeface="+mn-lt"/>
              </a:rPr>
              <a:t>var</a:t>
            </a:r>
            <a:endParaRPr lang="en-US" sz="20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State at </a:t>
            </a:r>
            <a:r>
              <a:rPr lang="en-US" sz="2000" dirty="0">
                <a:latin typeface="+mn-lt"/>
              </a:rPr>
              <a:t>program point depends on state at previous point, program 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Emit error if error state reached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3904059"/>
            <a:ext cx="16818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Run Checker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426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4265" name="AutoShape 9"/>
          <p:cNvCxnSpPr>
            <a:cxnSpLocks noChangeShapeType="1"/>
            <a:endCxn id="86425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6" name="AutoShape 10"/>
          <p:cNvCxnSpPr>
            <a:cxnSpLocks noChangeShapeType="1"/>
            <a:stCxn id="864258" idx="2"/>
            <a:endCxn id="86425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7" name="AutoShape 11"/>
          <p:cNvCxnSpPr>
            <a:cxnSpLocks noChangeShapeType="1"/>
            <a:stCxn id="864259" idx="2"/>
            <a:endCxn id="86426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8" name="AutoShape 12"/>
          <p:cNvCxnSpPr>
            <a:cxnSpLocks noChangeShapeType="1"/>
            <a:stCxn id="864260" idx="2"/>
            <a:endCxn id="86426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9" name="AutoShape 13"/>
          <p:cNvCxnSpPr>
            <a:cxnSpLocks noChangeShapeType="1"/>
            <a:stCxn id="864262" idx="2"/>
            <a:endCxn id="86426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0" name="AutoShape 14"/>
          <p:cNvCxnSpPr>
            <a:cxnSpLocks noChangeShapeType="1"/>
            <a:stCxn id="864264" idx="2"/>
            <a:endCxn id="86426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1" name="AutoShape 15"/>
          <p:cNvCxnSpPr>
            <a:cxnSpLocks noChangeShapeType="1"/>
            <a:stCxn id="864261" idx="2"/>
            <a:endCxn id="86426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427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427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427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4275" name="Text Box 19"/>
          <p:cNvSpPr txBox="1">
            <a:spLocks noChangeArrowheads="1"/>
          </p:cNvSpPr>
          <p:nvPr/>
        </p:nvSpPr>
        <p:spPr bwMode="auto">
          <a:xfrm>
            <a:off x="3194050" y="833735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4276" name="Text Box 20"/>
          <p:cNvSpPr txBox="1">
            <a:spLocks noChangeArrowheads="1"/>
          </p:cNvSpPr>
          <p:nvPr/>
        </p:nvSpPr>
        <p:spPr bwMode="auto">
          <a:xfrm>
            <a:off x="5062538" y="833735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4277" name="Text Box 21"/>
          <p:cNvSpPr txBox="1">
            <a:spLocks noChangeArrowheads="1"/>
          </p:cNvSpPr>
          <p:nvPr/>
        </p:nvSpPr>
        <p:spPr bwMode="auto">
          <a:xfrm>
            <a:off x="7045325" y="833735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6858000" y="1748135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5288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5289" name="AutoShape 9"/>
          <p:cNvCxnSpPr>
            <a:cxnSpLocks noChangeShapeType="1"/>
            <a:endCxn id="86528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0" name="AutoShape 10"/>
          <p:cNvCxnSpPr>
            <a:cxnSpLocks noChangeShapeType="1"/>
            <a:stCxn id="865282" idx="2"/>
            <a:endCxn id="86528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1" name="AutoShape 11"/>
          <p:cNvCxnSpPr>
            <a:cxnSpLocks noChangeShapeType="1"/>
            <a:stCxn id="865283" idx="2"/>
            <a:endCxn id="86528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2" name="AutoShape 12"/>
          <p:cNvCxnSpPr>
            <a:cxnSpLocks noChangeShapeType="1"/>
            <a:stCxn id="865284" idx="2"/>
            <a:endCxn id="86528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3" name="AutoShape 13"/>
          <p:cNvCxnSpPr>
            <a:cxnSpLocks noChangeShapeType="1"/>
            <a:stCxn id="865286" idx="2"/>
            <a:endCxn id="865288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4" name="AutoShape 14"/>
          <p:cNvCxnSpPr>
            <a:cxnSpLocks noChangeShapeType="1"/>
            <a:stCxn id="865288" idx="2"/>
            <a:endCxn id="865287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5" name="AutoShape 15"/>
          <p:cNvCxnSpPr>
            <a:cxnSpLocks noChangeShapeType="1"/>
            <a:stCxn id="865285" idx="2"/>
            <a:endCxn id="865286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5296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5297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52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5299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5300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5301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5302" name="Text Box 22"/>
          <p:cNvSpPr txBox="1">
            <a:spLocks noChangeArrowheads="1"/>
          </p:cNvSpPr>
          <p:nvPr/>
        </p:nvSpPr>
        <p:spPr bwMode="auto">
          <a:xfrm>
            <a:off x="6907213" y="1752600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865303" name="Text Box 23"/>
          <p:cNvSpPr txBox="1">
            <a:spLocks noChangeArrowheads="1"/>
          </p:cNvSpPr>
          <p:nvPr/>
        </p:nvSpPr>
        <p:spPr bwMode="auto">
          <a:xfrm>
            <a:off x="3259138" y="266253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630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6310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6311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6312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6313" name="AutoShape 9"/>
          <p:cNvCxnSpPr>
            <a:cxnSpLocks noChangeShapeType="1"/>
            <a:endCxn id="86630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4" name="AutoShape 10"/>
          <p:cNvCxnSpPr>
            <a:cxnSpLocks noChangeShapeType="1"/>
            <a:stCxn id="866306" idx="2"/>
            <a:endCxn id="86630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5" name="AutoShape 11"/>
          <p:cNvCxnSpPr>
            <a:cxnSpLocks noChangeShapeType="1"/>
            <a:stCxn id="866307" idx="2"/>
            <a:endCxn id="86630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6" name="AutoShape 12"/>
          <p:cNvCxnSpPr>
            <a:cxnSpLocks noChangeShapeType="1"/>
            <a:stCxn id="866308" idx="2"/>
            <a:endCxn id="86630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7" name="AutoShape 13"/>
          <p:cNvCxnSpPr>
            <a:cxnSpLocks noChangeShapeType="1"/>
            <a:stCxn id="866310" idx="2"/>
            <a:endCxn id="866312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8" name="AutoShape 14"/>
          <p:cNvCxnSpPr>
            <a:cxnSpLocks noChangeShapeType="1"/>
            <a:stCxn id="866312" idx="2"/>
            <a:endCxn id="866311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9" name="AutoShape 15"/>
          <p:cNvCxnSpPr>
            <a:cxnSpLocks noChangeShapeType="1"/>
            <a:stCxn id="866309" idx="2"/>
            <a:endCxn id="866310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6320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6321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632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6323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6324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6325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6326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6327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6328" name="AutoShape 24"/>
          <p:cNvSpPr>
            <a:spLocks noChangeArrowheads="1"/>
          </p:cNvSpPr>
          <p:nvPr/>
        </p:nvSpPr>
        <p:spPr bwMode="auto">
          <a:xfrm>
            <a:off x="3100388" y="3375025"/>
            <a:ext cx="2189162" cy="847725"/>
          </a:xfrm>
          <a:prstGeom prst="wedgeRoundRectCallout">
            <a:avLst>
              <a:gd name="adj1" fmla="val -75310"/>
              <a:gd name="adj2" fmla="val -44194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Already knew a was null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7337" name="AutoShape 9"/>
          <p:cNvCxnSpPr>
            <a:cxnSpLocks noChangeShapeType="1"/>
            <a:endCxn id="867330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8" name="AutoShape 10"/>
          <p:cNvCxnSpPr>
            <a:cxnSpLocks noChangeShapeType="1"/>
            <a:stCxn id="867330" idx="2"/>
            <a:endCxn id="867331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9" name="AutoShape 11"/>
          <p:cNvCxnSpPr>
            <a:cxnSpLocks noChangeShapeType="1"/>
            <a:stCxn id="867331" idx="2"/>
            <a:endCxn id="867332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0" name="AutoShape 12"/>
          <p:cNvCxnSpPr>
            <a:cxnSpLocks noChangeShapeType="1"/>
            <a:stCxn id="867332" idx="2"/>
            <a:endCxn id="867333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1" name="AutoShape 13"/>
          <p:cNvCxnSpPr>
            <a:cxnSpLocks noChangeShapeType="1"/>
            <a:stCxn id="867334" idx="2"/>
            <a:endCxn id="867336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2" name="AutoShape 14"/>
          <p:cNvCxnSpPr>
            <a:cxnSpLocks noChangeShapeType="1"/>
            <a:stCxn id="867336" idx="2"/>
            <a:endCxn id="867335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3" name="AutoShape 15"/>
          <p:cNvCxnSpPr>
            <a:cxnSpLocks noChangeShapeType="1"/>
            <a:stCxn id="867333" idx="2"/>
            <a:endCxn id="867334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7344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7345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734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7347" name="Text Box 19"/>
          <p:cNvSpPr txBox="1">
            <a:spLocks noChangeArrowheads="1"/>
          </p:cNvSpPr>
          <p:nvPr/>
        </p:nvSpPr>
        <p:spPr bwMode="auto">
          <a:xfrm>
            <a:off x="326098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7348" name="Text Box 20"/>
          <p:cNvSpPr txBox="1">
            <a:spLocks noChangeArrowheads="1"/>
          </p:cNvSpPr>
          <p:nvPr/>
        </p:nvSpPr>
        <p:spPr bwMode="auto">
          <a:xfrm>
            <a:off x="512946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7349" name="Text Box 21"/>
          <p:cNvSpPr txBox="1">
            <a:spLocks noChangeArrowheads="1"/>
          </p:cNvSpPr>
          <p:nvPr/>
        </p:nvSpPr>
        <p:spPr bwMode="auto">
          <a:xfrm>
            <a:off x="7069393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7350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7351" name="Text Box 23"/>
          <p:cNvSpPr txBox="1">
            <a:spLocks noChangeArrowheads="1"/>
          </p:cNvSpPr>
          <p:nvPr/>
        </p:nvSpPr>
        <p:spPr bwMode="auto">
          <a:xfrm>
            <a:off x="3302000" y="2749550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7352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8361" name="AutoShape 9"/>
          <p:cNvCxnSpPr>
            <a:cxnSpLocks noChangeShapeType="1"/>
            <a:endCxn id="86835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2" name="AutoShape 10"/>
          <p:cNvCxnSpPr>
            <a:cxnSpLocks noChangeShapeType="1"/>
            <a:stCxn id="868354" idx="2"/>
            <a:endCxn id="86835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3" name="AutoShape 11"/>
          <p:cNvCxnSpPr>
            <a:cxnSpLocks noChangeShapeType="1"/>
            <a:stCxn id="868355" idx="2"/>
            <a:endCxn id="86835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4" name="AutoShape 12"/>
          <p:cNvCxnSpPr>
            <a:cxnSpLocks noChangeShapeType="1"/>
            <a:stCxn id="868356" idx="2"/>
            <a:endCxn id="86835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5" name="AutoShape 13"/>
          <p:cNvCxnSpPr>
            <a:cxnSpLocks noChangeShapeType="1"/>
            <a:stCxn id="868358" idx="2"/>
            <a:endCxn id="86836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6" name="AutoShape 14"/>
          <p:cNvCxnSpPr>
            <a:cxnSpLocks noChangeShapeType="1"/>
            <a:stCxn id="868360" idx="2"/>
            <a:endCxn id="86835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7" name="AutoShape 15"/>
          <p:cNvCxnSpPr>
            <a:cxnSpLocks noChangeShapeType="1"/>
            <a:stCxn id="868357" idx="2"/>
            <a:endCxn id="86835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836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837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837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837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837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8374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8375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dereferenced!”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938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9385" name="AutoShape 9"/>
          <p:cNvCxnSpPr>
            <a:cxnSpLocks noChangeShapeType="1"/>
            <a:endCxn id="86937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6" name="AutoShape 10"/>
          <p:cNvCxnSpPr>
            <a:cxnSpLocks noChangeShapeType="1"/>
            <a:stCxn id="869378" idx="2"/>
            <a:endCxn id="86937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7" name="AutoShape 11"/>
          <p:cNvCxnSpPr>
            <a:cxnSpLocks noChangeShapeType="1"/>
            <a:stCxn id="869379" idx="2"/>
            <a:endCxn id="86938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8" name="AutoShape 12"/>
          <p:cNvCxnSpPr>
            <a:cxnSpLocks noChangeShapeType="1"/>
            <a:stCxn id="869380" idx="2"/>
            <a:endCxn id="86938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9" name="AutoShape 13"/>
          <p:cNvCxnSpPr>
            <a:cxnSpLocks noChangeShapeType="1"/>
            <a:stCxn id="869382" idx="2"/>
            <a:endCxn id="86938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0" name="AutoShape 14"/>
          <p:cNvCxnSpPr>
            <a:cxnSpLocks noChangeShapeType="1"/>
            <a:stCxn id="869384" idx="2"/>
            <a:endCxn id="86938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1" name="AutoShape 15"/>
          <p:cNvCxnSpPr>
            <a:cxnSpLocks noChangeShapeType="1"/>
            <a:stCxn id="869381" idx="2"/>
            <a:endCxn id="86938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939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939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939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9395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9396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9397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9398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9399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9400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9401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</a:t>
            </a:r>
            <a:r>
              <a:rPr kumimoji="0" lang="en-US" b="1" dirty="0" err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dereferenced</a:t>
            </a: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!”</a:t>
            </a:r>
          </a:p>
        </p:txBody>
      </p:sp>
      <p:sp>
        <p:nvSpPr>
          <p:cNvPr id="869402" name="AutoShape 26"/>
          <p:cNvSpPr>
            <a:spLocks noChangeArrowheads="1"/>
          </p:cNvSpPr>
          <p:nvPr/>
        </p:nvSpPr>
        <p:spPr bwMode="auto">
          <a:xfrm>
            <a:off x="5114925" y="5616575"/>
            <a:ext cx="2414588" cy="708025"/>
          </a:xfrm>
          <a:prstGeom prst="wedgeRoundRectCallout">
            <a:avLst>
              <a:gd name="adj1" fmla="val -161176"/>
              <a:gd name="adj2" fmla="val -55829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No more errors</a:t>
            </a:r>
          </a:p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reported for b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7526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tx2"/>
                </a:solidFill>
              </a:rPr>
              <a:t>How can you tell whether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software you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Buy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is safe to install and run?</a:t>
            </a:r>
          </a:p>
        </p:txBody>
      </p:sp>
    </p:spTree>
    <p:extLst>
      <p:ext uri="{BB962C8B-B14F-4D97-AF65-F5344CB8AC3E}">
        <p14:creationId xmlns:p14="http://schemas.microsoft.com/office/powerpoint/2010/main" val="4026655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 bug?  Something the user will fix.</a:t>
            </a:r>
          </a:p>
          <a:p>
            <a:endParaRPr lang="en-US"/>
          </a:p>
          <a:p>
            <a:r>
              <a:rPr lang="en-US"/>
              <a:t>Many sources of false positives</a:t>
            </a:r>
          </a:p>
          <a:p>
            <a:pPr lvl="1"/>
            <a:r>
              <a:rPr lang="en-US"/>
              <a:t>False paths</a:t>
            </a:r>
          </a:p>
          <a:p>
            <a:pPr lvl="1"/>
            <a:r>
              <a:rPr lang="en-US"/>
              <a:t>Idioms</a:t>
            </a:r>
          </a:p>
          <a:p>
            <a:pPr lvl="1"/>
            <a:r>
              <a:rPr lang="en-US"/>
              <a:t>Execution environment assumptions</a:t>
            </a:r>
          </a:p>
          <a:p>
            <a:pPr lvl="1"/>
            <a:r>
              <a:rPr lang="en-US"/>
              <a:t>Killpaths</a:t>
            </a:r>
          </a:p>
          <a:p>
            <a:pPr lvl="1"/>
            <a:r>
              <a:rPr lang="en-US"/>
              <a:t>Conditional compilation</a:t>
            </a:r>
          </a:p>
          <a:p>
            <a:pPr lvl="1"/>
            <a:r>
              <a:rPr lang="en-US"/>
              <a:t>“third party code”</a:t>
            </a:r>
          </a:p>
          <a:p>
            <a:pPr lvl="1"/>
            <a:r>
              <a:rPr lang="en-US"/>
              <a:t>Analysis imprecision</a:t>
            </a:r>
          </a:p>
          <a:p>
            <a:pPr lvl="1"/>
            <a:r>
              <a:rPr lang="en-US"/>
              <a:t>…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245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245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245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7245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7245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72459" name="AutoShape 11"/>
          <p:cNvCxnSpPr>
            <a:cxnSpLocks noChangeShapeType="1"/>
            <a:endCxn id="87245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0" name="AutoShape 12"/>
          <p:cNvCxnSpPr>
            <a:cxnSpLocks noChangeShapeType="1"/>
            <a:stCxn id="872450" idx="2"/>
            <a:endCxn id="87245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1" name="AutoShape 13"/>
          <p:cNvCxnSpPr>
            <a:cxnSpLocks noChangeShapeType="1"/>
            <a:stCxn id="872451" idx="2"/>
            <a:endCxn id="87245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2" name="AutoShape 14"/>
          <p:cNvCxnSpPr>
            <a:cxnSpLocks noChangeShapeType="1"/>
            <a:stCxn id="872451" idx="2"/>
            <a:endCxn id="87245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3" name="AutoShape 15"/>
          <p:cNvCxnSpPr>
            <a:cxnSpLocks noChangeShapeType="1"/>
            <a:stCxn id="872453" idx="2"/>
            <a:endCxn id="87245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4" name="AutoShape 16"/>
          <p:cNvCxnSpPr>
            <a:cxnSpLocks noChangeShapeType="1"/>
            <a:stCxn id="872453" idx="2"/>
            <a:endCxn id="87245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5" name="AutoShape 17"/>
          <p:cNvCxnSpPr>
            <a:cxnSpLocks noChangeShapeType="1"/>
            <a:stCxn id="872452" idx="2"/>
            <a:endCxn id="87245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72466" name="AutoShape 18"/>
          <p:cNvCxnSpPr>
            <a:cxnSpLocks noChangeShapeType="1"/>
            <a:stCxn id="872456" idx="2"/>
            <a:endCxn id="87245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7" name="AutoShape 19"/>
          <p:cNvCxnSpPr>
            <a:cxnSpLocks noChangeShapeType="1"/>
            <a:stCxn id="872458" idx="2"/>
            <a:endCxn id="87245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8" name="AutoShape 20"/>
          <p:cNvCxnSpPr>
            <a:cxnSpLocks noChangeShapeType="1"/>
            <a:stCxn id="872455" idx="2"/>
            <a:endCxn id="87245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9" name="AutoShape 21"/>
          <p:cNvCxnSpPr>
            <a:cxnSpLocks noChangeShapeType="1"/>
            <a:stCxn id="872454" idx="1"/>
            <a:endCxn id="87245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rgbClr val="DE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247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7247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247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2473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724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False Path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347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3478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3479" name="AutoShape 7"/>
          <p:cNvCxnSpPr>
            <a:cxnSpLocks noChangeShapeType="1"/>
            <a:endCxn id="87347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0" name="AutoShape 8"/>
          <p:cNvCxnSpPr>
            <a:cxnSpLocks noChangeShapeType="1"/>
            <a:stCxn id="873474" idx="2"/>
            <a:endCxn id="87347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1" name="AutoShape 9"/>
          <p:cNvCxnSpPr>
            <a:cxnSpLocks noChangeShapeType="1"/>
            <a:stCxn id="873475" idx="2"/>
            <a:endCxn id="87347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2" name="AutoShape 10"/>
          <p:cNvCxnSpPr>
            <a:cxnSpLocks noChangeShapeType="1"/>
            <a:stCxn id="873476" idx="2"/>
            <a:endCxn id="87347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3" name="AutoShape 11"/>
          <p:cNvCxnSpPr>
            <a:cxnSpLocks noChangeShapeType="1"/>
            <a:stCxn id="873477" idx="2"/>
            <a:endCxn id="873478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3484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73485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3486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3487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873488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73489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450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4502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4503" name="AutoShape 7"/>
          <p:cNvCxnSpPr>
            <a:cxnSpLocks noChangeShapeType="1"/>
            <a:endCxn id="87449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4" name="AutoShape 8"/>
          <p:cNvCxnSpPr>
            <a:cxnSpLocks noChangeShapeType="1"/>
            <a:stCxn id="874498" idx="2"/>
            <a:endCxn id="87449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5" name="AutoShape 9"/>
          <p:cNvCxnSpPr>
            <a:cxnSpLocks noChangeShapeType="1"/>
            <a:stCxn id="874499" idx="2"/>
            <a:endCxn id="87450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6" name="AutoShape 10"/>
          <p:cNvCxnSpPr>
            <a:cxnSpLocks noChangeShapeType="1"/>
            <a:stCxn id="874500" idx="2"/>
            <a:endCxn id="87450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7" name="AutoShape 11"/>
          <p:cNvCxnSpPr>
            <a:cxnSpLocks noChangeShapeType="1"/>
            <a:stCxn id="874501" idx="2"/>
            <a:endCxn id="874502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4509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4510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4514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4515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5527" name="AutoShape 7"/>
          <p:cNvCxnSpPr>
            <a:cxnSpLocks noChangeShapeType="1"/>
            <a:endCxn id="87552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8" name="AutoShape 8"/>
          <p:cNvCxnSpPr>
            <a:cxnSpLocks noChangeShapeType="1"/>
            <a:stCxn id="875522" idx="2"/>
            <a:endCxn id="87552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9" name="AutoShape 9"/>
          <p:cNvCxnSpPr>
            <a:cxnSpLocks noChangeShapeType="1"/>
            <a:stCxn id="875523" idx="2"/>
            <a:endCxn id="87552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0" name="AutoShape 10"/>
          <p:cNvCxnSpPr>
            <a:cxnSpLocks noChangeShapeType="1"/>
            <a:stCxn id="875524" idx="2"/>
            <a:endCxn id="87552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1" name="AutoShape 11"/>
          <p:cNvCxnSpPr>
            <a:cxnSpLocks noChangeShapeType="1"/>
            <a:stCxn id="875525" idx="2"/>
            <a:endCxn id="875526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5532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5533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5538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5539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5540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654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654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6550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6551" name="AutoShape 7"/>
          <p:cNvCxnSpPr>
            <a:cxnSpLocks noChangeShapeType="1"/>
            <a:endCxn id="87654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2" name="AutoShape 8"/>
          <p:cNvCxnSpPr>
            <a:cxnSpLocks noChangeShapeType="1"/>
            <a:stCxn id="876546" idx="2"/>
            <a:endCxn id="87654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3" name="AutoShape 9"/>
          <p:cNvCxnSpPr>
            <a:cxnSpLocks noChangeShapeType="1"/>
            <a:stCxn id="876547" idx="2"/>
            <a:endCxn id="87654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4" name="AutoShape 10"/>
          <p:cNvCxnSpPr>
            <a:cxnSpLocks noChangeShapeType="1"/>
            <a:stCxn id="876548" idx="2"/>
            <a:endCxn id="87654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5" name="AutoShape 11"/>
          <p:cNvCxnSpPr>
            <a:cxnSpLocks noChangeShapeType="1"/>
            <a:stCxn id="876549" idx="2"/>
            <a:endCxn id="876550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6556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6557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6558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6562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6564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876565" name="Oval 21"/>
          <p:cNvSpPr>
            <a:spLocks noChangeArrowheads="1"/>
          </p:cNvSpPr>
          <p:nvPr/>
        </p:nvSpPr>
        <p:spPr bwMode="auto">
          <a:xfrm>
            <a:off x="3375025" y="2198688"/>
            <a:ext cx="3559175" cy="22209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6566" name="Text Box 22"/>
          <p:cNvSpPr txBox="1">
            <a:spLocks noChangeArrowheads="1"/>
          </p:cNvSpPr>
          <p:nvPr/>
        </p:nvSpPr>
        <p:spPr bwMode="auto">
          <a:xfrm>
            <a:off x="4076700" y="1654175"/>
            <a:ext cx="185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Impossible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discussion of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Coverity</a:t>
            </a:r>
          </a:p>
          <a:p>
            <a:pPr lvl="2"/>
            <a:r>
              <a:rPr lang="en-US" dirty="0"/>
              <a:t>Reducing false positive using circumstantial evidence</a:t>
            </a:r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Slides from: S.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Bugrahe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A. Chou, I&amp;T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Dillig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D.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Engler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J. Franklin, A. Aiken, 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14400" y="41529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87495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Assumptions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the return value of malloc() be checked?</a:t>
            </a:r>
          </a:p>
        </p:txBody>
      </p:sp>
      <p:sp>
        <p:nvSpPr>
          <p:cNvPr id="877572" name="Text Box 4"/>
          <p:cNvSpPr txBox="1">
            <a:spLocks noChangeArrowheads="1"/>
          </p:cNvSpPr>
          <p:nvPr/>
        </p:nvSpPr>
        <p:spPr bwMode="auto">
          <a:xfrm>
            <a:off x="1138238" y="2255838"/>
            <a:ext cx="40446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665163" y="3265488"/>
            <a:ext cx="2313454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OS Kernel: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Crash machine.</a:t>
            </a:r>
          </a:p>
        </p:txBody>
      </p:sp>
      <p:sp>
        <p:nvSpPr>
          <p:cNvPr id="877574" name="Text Box 6"/>
          <p:cNvSpPr txBox="1">
            <a:spLocks noChangeArrowheads="1"/>
          </p:cNvSpPr>
          <p:nvPr/>
        </p:nvSpPr>
        <p:spPr bwMode="auto">
          <a:xfrm>
            <a:off x="3092450" y="3263900"/>
            <a:ext cx="258115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File server: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Pause filesystem.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652463" y="4343400"/>
            <a:ext cx="331052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Spreadsheet: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Lose unsaved changes.</a:t>
            </a:r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4060825" y="4341813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Game: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642938" y="5421313"/>
            <a:ext cx="126829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Library: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?</a:t>
            </a:r>
          </a:p>
        </p:txBody>
      </p:sp>
      <p:sp>
        <p:nvSpPr>
          <p:cNvPr id="877578" name="Text Box 10"/>
          <p:cNvSpPr txBox="1">
            <a:spLocks noChangeArrowheads="1"/>
          </p:cNvSpPr>
          <p:nvPr/>
        </p:nvSpPr>
        <p:spPr bwMode="auto">
          <a:xfrm>
            <a:off x="2036763" y="5422900"/>
            <a:ext cx="2342308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Medical device: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malloc?!</a:t>
            </a:r>
          </a:p>
        </p:txBody>
      </p:sp>
      <p:sp>
        <p:nvSpPr>
          <p:cNvPr id="877579" name="Text Box 11"/>
          <p:cNvSpPr txBox="1">
            <a:spLocks noChangeArrowheads="1"/>
          </p:cNvSpPr>
          <p:nvPr/>
        </p:nvSpPr>
        <p:spPr bwMode="auto">
          <a:xfrm>
            <a:off x="5792788" y="3263900"/>
            <a:ext cx="2522165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Web application: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200ms downtime</a:t>
            </a:r>
          </a:p>
        </p:txBody>
      </p:sp>
      <p:sp>
        <p:nvSpPr>
          <p:cNvPr id="877580" name="Text Box 12"/>
          <p:cNvSpPr txBox="1">
            <a:spLocks noChangeArrowheads="1"/>
          </p:cNvSpPr>
          <p:nvPr/>
        </p:nvSpPr>
        <p:spPr bwMode="auto">
          <a:xfrm>
            <a:off x="5986463" y="4330700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IP Phone: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Analysis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the code is usually right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1552575" y="24542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552575" y="5249863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1552575" y="4268788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1552575" y="33686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4456113" y="24860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kumimoji="0"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4456113" y="5281613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456113" y="4300538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4456113" y="34004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4" name="Line 12"/>
          <p:cNvSpPr>
            <a:spLocks noChangeShapeType="1"/>
          </p:cNvSpPr>
          <p:nvPr/>
        </p:nvSpPr>
        <p:spPr bwMode="auto">
          <a:xfrm>
            <a:off x="4389438" y="2406650"/>
            <a:ext cx="0" cy="36798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320675" y="3821113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3/4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/>
        </p:nvSpPr>
        <p:spPr bwMode="auto">
          <a:xfrm>
            <a:off x="7734300" y="3800475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1/4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7" name="AutoShape 15"/>
          <p:cNvSpPr>
            <a:spLocks/>
          </p:cNvSpPr>
          <p:nvPr/>
        </p:nvSpPr>
        <p:spPr bwMode="auto">
          <a:xfrm>
            <a:off x="1131888" y="2568575"/>
            <a:ext cx="293687" cy="3222625"/>
          </a:xfrm>
          <a:prstGeom prst="leftBrace">
            <a:avLst>
              <a:gd name="adj1" fmla="val 91442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8" name="AutoShape 16"/>
          <p:cNvSpPr>
            <a:spLocks/>
          </p:cNvSpPr>
          <p:nvPr/>
        </p:nvSpPr>
        <p:spPr bwMode="auto">
          <a:xfrm flipH="1">
            <a:off x="7292975" y="2579688"/>
            <a:ext cx="293688" cy="3222625"/>
          </a:xfrm>
          <a:prstGeom prst="leftBrace">
            <a:avLst>
              <a:gd name="adj1" fmla="val 91441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discussion of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Slides from: S.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Bugrahe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A. Chou, I&amp;T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Dillig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D.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Engler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J. Franklin, A. Aiken, 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9600" y="44958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004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6800" y="10668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Entry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19200" y="19812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096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288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19200" y="40386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4</a:t>
            </a:r>
          </a:p>
        </p:txBody>
      </p:sp>
      <p:cxnSp>
        <p:nvCxnSpPr>
          <p:cNvPr id="41" name="Straight Arrow Connector 40"/>
          <p:cNvCxnSpPr>
            <a:stCxn id="31" idx="2"/>
            <a:endCxn id="35" idx="0"/>
          </p:cNvCxnSpPr>
          <p:nvPr/>
        </p:nvCxnSpPr>
        <p:spPr>
          <a:xfrm rot="5400000">
            <a:off x="1257301" y="17526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5" idx="2"/>
            <a:endCxn id="37" idx="0"/>
          </p:cNvCxnSpPr>
          <p:nvPr/>
        </p:nvCxnSpPr>
        <p:spPr>
          <a:xfrm rot="5400000">
            <a:off x="9144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8" idx="0"/>
          </p:cNvCxnSpPr>
          <p:nvPr/>
        </p:nvCxnSpPr>
        <p:spPr>
          <a:xfrm rot="16200000" flipH="1">
            <a:off x="15240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2"/>
            <a:endCxn id="39" idx="0"/>
          </p:cNvCxnSpPr>
          <p:nvPr/>
        </p:nvCxnSpPr>
        <p:spPr>
          <a:xfrm rot="16200000" flipH="1">
            <a:off x="8763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  <a:endCxn id="39" idx="0"/>
          </p:cNvCxnSpPr>
          <p:nvPr/>
        </p:nvCxnSpPr>
        <p:spPr>
          <a:xfrm rot="5400000">
            <a:off x="14859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0600" y="5562600"/>
            <a:ext cx="12446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cxnSp>
        <p:nvCxnSpPr>
          <p:cNvPr id="95" name="Elbow Connector 94"/>
          <p:cNvCxnSpPr>
            <a:stCxn id="39" idx="3"/>
            <a:endCxn id="35" idx="3"/>
          </p:cNvCxnSpPr>
          <p:nvPr/>
        </p:nvCxnSpPr>
        <p:spPr>
          <a:xfrm flipV="1">
            <a:off x="1752600" y="2209800"/>
            <a:ext cx="1588" cy="2057400"/>
          </a:xfrm>
          <a:prstGeom prst="bentConnector3">
            <a:avLst>
              <a:gd name="adj1" fmla="val 5979661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066800" y="49530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Exit</a:t>
            </a:r>
          </a:p>
        </p:txBody>
      </p:sp>
      <p:cxnSp>
        <p:nvCxnSpPr>
          <p:cNvPr id="118" name="Straight Arrow Connector 117"/>
          <p:cNvCxnSpPr>
            <a:stCxn id="39" idx="2"/>
            <a:endCxn id="117" idx="0"/>
          </p:cNvCxnSpPr>
          <p:nvPr/>
        </p:nvCxnSpPr>
        <p:spPr>
          <a:xfrm rot="5400000">
            <a:off x="1257301" y="47244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>
            <a:off x="152401" y="3276600"/>
            <a:ext cx="5791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15950" y="1066800"/>
            <a:ext cx="4384675" cy="4343400"/>
            <a:chOff x="609600" y="1066800"/>
            <a:chExt cx="4384964" cy="4343400"/>
          </a:xfrm>
        </p:grpSpPr>
        <p:sp>
          <p:nvSpPr>
            <p:cNvPr id="93" name="Rounded Rectangle 92"/>
            <p:cNvSpPr/>
            <p:nvPr/>
          </p:nvSpPr>
          <p:spPr>
            <a:xfrm>
              <a:off x="1066830" y="10668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Entry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19240" y="19812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9600" y="29718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19240" y="40386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98" name="Straight Arrow Connector 97"/>
            <p:cNvCxnSpPr>
              <a:stCxn id="93" idx="2"/>
              <a:endCxn id="94" idx="0"/>
            </p:cNvCxnSpPr>
            <p:nvPr/>
          </p:nvCxnSpPr>
          <p:spPr>
            <a:xfrm rot="5400000">
              <a:off x="1256565" y="17533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4" idx="2"/>
              <a:endCxn id="96" idx="0"/>
            </p:cNvCxnSpPr>
            <p:nvPr/>
          </p:nvCxnSpPr>
          <p:spPr>
            <a:xfrm rot="5400000">
              <a:off x="914438" y="2400280"/>
              <a:ext cx="5334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7" idx="0"/>
            </p:cNvCxnSpPr>
            <p:nvPr/>
          </p:nvCxnSpPr>
          <p:spPr>
            <a:xfrm rot="16200000" flipH="1">
              <a:off x="876338" y="3428980"/>
              <a:ext cx="6096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066830" y="49530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Exit</a:t>
              </a:r>
            </a:p>
          </p:txBody>
        </p:sp>
        <p:cxnSp>
          <p:nvCxnSpPr>
            <p:cNvPr id="102" name="Straight Arrow Connector 101"/>
            <p:cNvCxnSpPr>
              <a:stCxn id="97" idx="2"/>
              <a:endCxn id="101" idx="0"/>
            </p:cNvCxnSpPr>
            <p:nvPr/>
          </p:nvCxnSpPr>
          <p:spPr>
            <a:xfrm rot="5400000">
              <a:off x="1256565" y="47251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06" name="Group 22"/>
            <p:cNvGrpSpPr>
              <a:grpSpLocks/>
            </p:cNvGrpSpPr>
            <p:nvPr/>
          </p:nvGrpSpPr>
          <p:grpSpPr bwMode="auto">
            <a:xfrm>
              <a:off x="3429000" y="1066800"/>
              <a:ext cx="1565564" cy="304800"/>
              <a:chOff x="3429000" y="1066800"/>
              <a:chExt cx="1565564" cy="3048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42918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1</a:t>
                </a:r>
              </a:p>
            </p:txBody>
          </p:sp>
          <p:cxnSp>
            <p:nvCxnSpPr>
              <p:cNvPr id="105" name="Straight Arrow Connector 104"/>
              <p:cNvCxnSpPr>
                <a:stCxn id="104" idx="3"/>
                <a:endCxn id="106" idx="1"/>
              </p:cNvCxnSpPr>
              <p:nvPr/>
            </p:nvCxnSpPr>
            <p:spPr>
              <a:xfrm>
                <a:off x="3775284" y="1219200"/>
                <a:ext cx="277831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ounded Rectangle 105"/>
              <p:cNvSpPr/>
              <p:nvPr/>
            </p:nvSpPr>
            <p:spPr>
              <a:xfrm>
                <a:off x="4053115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2</a:t>
                </a:r>
              </a:p>
            </p:txBody>
          </p:sp>
          <p:cxnSp>
            <p:nvCxnSpPr>
              <p:cNvPr id="107" name="Straight Arrow Connector 106"/>
              <p:cNvCxnSpPr>
                <a:endCxn id="108" idx="1"/>
              </p:cNvCxnSpPr>
              <p:nvPr/>
            </p:nvCxnSpPr>
            <p:spPr>
              <a:xfrm>
                <a:off x="4370636" y="1219200"/>
                <a:ext cx="27783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464846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429000" y="1066800"/>
            <a:ext cx="1565275" cy="304800"/>
            <a:chOff x="3429000" y="1066800"/>
            <a:chExt cx="1565564" cy="304800"/>
          </a:xfrm>
        </p:grpSpPr>
        <p:sp>
          <p:nvSpPr>
            <p:cNvPr id="110" name="Rounded Rectangle 109"/>
            <p:cNvSpPr/>
            <p:nvPr/>
          </p:nvSpPr>
          <p:spPr>
            <a:xfrm>
              <a:off x="3429000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1" name="Straight Arrow Connector 110"/>
            <p:cNvCxnSpPr>
              <a:stCxn id="110" idx="3"/>
              <a:endCxn id="112" idx="1"/>
            </p:cNvCxnSpPr>
            <p:nvPr/>
          </p:nvCxnSpPr>
          <p:spPr>
            <a:xfrm>
              <a:off x="3775139" y="1219200"/>
              <a:ext cx="27786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4053003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13" name="Straight Arrow Connector 112"/>
            <p:cNvCxnSpPr>
              <a:endCxn id="114" idx="1"/>
            </p:cNvCxnSpPr>
            <p:nvPr/>
          </p:nvCxnSpPr>
          <p:spPr>
            <a:xfrm>
              <a:off x="4370562" y="1219200"/>
              <a:ext cx="27786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4648425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352800" y="1600200"/>
            <a:ext cx="5416550" cy="4216400"/>
            <a:chOff x="3352800" y="1600200"/>
            <a:chExt cx="5417127" cy="4216063"/>
          </a:xfrm>
        </p:grpSpPr>
        <p:sp>
          <p:nvSpPr>
            <p:cNvPr id="116" name="Rounded Rectangle 115"/>
            <p:cNvSpPr/>
            <p:nvPr/>
          </p:nvSpPr>
          <p:spPr>
            <a:xfrm>
              <a:off x="3429008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9" name="Straight Arrow Connector 118"/>
            <p:cNvCxnSpPr>
              <a:stCxn id="116" idx="3"/>
              <a:endCxn id="120" idx="1"/>
            </p:cNvCxnSpPr>
            <p:nvPr/>
          </p:nvCxnSpPr>
          <p:spPr>
            <a:xfrm>
              <a:off x="3775120" y="1752588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4052963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21" name="Straight Arrow Connector 120"/>
            <p:cNvCxnSpPr>
              <a:stCxn id="120" idx="3"/>
              <a:endCxn id="122" idx="1"/>
            </p:cNvCxnSpPr>
            <p:nvPr/>
          </p:nvCxnSpPr>
          <p:spPr>
            <a:xfrm>
              <a:off x="4399074" y="1752588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4675329" y="1600200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429008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4" name="Straight Arrow Connector 123"/>
            <p:cNvCxnSpPr>
              <a:stCxn id="123" idx="3"/>
              <a:endCxn id="125" idx="1"/>
            </p:cNvCxnSpPr>
            <p:nvPr/>
          </p:nvCxnSpPr>
          <p:spPr>
            <a:xfrm>
              <a:off x="3775120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ounded Rectangle 124"/>
            <p:cNvSpPr/>
            <p:nvPr/>
          </p:nvSpPr>
          <p:spPr>
            <a:xfrm>
              <a:off x="4052963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26" name="Straight Arrow Connector 125"/>
            <p:cNvCxnSpPr>
              <a:stCxn id="125" idx="3"/>
              <a:endCxn id="127" idx="1"/>
            </p:cNvCxnSpPr>
            <p:nvPr/>
          </p:nvCxnSpPr>
          <p:spPr>
            <a:xfrm>
              <a:off x="4399074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4675329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299282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9" name="Straight Arrow Connector 128"/>
            <p:cNvCxnSpPr>
              <a:stCxn id="128" idx="3"/>
              <a:endCxn id="130" idx="1"/>
            </p:cNvCxnSpPr>
            <p:nvPr/>
          </p:nvCxnSpPr>
          <p:spPr>
            <a:xfrm>
              <a:off x="5645394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5923237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1" name="Straight Arrow Connector 130"/>
            <p:cNvCxnSpPr>
              <a:stCxn id="130" idx="3"/>
              <a:endCxn id="132" idx="1"/>
            </p:cNvCxnSpPr>
            <p:nvPr/>
          </p:nvCxnSpPr>
          <p:spPr>
            <a:xfrm>
              <a:off x="6269349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ounded Rectangle 131"/>
            <p:cNvSpPr/>
            <p:nvPr/>
          </p:nvSpPr>
          <p:spPr>
            <a:xfrm>
              <a:off x="6545603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33" name="Straight Arrow Connector 132"/>
            <p:cNvCxnSpPr>
              <a:endCxn id="128" idx="1"/>
            </p:cNvCxnSpPr>
            <p:nvPr/>
          </p:nvCxnSpPr>
          <p:spPr>
            <a:xfrm>
              <a:off x="5023028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429008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35" name="Straight Arrow Connector 134"/>
            <p:cNvCxnSpPr>
              <a:stCxn id="134" idx="3"/>
              <a:endCxn id="136" idx="1"/>
            </p:cNvCxnSpPr>
            <p:nvPr/>
          </p:nvCxnSpPr>
          <p:spPr>
            <a:xfrm>
              <a:off x="3775120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4052963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7" name="Straight Arrow Connector 136"/>
            <p:cNvCxnSpPr>
              <a:stCxn id="136" idx="3"/>
              <a:endCxn id="138" idx="1"/>
            </p:cNvCxnSpPr>
            <p:nvPr/>
          </p:nvCxnSpPr>
          <p:spPr>
            <a:xfrm>
              <a:off x="4399074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/>
            <p:cNvSpPr/>
            <p:nvPr/>
          </p:nvSpPr>
          <p:spPr>
            <a:xfrm>
              <a:off x="4675329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299282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0" name="Straight Arrow Connector 139"/>
            <p:cNvCxnSpPr>
              <a:stCxn id="139" idx="3"/>
              <a:endCxn id="141" idx="1"/>
            </p:cNvCxnSpPr>
            <p:nvPr/>
          </p:nvCxnSpPr>
          <p:spPr>
            <a:xfrm>
              <a:off x="5645394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92323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42" name="Straight Arrow Connector 141"/>
            <p:cNvCxnSpPr>
              <a:stCxn id="141" idx="3"/>
              <a:endCxn id="143" idx="1"/>
            </p:cNvCxnSpPr>
            <p:nvPr/>
          </p:nvCxnSpPr>
          <p:spPr>
            <a:xfrm>
              <a:off x="6269349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>
            <a:xfrm>
              <a:off x="6545603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44" name="Straight Arrow Connector 143"/>
            <p:cNvCxnSpPr>
              <a:endCxn id="139" idx="1"/>
            </p:cNvCxnSpPr>
            <p:nvPr/>
          </p:nvCxnSpPr>
          <p:spPr>
            <a:xfrm>
              <a:off x="5023028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716955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6" name="Straight Arrow Connector 145"/>
            <p:cNvCxnSpPr>
              <a:stCxn id="145" idx="3"/>
              <a:endCxn id="147" idx="1"/>
            </p:cNvCxnSpPr>
            <p:nvPr/>
          </p:nvCxnSpPr>
          <p:spPr>
            <a:xfrm>
              <a:off x="7515668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7793511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48" name="Straight Arrow Connector 147"/>
            <p:cNvCxnSpPr>
              <a:stCxn id="147" idx="3"/>
              <a:endCxn id="149" idx="1"/>
            </p:cNvCxnSpPr>
            <p:nvPr/>
          </p:nvCxnSpPr>
          <p:spPr>
            <a:xfrm>
              <a:off x="8139623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ounded Rectangle 148"/>
            <p:cNvSpPr/>
            <p:nvPr/>
          </p:nvSpPr>
          <p:spPr>
            <a:xfrm>
              <a:off x="8415877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50" name="Straight Arrow Connector 149"/>
            <p:cNvCxnSpPr>
              <a:stCxn id="143" idx="3"/>
              <a:endCxn id="145" idx="1"/>
            </p:cNvCxnSpPr>
            <p:nvPr/>
          </p:nvCxnSpPr>
          <p:spPr>
            <a:xfrm>
              <a:off x="6893302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3435359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2" name="Straight Arrow Connector 151"/>
            <p:cNvCxnSpPr>
              <a:stCxn id="151" idx="3"/>
              <a:endCxn id="153" idx="1"/>
            </p:cNvCxnSpPr>
            <p:nvPr/>
          </p:nvCxnSpPr>
          <p:spPr>
            <a:xfrm>
              <a:off x="378305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/>
            <p:cNvSpPr/>
            <p:nvPr/>
          </p:nvSpPr>
          <p:spPr>
            <a:xfrm>
              <a:off x="4059313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4" name="Straight Arrow Connector 153"/>
            <p:cNvCxnSpPr>
              <a:stCxn id="153" idx="3"/>
              <a:endCxn id="155" idx="1"/>
            </p:cNvCxnSpPr>
            <p:nvPr/>
          </p:nvCxnSpPr>
          <p:spPr>
            <a:xfrm>
              <a:off x="4405425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468326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305633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7" name="Straight Arrow Connector 156"/>
            <p:cNvCxnSpPr>
              <a:stCxn id="156" idx="3"/>
              <a:endCxn id="158" idx="1"/>
            </p:cNvCxnSpPr>
            <p:nvPr/>
          </p:nvCxnSpPr>
          <p:spPr>
            <a:xfrm>
              <a:off x="565333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592958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9" name="Straight Arrow Connector 158"/>
            <p:cNvCxnSpPr>
              <a:stCxn id="158" idx="3"/>
              <a:endCxn id="160" idx="1"/>
            </p:cNvCxnSpPr>
            <p:nvPr/>
          </p:nvCxnSpPr>
          <p:spPr>
            <a:xfrm>
              <a:off x="6275699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6553541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1" name="Straight Arrow Connector 160"/>
            <p:cNvCxnSpPr>
              <a:endCxn id="156" idx="1"/>
            </p:cNvCxnSpPr>
            <p:nvPr/>
          </p:nvCxnSpPr>
          <p:spPr>
            <a:xfrm>
              <a:off x="502937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161"/>
            <p:cNvSpPr/>
            <p:nvPr/>
          </p:nvSpPr>
          <p:spPr>
            <a:xfrm>
              <a:off x="7175907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3" name="Straight Arrow Connector 162"/>
            <p:cNvCxnSpPr>
              <a:stCxn id="162" idx="3"/>
              <a:endCxn id="164" idx="1"/>
            </p:cNvCxnSpPr>
            <p:nvPr/>
          </p:nvCxnSpPr>
          <p:spPr>
            <a:xfrm>
              <a:off x="7523607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163"/>
            <p:cNvSpPr/>
            <p:nvPr/>
          </p:nvSpPr>
          <p:spPr>
            <a:xfrm>
              <a:off x="7799862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5" name="Straight Arrow Connector 164"/>
            <p:cNvCxnSpPr>
              <a:stCxn id="164" idx="3"/>
              <a:endCxn id="166" idx="1"/>
            </p:cNvCxnSpPr>
            <p:nvPr/>
          </p:nvCxnSpPr>
          <p:spPr>
            <a:xfrm>
              <a:off x="8145974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/>
            <p:nvPr/>
          </p:nvSpPr>
          <p:spPr>
            <a:xfrm>
              <a:off x="8423815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67" name="Straight Arrow Connector 166"/>
            <p:cNvCxnSpPr>
              <a:stCxn id="160" idx="3"/>
              <a:endCxn id="162" idx="1"/>
            </p:cNvCxnSpPr>
            <p:nvPr/>
          </p:nvCxnSpPr>
          <p:spPr>
            <a:xfrm>
              <a:off x="689965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167"/>
            <p:cNvSpPr/>
            <p:nvPr/>
          </p:nvSpPr>
          <p:spPr>
            <a:xfrm>
              <a:off x="3414720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9" name="Straight Arrow Connector 168"/>
            <p:cNvCxnSpPr>
              <a:stCxn id="168" idx="3"/>
              <a:endCxn id="170" idx="1"/>
            </p:cNvCxnSpPr>
            <p:nvPr/>
          </p:nvCxnSpPr>
          <p:spPr>
            <a:xfrm>
              <a:off x="3760831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169"/>
            <p:cNvSpPr/>
            <p:nvPr/>
          </p:nvSpPr>
          <p:spPr>
            <a:xfrm>
              <a:off x="4038673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1" name="Straight Arrow Connector 170"/>
            <p:cNvCxnSpPr>
              <a:stCxn id="170" idx="3"/>
              <a:endCxn id="172" idx="1"/>
            </p:cNvCxnSpPr>
            <p:nvPr/>
          </p:nvCxnSpPr>
          <p:spPr>
            <a:xfrm>
              <a:off x="4384785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ounded Rectangle 171"/>
            <p:cNvSpPr/>
            <p:nvPr/>
          </p:nvSpPr>
          <p:spPr>
            <a:xfrm>
              <a:off x="4662628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5284994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74" name="Straight Arrow Connector 173"/>
            <p:cNvCxnSpPr>
              <a:stCxn id="173" idx="3"/>
              <a:endCxn id="175" idx="1"/>
            </p:cNvCxnSpPr>
            <p:nvPr/>
          </p:nvCxnSpPr>
          <p:spPr>
            <a:xfrm>
              <a:off x="5631106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>
              <a:off x="5908947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6" name="Straight Arrow Connector 175"/>
            <p:cNvCxnSpPr>
              <a:stCxn id="175" idx="3"/>
              <a:endCxn id="177" idx="1"/>
            </p:cNvCxnSpPr>
            <p:nvPr/>
          </p:nvCxnSpPr>
          <p:spPr>
            <a:xfrm>
              <a:off x="6255059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>
              <a:off x="6532902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78" name="Straight Arrow Connector 177"/>
            <p:cNvCxnSpPr>
              <a:endCxn id="173" idx="1"/>
            </p:cNvCxnSpPr>
            <p:nvPr/>
          </p:nvCxnSpPr>
          <p:spPr>
            <a:xfrm>
              <a:off x="5008739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7155268" y="426698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0" name="Straight Arrow Connector 179"/>
            <p:cNvCxnSpPr>
              <a:stCxn id="179" idx="3"/>
              <a:endCxn id="181" idx="1"/>
            </p:cNvCxnSpPr>
            <p:nvPr/>
          </p:nvCxnSpPr>
          <p:spPr>
            <a:xfrm>
              <a:off x="7502967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/>
            <p:cNvSpPr/>
            <p:nvPr/>
          </p:nvSpPr>
          <p:spPr>
            <a:xfrm>
              <a:off x="7779221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82" name="Straight Arrow Connector 181"/>
            <p:cNvCxnSpPr>
              <a:stCxn id="181" idx="3"/>
              <a:endCxn id="183" idx="1"/>
            </p:cNvCxnSpPr>
            <p:nvPr/>
          </p:nvCxnSpPr>
          <p:spPr>
            <a:xfrm>
              <a:off x="8125333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>
              <a:off x="8403176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84" name="Straight Arrow Connector 183"/>
            <p:cNvCxnSpPr>
              <a:stCxn id="177" idx="3"/>
              <a:endCxn id="179" idx="1"/>
            </p:cNvCxnSpPr>
            <p:nvPr/>
          </p:nvCxnSpPr>
          <p:spPr>
            <a:xfrm>
              <a:off x="6879014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342265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6" name="Straight Arrow Connector 185"/>
            <p:cNvCxnSpPr>
              <a:stCxn id="185" idx="3"/>
              <a:endCxn id="187" idx="1"/>
            </p:cNvCxnSpPr>
            <p:nvPr/>
          </p:nvCxnSpPr>
          <p:spPr>
            <a:xfrm>
              <a:off x="3768769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ounded Rectangle 186"/>
            <p:cNvSpPr/>
            <p:nvPr/>
          </p:nvSpPr>
          <p:spPr>
            <a:xfrm>
              <a:off x="4045024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88" name="Straight Arrow Connector 187"/>
            <p:cNvCxnSpPr>
              <a:stCxn id="187" idx="3"/>
              <a:endCxn id="189" idx="1"/>
            </p:cNvCxnSpPr>
            <p:nvPr/>
          </p:nvCxnSpPr>
          <p:spPr>
            <a:xfrm>
              <a:off x="4391136" y="4952732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ounded Rectangle 188"/>
            <p:cNvSpPr/>
            <p:nvPr/>
          </p:nvSpPr>
          <p:spPr>
            <a:xfrm>
              <a:off x="4668978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529293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1" name="Straight Arrow Connector 190"/>
            <p:cNvCxnSpPr>
              <a:stCxn id="190" idx="3"/>
              <a:endCxn id="192" idx="1"/>
            </p:cNvCxnSpPr>
            <p:nvPr/>
          </p:nvCxnSpPr>
          <p:spPr>
            <a:xfrm>
              <a:off x="5639044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/>
            <p:cNvSpPr/>
            <p:nvPr/>
          </p:nvSpPr>
          <p:spPr>
            <a:xfrm>
              <a:off x="5915298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93" name="Straight Arrow Connector 192"/>
            <p:cNvCxnSpPr>
              <a:stCxn id="192" idx="3"/>
              <a:endCxn id="194" idx="1"/>
            </p:cNvCxnSpPr>
            <p:nvPr/>
          </p:nvCxnSpPr>
          <p:spPr>
            <a:xfrm>
              <a:off x="626299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/>
            <p:cNvSpPr/>
            <p:nvPr/>
          </p:nvSpPr>
          <p:spPr>
            <a:xfrm>
              <a:off x="653925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95" name="Straight Arrow Connector 194"/>
            <p:cNvCxnSpPr>
              <a:endCxn id="190" idx="1"/>
            </p:cNvCxnSpPr>
            <p:nvPr/>
          </p:nvCxnSpPr>
          <p:spPr>
            <a:xfrm>
              <a:off x="5015090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ounded Rectangle 195"/>
            <p:cNvSpPr/>
            <p:nvPr/>
          </p:nvSpPr>
          <p:spPr>
            <a:xfrm>
              <a:off x="7163206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7" name="Straight Arrow Connector 196"/>
            <p:cNvCxnSpPr>
              <a:stCxn id="196" idx="3"/>
              <a:endCxn id="198" idx="1"/>
            </p:cNvCxnSpPr>
            <p:nvPr/>
          </p:nvCxnSpPr>
          <p:spPr>
            <a:xfrm>
              <a:off x="750931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ounded Rectangle 197"/>
            <p:cNvSpPr/>
            <p:nvPr/>
          </p:nvSpPr>
          <p:spPr>
            <a:xfrm>
              <a:off x="7785572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99" name="Straight Arrow Connector 198"/>
            <p:cNvCxnSpPr>
              <a:stCxn id="198" idx="3"/>
              <a:endCxn id="200" idx="1"/>
            </p:cNvCxnSpPr>
            <p:nvPr/>
          </p:nvCxnSpPr>
          <p:spPr>
            <a:xfrm>
              <a:off x="8133272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840952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01" name="Straight Arrow Connector 200"/>
            <p:cNvCxnSpPr>
              <a:stCxn id="194" idx="3"/>
              <a:endCxn id="196" idx="1"/>
            </p:cNvCxnSpPr>
            <p:nvPr/>
          </p:nvCxnSpPr>
          <p:spPr>
            <a:xfrm>
              <a:off x="6885364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352800" y="4800344"/>
              <a:ext cx="1116132" cy="1015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3435359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>
              <a:off x="378305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ounded Rectangle 204"/>
            <p:cNvSpPr/>
            <p:nvPr/>
          </p:nvSpPr>
          <p:spPr>
            <a:xfrm>
              <a:off x="4059313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4405425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468326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5305633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5653333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ounded Rectangle 209"/>
            <p:cNvSpPr/>
            <p:nvPr/>
          </p:nvSpPr>
          <p:spPr>
            <a:xfrm>
              <a:off x="592958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6275699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ounded Rectangle 211"/>
            <p:cNvSpPr/>
            <p:nvPr/>
          </p:nvSpPr>
          <p:spPr>
            <a:xfrm>
              <a:off x="6553541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502937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3124200" y="762000"/>
            <a:ext cx="5867400" cy="3429000"/>
            <a:chOff x="3124200" y="762000"/>
            <a:chExt cx="5867400" cy="3429000"/>
          </a:xfrm>
        </p:grpSpPr>
        <p:sp>
          <p:nvSpPr>
            <p:cNvPr id="215" name="Oval 214"/>
            <p:cNvSpPr/>
            <p:nvPr/>
          </p:nvSpPr>
          <p:spPr>
            <a:xfrm>
              <a:off x="3200400" y="14478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124200" y="3581400"/>
              <a:ext cx="586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17" name="Straight Arrow Connector 216"/>
            <p:cNvCxnSpPr>
              <a:stCxn id="7195" idx="1"/>
              <a:endCxn id="215" idx="7"/>
            </p:cNvCxnSpPr>
            <p:nvPr/>
          </p:nvCxnSpPr>
          <p:spPr>
            <a:xfrm rot="10800000" flipV="1">
              <a:off x="4956175" y="1362075"/>
              <a:ext cx="1749425" cy="174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7195" idx="2"/>
              <a:endCxn id="216" idx="7"/>
            </p:cNvCxnSpPr>
            <p:nvPr/>
          </p:nvCxnSpPr>
          <p:spPr>
            <a:xfrm rot="16200000" flipH="1">
              <a:off x="6984207" y="2521743"/>
              <a:ext cx="1708150" cy="588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18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1676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Manual testing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only examines small subset of behaviors</a:t>
              </a:r>
            </a:p>
          </p:txBody>
        </p:sp>
      </p:grpSp>
      <p:sp>
        <p:nvSpPr>
          <p:cNvPr id="71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4F42EB03-E131-4E1E-8D37-C51837B99C31}" type="slidenum">
              <a:rPr lang="en-US" sz="120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pPr algn="r" eaLnBrk="1" hangingPunct="1"/>
              <a:t>7</a:t>
            </a:fld>
            <a:endParaRPr lang="en-US" sz="120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Security Bugs</a:t>
            </a:r>
          </a:p>
        </p:txBody>
      </p:sp>
      <p:sp>
        <p:nvSpPr>
          <p:cNvPr id="974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Stanford research project</a:t>
            </a:r>
          </a:p>
          <a:p>
            <a:pPr lvl="1"/>
            <a:r>
              <a:rPr lang="en-US"/>
              <a:t>Ken Ashcraft and Dawson Engler, Using Programmer-Written Compiler Extensions to Catch Security Holes, IEEE Security and Privacy 2002</a:t>
            </a:r>
          </a:p>
          <a:p>
            <a:pPr lvl="1"/>
            <a:r>
              <a:rPr lang="en-US"/>
              <a:t>Used modified compiler to find over 100 security holes in Linux and BSD</a:t>
            </a:r>
          </a:p>
          <a:p>
            <a:pPr lvl="1"/>
            <a:r>
              <a:rPr lang="en-US"/>
              <a:t>http://www.stanford.edu/~engler/</a:t>
            </a:r>
          </a:p>
          <a:p>
            <a:r>
              <a:rPr lang="en-US"/>
              <a:t>Benefit</a:t>
            </a:r>
          </a:p>
          <a:p>
            <a:pPr lvl="1"/>
            <a:r>
              <a:rPr lang="en-US"/>
              <a:t>Capture recommended practices, known to experts, in tool available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 integers before use</a:t>
            </a:r>
          </a:p>
        </p:txBody>
      </p:sp>
      <p:sp>
        <p:nvSpPr>
          <p:cNvPr id="975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6019800"/>
            <a:ext cx="8128000" cy="46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Arial Narrow" pitchFamily="34" charset="0"/>
              </a:rPr>
              <a:t>Linux: 125 errors, 24 false; BSD: 12 errors, 4 false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55245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Arial Narrow" pitchFamily="34" charset="0"/>
            </a:endParaRP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3230563" y="4470400"/>
            <a:ext cx="126348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array[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]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while(i &lt; 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      …</a:t>
            </a:r>
          </a:p>
        </p:txBody>
      </p:sp>
      <p:sp>
        <p:nvSpPr>
          <p:cNvPr id="975878" name="Line 6"/>
          <p:cNvSpPr>
            <a:spLocks noChangeShapeType="1"/>
          </p:cNvSpPr>
          <p:nvPr/>
        </p:nvSpPr>
        <p:spPr bwMode="auto">
          <a:xfrm flipV="1">
            <a:off x="3857625" y="4141788"/>
            <a:ext cx="2343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79" name="Line 7"/>
          <p:cNvSpPr>
            <a:spLocks noChangeShapeType="1"/>
          </p:cNvSpPr>
          <p:nvPr/>
        </p:nvSpPr>
        <p:spPr bwMode="auto">
          <a:xfrm>
            <a:off x="3048000" y="4419600"/>
            <a:ext cx="0" cy="984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0" name="Oval 8"/>
          <p:cNvSpPr>
            <a:spLocks noChangeArrowheads="1"/>
          </p:cNvSpPr>
          <p:nvPr/>
        </p:nvSpPr>
        <p:spPr bwMode="auto">
          <a:xfrm>
            <a:off x="6200775" y="3854450"/>
            <a:ext cx="1266825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v.clean</a:t>
            </a:r>
            <a:endParaRPr kumimoji="0"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1" name="Freeform 9"/>
          <p:cNvSpPr>
            <a:spLocks/>
          </p:cNvSpPr>
          <p:nvPr/>
        </p:nvSpPr>
        <p:spPr bwMode="auto">
          <a:xfrm>
            <a:off x="7391400" y="3965724"/>
            <a:ext cx="184731" cy="461665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28" y="262"/>
              </a:cxn>
              <a:cxn ang="0">
                <a:pos x="228" y="34"/>
              </a:cxn>
              <a:cxn ang="0">
                <a:pos x="36" y="58"/>
              </a:cxn>
            </a:cxnLst>
            <a:rect l="0" t="0" r="r" b="b"/>
            <a:pathLst>
              <a:path w="266" h="288">
                <a:moveTo>
                  <a:pt x="0" y="190"/>
                </a:moveTo>
                <a:cubicBezTo>
                  <a:pt x="95" y="239"/>
                  <a:pt x="190" y="288"/>
                  <a:pt x="228" y="262"/>
                </a:cubicBezTo>
                <a:cubicBezTo>
                  <a:pt x="266" y="236"/>
                  <a:pt x="260" y="68"/>
                  <a:pt x="228" y="34"/>
                </a:cubicBezTo>
                <a:cubicBezTo>
                  <a:pt x="196" y="0"/>
                  <a:pt x="116" y="29"/>
                  <a:pt x="36" y="5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7815263" y="3995738"/>
            <a:ext cx="95731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>
                <a:solidFill>
                  <a:srgbClr val="000000"/>
                </a:solidFill>
                <a:latin typeface="Arial Narrow" pitchFamily="34" charset="0"/>
              </a:rPr>
              <a:t>Use(v)</a:t>
            </a:r>
          </a:p>
        </p:txBody>
      </p:sp>
      <p:sp>
        <p:nvSpPr>
          <p:cNvPr id="975883" name="Oval 11"/>
          <p:cNvSpPr>
            <a:spLocks noChangeArrowheads="1"/>
          </p:cNvSpPr>
          <p:nvPr/>
        </p:nvSpPr>
        <p:spPr bwMode="auto">
          <a:xfrm>
            <a:off x="2344738" y="3836988"/>
            <a:ext cx="147320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v.tainted</a:t>
            </a:r>
            <a:endParaRPr kumimoji="0" lang="en-US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4" name="Line 12"/>
          <p:cNvSpPr>
            <a:spLocks noChangeShapeType="1"/>
          </p:cNvSpPr>
          <p:nvPr/>
        </p:nvSpPr>
        <p:spPr bwMode="auto">
          <a:xfrm>
            <a:off x="1930400" y="3402013"/>
            <a:ext cx="709613" cy="481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5" name="Text Box 13"/>
          <p:cNvSpPr txBox="1">
            <a:spLocks noChangeArrowheads="1"/>
          </p:cNvSpPr>
          <p:nvPr/>
        </p:nvSpPr>
        <p:spPr bwMode="auto">
          <a:xfrm>
            <a:off x="1108075" y="2743200"/>
            <a:ext cx="96693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Syscall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param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6" name="Text Box 14"/>
          <p:cNvSpPr txBox="1">
            <a:spLocks noChangeArrowheads="1"/>
          </p:cNvSpPr>
          <p:nvPr/>
        </p:nvSpPr>
        <p:spPr bwMode="auto">
          <a:xfrm>
            <a:off x="2670175" y="2633663"/>
            <a:ext cx="107273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Network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 packet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7" name="Line 15"/>
          <p:cNvSpPr>
            <a:spLocks noChangeShapeType="1"/>
          </p:cNvSpPr>
          <p:nvPr/>
        </p:nvSpPr>
        <p:spPr bwMode="auto">
          <a:xfrm>
            <a:off x="3068638" y="3278188"/>
            <a:ext cx="0" cy="604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8" name="Line 16"/>
          <p:cNvSpPr>
            <a:spLocks noChangeShapeType="1"/>
          </p:cNvSpPr>
          <p:nvPr/>
        </p:nvSpPr>
        <p:spPr bwMode="auto">
          <a:xfrm flipH="1">
            <a:off x="3560763" y="3216275"/>
            <a:ext cx="709612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9" name="Text Box 17"/>
          <p:cNvSpPr txBox="1">
            <a:spLocks noChangeArrowheads="1"/>
          </p:cNvSpPr>
          <p:nvPr/>
        </p:nvSpPr>
        <p:spPr bwMode="auto">
          <a:xfrm>
            <a:off x="4027488" y="2711450"/>
            <a:ext cx="191611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copyin(&amp;v, p, len)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90" name="Text Box 18"/>
          <p:cNvSpPr txBox="1">
            <a:spLocks noChangeArrowheads="1"/>
          </p:cNvSpPr>
          <p:nvPr/>
        </p:nvSpPr>
        <p:spPr bwMode="auto">
          <a:xfrm rot="-24117">
            <a:off x="4176713" y="3714750"/>
            <a:ext cx="19192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>
                <a:solidFill>
                  <a:srgbClr val="000000"/>
                </a:solidFill>
                <a:latin typeface="Arial Narrow" pitchFamily="34" charset="0"/>
              </a:rPr>
              <a:t> any&lt;= v &lt;= any</a:t>
            </a:r>
          </a:p>
        </p:txBody>
      </p:sp>
      <p:sp>
        <p:nvSpPr>
          <p:cNvPr id="975891" name="Text Box 19"/>
          <p:cNvSpPr txBox="1">
            <a:spLocks noChangeArrowheads="1"/>
          </p:cNvSpPr>
          <p:nvPr/>
        </p:nvSpPr>
        <p:spPr bwMode="auto">
          <a:xfrm>
            <a:off x="889000" y="4367213"/>
            <a:ext cx="1784463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memcpy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(p, q, </a:t>
            </a:r>
            <a:r>
              <a:rPr kumimoji="0" lang="en-US" sz="2000" b="1" dirty="0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copyin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copyout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75892" name="Oval 20"/>
          <p:cNvSpPr>
            <a:spLocks noChangeArrowheads="1"/>
          </p:cNvSpPr>
          <p:nvPr/>
        </p:nvSpPr>
        <p:spPr bwMode="auto">
          <a:xfrm>
            <a:off x="2209800" y="5424488"/>
            <a:ext cx="1693863" cy="519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18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1800" b="1">
                <a:solidFill>
                  <a:srgbClr val="CC0000"/>
                </a:solidFill>
                <a:latin typeface="Arial Narrow" pitchFamily="34" charset="0"/>
              </a:rPr>
              <a:t>ERROR</a:t>
            </a:r>
          </a:p>
        </p:txBody>
      </p:sp>
      <p:sp>
        <p:nvSpPr>
          <p:cNvPr id="975893" name="Text Box 21"/>
          <p:cNvSpPr txBox="1">
            <a:spLocks noChangeArrowheads="1"/>
          </p:cNvSpPr>
          <p:nvPr/>
        </p:nvSpPr>
        <p:spPr bwMode="auto">
          <a:xfrm>
            <a:off x="533400" y="1524000"/>
            <a:ext cx="7035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>
                <a:latin typeface="+mn-lt"/>
              </a:rPr>
              <a:t>Warn when unchecked integers from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untrusted sources</a:t>
            </a:r>
            <a:r>
              <a:rPr lang="en-US" sz="2400" dirty="0">
                <a:latin typeface="+mn-lt"/>
              </a:rPr>
              <a:t> reach </a:t>
            </a:r>
            <a:r>
              <a:rPr lang="en-US" sz="2400" dirty="0">
                <a:solidFill>
                  <a:schemeClr val="hlink"/>
                </a:solidFill>
                <a:latin typeface="+mn-lt"/>
              </a:rPr>
              <a:t>trusting sinks</a:t>
            </a:r>
            <a:endParaRPr kumimoji="0" lang="en-US" sz="24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8343900" cy="306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2.4.9/drivers/isdn/act2000/capi.c:actcapi_dispatch */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isdn_ctrl cmd;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while ((skb = skb_dequeue(&amp;card-&gt;rcvq))) {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msg = skb-&gt;data;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memcpy(cmd.parm.setup.phone,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msg-&gt;msg.connect_ind.addr.num,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msg-&gt;msg.connect_ind.addr.len - 1);</a:t>
            </a:r>
            <a:endParaRPr kumimoji="0"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76200" y="6357938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kumimoji="0" lang="en-US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97792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Remote exploit, no checks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9971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9972" name="Text Box 4"/>
          <p:cNvSpPr txBox="1">
            <a:spLocks noChangeArrowheads="1"/>
          </p:cNvSpPr>
          <p:nvPr/>
        </p:nvSpPr>
        <p:spPr bwMode="auto">
          <a:xfrm>
            <a:off x="609600" y="2328863"/>
            <a:ext cx="8496300" cy="273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2.4.5/drivers/char/drm/i810_dma.c */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00000"/>
              </a:solidFill>
              <a:latin typeface="Courier New" pitchFamily="49" charset="0"/>
              <a:ea typeface="MS Mincho" pitchFamily="49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if(copy_from_user(&amp;d, arg, sizeof(arg)))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–EFAULT;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if(d.idx &gt; dma-&gt;buf_count)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–EINVAL;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buf = dma-&gt;buflist[d.idx];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Copy_from_user(buf_priv-&gt;virtual, d.address, d.used);</a:t>
            </a:r>
            <a:endParaRPr kumimoji="0" lang="en-US" sz="1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99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Missed lower-bound check: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User-pointer inference</a:t>
            </a:r>
          </a:p>
        </p:txBody>
      </p:sp>
      <p:sp>
        <p:nvSpPr>
          <p:cNvPr id="982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which are the user pointers?</a:t>
            </a:r>
          </a:p>
          <a:p>
            <a:pPr lvl="1"/>
            <a:r>
              <a:rPr lang="en-US" dirty="0"/>
              <a:t>Hard to determine by dataflow analysis</a:t>
            </a:r>
          </a:p>
          <a:p>
            <a:pPr lvl="1"/>
            <a:r>
              <a:rPr lang="en-US" dirty="0"/>
              <a:t>Easy to tell if kernel </a:t>
            </a:r>
            <a:r>
              <a:rPr lang="en-US" i="1" dirty="0"/>
              <a:t>believes</a:t>
            </a:r>
            <a:r>
              <a:rPr lang="en-US" dirty="0"/>
              <a:t> pointer is from user!</a:t>
            </a:r>
          </a:p>
          <a:p>
            <a:r>
              <a:rPr lang="en-US" dirty="0"/>
              <a:t>Belief inference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“*p”</a:t>
            </a:r>
            <a:r>
              <a:rPr lang="en-US" dirty="0"/>
              <a:t> implies safe kernel pointer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</a:t>
            </a:r>
            <a:r>
              <a:rPr lang="en-US" dirty="0" err="1">
                <a:solidFill>
                  <a:schemeClr val="hlink"/>
                </a:solidFill>
              </a:rPr>
              <a:t>copyin</a:t>
            </a:r>
            <a:r>
              <a:rPr lang="en-US" dirty="0">
                <a:solidFill>
                  <a:schemeClr val="hlink"/>
                </a:solidFill>
              </a:rPr>
              <a:t>(p)/</a:t>
            </a:r>
            <a:r>
              <a:rPr lang="en-US" dirty="0" err="1">
                <a:solidFill>
                  <a:schemeClr val="hlink"/>
                </a:solidFill>
              </a:rPr>
              <a:t>copyout</a:t>
            </a:r>
            <a:r>
              <a:rPr lang="en-US" dirty="0">
                <a:solidFill>
                  <a:schemeClr val="hlink"/>
                </a:solidFill>
              </a:rPr>
              <a:t>(p)”</a:t>
            </a:r>
            <a:r>
              <a:rPr lang="en-US" dirty="0"/>
              <a:t> implies dangerous user </a:t>
            </a:r>
            <a:r>
              <a:rPr lang="en-US" dirty="0" err="1"/>
              <a:t>ptr</a:t>
            </a:r>
            <a:endParaRPr lang="en-US" dirty="0"/>
          </a:p>
          <a:p>
            <a:pPr lvl="1"/>
            <a:r>
              <a:rPr lang="en-US" dirty="0"/>
              <a:t>Error: pointer p has both beliefs.</a:t>
            </a:r>
          </a:p>
          <a:p>
            <a:r>
              <a:rPr lang="en-US" dirty="0"/>
              <a:t>Implementation: 2 pass checker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inter-procedural: compute all tainted pointers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local pass to check that they are not dereferenced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BSD and Linux</a:t>
            </a:r>
          </a:p>
        </p:txBody>
      </p:sp>
      <p:sp>
        <p:nvSpPr>
          <p:cNvPr id="955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419600"/>
          </a:xfrm>
        </p:spPr>
        <p:txBody>
          <a:bodyPr/>
          <a:lstStyle/>
          <a:p>
            <a:r>
              <a:rPr lang="en-US" sz="2000" dirty="0"/>
              <a:t>All bugs released to implementers; most serious fixed</a:t>
            </a:r>
          </a:p>
        </p:txBody>
      </p:sp>
      <p:sp>
        <p:nvSpPr>
          <p:cNvPr id="955396" name="Text Box 4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1066800" y="3222625"/>
            <a:ext cx="6489700" cy="211137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Gain control of system    18     15        3      3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Corrupt memory              43     17        2      2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Read arbitrary memory   19     14        7      7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Denial of service             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17      5         0     0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Minor                               28       1         0     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Total                              125     52       12    12</a:t>
            </a:r>
          </a:p>
        </p:txBody>
      </p:sp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1066800" y="2505075"/>
            <a:ext cx="6477000" cy="7715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b="1" dirty="0">
                <a:solidFill>
                  <a:schemeClr val="hlink"/>
                </a:solidFill>
                <a:latin typeface="+mn-lt"/>
              </a:rPr>
              <a:t>                                          </a:t>
            </a:r>
            <a:r>
              <a:rPr kumimoji="0" lang="en-US" sz="2200" dirty="0">
                <a:latin typeface="+mn-lt"/>
              </a:rPr>
              <a:t>Linux          BSD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latin typeface="+mn-lt"/>
              </a:rPr>
              <a:t>Violation                        Bug Fixed   Bug Fixed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discussion of tools</a:t>
            </a:r>
          </a:p>
          <a:p>
            <a:pPr lvl="1"/>
            <a:r>
              <a:rPr lang="en-US" dirty="0"/>
              <a:t>Goals and limitations</a:t>
            </a:r>
          </a:p>
          <a:p>
            <a:pPr lvl="1"/>
            <a:r>
              <a:rPr lang="en-US" dirty="0"/>
              <a:t>Approach based on abstract states</a:t>
            </a:r>
          </a:p>
          <a:p>
            <a:r>
              <a:rPr lang="en-US" dirty="0"/>
              <a:t>More about one specific approach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381000" y="48768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STAMP Admission System</a:t>
            </a:r>
          </a:p>
        </p:txBody>
      </p:sp>
      <p:sp>
        <p:nvSpPr>
          <p:cNvPr id="82" name="Shape 82"/>
          <p:cNvSpPr/>
          <p:nvPr/>
        </p:nvSpPr>
        <p:spPr>
          <a:xfrm>
            <a:off x="3271989" y="2519779"/>
            <a:ext cx="2608499" cy="2557799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9900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 rot="-10772283">
            <a:off x="3269657" y="2644485"/>
            <a:ext cx="2604684" cy="246549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3977949" y="2648554"/>
            <a:ext cx="1213199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/>
              <a:t>Static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835599" y="4425150"/>
            <a:ext cx="1497900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Dynamic</a:t>
            </a:r>
          </a:p>
        </p:txBody>
      </p:sp>
      <p:sp>
        <p:nvSpPr>
          <p:cNvPr id="86" name="Shape 86"/>
          <p:cNvSpPr/>
          <p:nvPr/>
        </p:nvSpPr>
        <p:spPr>
          <a:xfrm>
            <a:off x="3949449" y="3187650"/>
            <a:ext cx="1274400" cy="13046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748874" y="3587925"/>
            <a:ext cx="1616099" cy="586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>
                <a:solidFill>
                  <a:srgbClr val="FF9900"/>
                </a:solidFill>
              </a:rPr>
              <a:t>STAMP</a:t>
            </a:r>
          </a:p>
        </p:txBody>
      </p:sp>
      <p:sp>
        <p:nvSpPr>
          <p:cNvPr id="88" name="Shape 88"/>
          <p:cNvSpPr/>
          <p:nvPr/>
        </p:nvSpPr>
        <p:spPr>
          <a:xfrm>
            <a:off x="3468024" y="3438300"/>
            <a:ext cx="27900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 rot="10777821">
            <a:off x="5449213" y="3895447"/>
            <a:ext cx="279005" cy="352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834100" y="1721075"/>
            <a:ext cx="2852700" cy="1179000"/>
          </a:xfrm>
          <a:prstGeom prst="wedgeRoundRectCallout">
            <a:avLst>
              <a:gd name="adj1" fmla="val -25178"/>
              <a:gd name="adj2" fmla="val 49550"/>
              <a:gd name="adj3" fmla="val 0"/>
            </a:avLst>
          </a:prstGeom>
          <a:solidFill>
            <a:srgbClr val="F9CB9C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Static Analysis</a:t>
            </a:r>
          </a:p>
          <a:p>
            <a:pPr lvl="0" algn="ctr" rtl="0">
              <a:buNone/>
            </a:pPr>
            <a:r>
              <a:rPr lang="en" dirty="0">
                <a:latin typeface="+mn-lt"/>
              </a:rPr>
              <a:t>More behaviors, fewer details</a:t>
            </a:r>
          </a:p>
        </p:txBody>
      </p:sp>
      <p:sp>
        <p:nvSpPr>
          <p:cNvPr id="91" name="Shape 91"/>
          <p:cNvSpPr/>
          <p:nvPr/>
        </p:nvSpPr>
        <p:spPr>
          <a:xfrm>
            <a:off x="336325" y="4644750"/>
            <a:ext cx="2852700" cy="1179000"/>
          </a:xfrm>
          <a:prstGeom prst="wedgeRoundRectCallout">
            <a:avLst>
              <a:gd name="adj1" fmla="val 50018"/>
              <a:gd name="adj2" fmla="val -2345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Dynamic Analysis</a:t>
            </a:r>
          </a:p>
          <a:p>
            <a:pPr lvl="0" algn="ctr" rtl="0">
              <a:buNone/>
            </a:pPr>
            <a:r>
              <a:rPr lang="en" dirty="0">
                <a:latin typeface="+mn-lt"/>
              </a:rPr>
              <a:t>Fewer behaviors, more details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4492349"/>
            <a:ext cx="1920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800" dirty="0">
                <a:latin typeface="+mn-lt"/>
              </a:rPr>
              <a:t>Alex Aiken,</a:t>
            </a:r>
          </a:p>
          <a:p>
            <a:pPr lvl="0"/>
            <a:r>
              <a:rPr lang="en" sz="1800" dirty="0">
                <a:latin typeface="+mn-lt"/>
              </a:rPr>
              <a:t>John Mitchell,</a:t>
            </a:r>
          </a:p>
          <a:p>
            <a:pPr lvl="0"/>
            <a:r>
              <a:rPr lang="en" sz="1800" dirty="0">
                <a:latin typeface="+mn-lt"/>
              </a:rPr>
              <a:t>Saswat Anand,</a:t>
            </a:r>
          </a:p>
          <a:p>
            <a:pPr lvl="0"/>
            <a:r>
              <a:rPr lang="en" sz="1800" dirty="0">
                <a:latin typeface="+mn-lt"/>
              </a:rPr>
              <a:t>Jason Franklin</a:t>
            </a:r>
          </a:p>
          <a:p>
            <a:pPr lvl="0">
              <a:buClr>
                <a:srgbClr val="000000"/>
              </a:buClr>
              <a:buSzPct val="61111"/>
            </a:pPr>
            <a:r>
              <a:rPr lang="en" sz="1800" dirty="0">
                <a:latin typeface="+mn-lt"/>
              </a:rPr>
              <a:t>Osbert Bastani,</a:t>
            </a:r>
          </a:p>
          <a:p>
            <a:pPr lvl="0"/>
            <a:r>
              <a:rPr lang="en" sz="1800" dirty="0">
                <a:latin typeface="+mn-lt"/>
              </a:rPr>
              <a:t>Lazaro Clapp,</a:t>
            </a:r>
          </a:p>
          <a:p>
            <a:pPr lvl="0"/>
            <a:r>
              <a:rPr lang="en" sz="1800" dirty="0">
                <a:latin typeface="+mn-lt"/>
              </a:rPr>
              <a:t>Patrick Mutchler,</a:t>
            </a:r>
          </a:p>
          <a:p>
            <a:pPr lvl="0"/>
            <a:r>
              <a:rPr lang="en" sz="1800" dirty="0">
                <a:latin typeface="+mn-lt"/>
              </a:rPr>
              <a:t>Manolis Papadakis</a:t>
            </a:r>
          </a:p>
        </p:txBody>
      </p:sp>
    </p:spTree>
    <p:extLst>
      <p:ext uri="{BB962C8B-B14F-4D97-AF65-F5344CB8AC3E}">
        <p14:creationId xmlns:p14="http://schemas.microsoft.com/office/powerpoint/2010/main" val="1134093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</a:t>
            </a:r>
          </a:p>
        </p:txBody>
      </p:sp>
      <p:sp>
        <p:nvSpPr>
          <p:cNvPr id="103" name="Shape 103"/>
          <p:cNvSpPr/>
          <p:nvPr/>
        </p:nvSpPr>
        <p:spPr>
          <a:xfrm>
            <a:off x="903295" y="20580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getLoc()</a:t>
            </a:r>
          </a:p>
        </p:txBody>
      </p:sp>
      <p:sp>
        <p:nvSpPr>
          <p:cNvPr id="104" name="Shape 104"/>
          <p:cNvSpPr/>
          <p:nvPr/>
        </p:nvSpPr>
        <p:spPr>
          <a:xfrm>
            <a:off x="4216860" y="2014960"/>
            <a:ext cx="1328939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sendSMS()</a:t>
            </a:r>
          </a:p>
        </p:txBody>
      </p:sp>
      <p:cxnSp>
        <p:nvCxnSpPr>
          <p:cNvPr id="105" name="Shape 105"/>
          <p:cNvCxnSpPr>
            <a:endCxn id="104" idx="1"/>
          </p:cNvCxnSpPr>
          <p:nvPr/>
        </p:nvCxnSpPr>
        <p:spPr>
          <a:xfrm>
            <a:off x="3614760" y="22178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/>
          <p:nvPr/>
        </p:nvSpPr>
        <p:spPr>
          <a:xfrm>
            <a:off x="3912060" y="28531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sendInet()</a:t>
            </a:r>
          </a:p>
        </p:txBody>
      </p:sp>
      <p:cxnSp>
        <p:nvCxnSpPr>
          <p:cNvPr id="107" name="Shape 107"/>
          <p:cNvCxnSpPr>
            <a:stCxn id="108" idx="3"/>
            <a:endCxn id="106" idx="1"/>
          </p:cNvCxnSpPr>
          <p:nvPr/>
        </p:nvCxnSpPr>
        <p:spPr>
          <a:xfrm>
            <a:off x="3627673" y="2261639"/>
            <a:ext cx="284387" cy="7943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2634373" y="2036489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Location</a:t>
            </a:r>
          </a:p>
        </p:txBody>
      </p:sp>
      <p:cxnSp>
        <p:nvCxnSpPr>
          <p:cNvPr id="109" name="Shape 109"/>
          <p:cNvCxnSpPr>
            <a:stCxn id="103" idx="3"/>
          </p:cNvCxnSpPr>
          <p:nvPr/>
        </p:nvCxnSpPr>
        <p:spPr>
          <a:xfrm>
            <a:off x="2032273" y="22608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/>
          <p:nvPr/>
        </p:nvSpPr>
        <p:spPr>
          <a:xfrm>
            <a:off x="5987173" y="2036489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SMS</a:t>
            </a:r>
          </a:p>
        </p:txBody>
      </p:sp>
      <p:cxnSp>
        <p:nvCxnSpPr>
          <p:cNvPr id="111" name="Shape 111"/>
          <p:cNvCxnSpPr>
            <a:stCxn id="104" idx="3"/>
          </p:cNvCxnSpPr>
          <p:nvPr/>
        </p:nvCxnSpPr>
        <p:spPr>
          <a:xfrm rot="10800000" flipH="1">
            <a:off x="5545800" y="2217538"/>
            <a:ext cx="423600" cy="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>
            <a:stCxn id="106" idx="3"/>
          </p:cNvCxnSpPr>
          <p:nvPr/>
        </p:nvCxnSpPr>
        <p:spPr>
          <a:xfrm>
            <a:off x="5619054" y="30560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6215071" y="2822124"/>
            <a:ext cx="1544999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14" name="Shape 114"/>
          <p:cNvSpPr/>
          <p:nvPr/>
        </p:nvSpPr>
        <p:spPr>
          <a:xfrm>
            <a:off x="13045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2963250" y="3952014"/>
            <a:ext cx="12185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SMS</a:t>
            </a:r>
          </a:p>
        </p:txBody>
      </p:sp>
      <p:sp>
        <p:nvSpPr>
          <p:cNvPr id="116" name="Shape 116"/>
          <p:cNvSpPr/>
          <p:nvPr/>
        </p:nvSpPr>
        <p:spPr>
          <a:xfrm>
            <a:off x="46573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3050" y="3947664"/>
            <a:ext cx="1156500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118" name="Shape 118"/>
          <p:cNvCxnSpPr>
            <a:stCxn id="114" idx="3"/>
            <a:endCxn id="115" idx="1"/>
          </p:cNvCxnSpPr>
          <p:nvPr/>
        </p:nvCxnSpPr>
        <p:spPr>
          <a:xfrm>
            <a:off x="2297850" y="4177164"/>
            <a:ext cx="665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>
            <a:endCxn id="117" idx="1"/>
          </p:cNvCxnSpPr>
          <p:nvPr/>
        </p:nvCxnSpPr>
        <p:spPr>
          <a:xfrm>
            <a:off x="5650650" y="4177164"/>
            <a:ext cx="722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402135" y="4656282"/>
            <a:ext cx="7807800" cy="115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4191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08333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Source-to-sink flows 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Sources: Location, Calendar, Contacts, Device ID etc.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Sinks: Internet, SMS, Disk, etc.</a:t>
            </a:r>
          </a:p>
        </p:txBody>
      </p:sp>
    </p:spTree>
    <p:extLst>
      <p:ext uri="{BB962C8B-B14F-4D97-AF65-F5344CB8AC3E}">
        <p14:creationId xmlns:p14="http://schemas.microsoft.com/office/powerpoint/2010/main" val="568926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Applications of Data Flow Analysis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37050" y="5132089"/>
            <a:ext cx="82778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Vulnerability Discovery</a:t>
            </a:r>
          </a:p>
          <a:p>
            <a:endParaRPr lang="en" sz="2400"/>
          </a:p>
          <a:p>
            <a:endParaRPr lang="en" sz="2400"/>
          </a:p>
        </p:txBody>
      </p:sp>
      <p:sp>
        <p:nvSpPr>
          <p:cNvPr id="127" name="Shape 127"/>
          <p:cNvSpPr txBox="1"/>
          <p:nvPr/>
        </p:nvSpPr>
        <p:spPr>
          <a:xfrm>
            <a:off x="6619775" y="4517675"/>
            <a:ext cx="1970699" cy="10289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Privacy Policy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This app collects your: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Contacts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Phone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Address</a:t>
            </a:r>
          </a:p>
        </p:txBody>
      </p:sp>
      <p:sp>
        <p:nvSpPr>
          <p:cNvPr id="128" name="Shape 128"/>
          <p:cNvSpPr/>
          <p:nvPr/>
        </p:nvSpPr>
        <p:spPr>
          <a:xfrm>
            <a:off x="856870" y="3382560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129" name="Shape 129"/>
          <p:cNvSpPr/>
          <p:nvPr/>
        </p:nvSpPr>
        <p:spPr>
          <a:xfrm>
            <a:off x="4239148" y="3402732"/>
            <a:ext cx="1142100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130" name="Shape 130"/>
          <p:cNvCxnSpPr>
            <a:stCxn id="131" idx="3"/>
          </p:cNvCxnSpPr>
          <p:nvPr/>
        </p:nvCxnSpPr>
        <p:spPr>
          <a:xfrm>
            <a:off x="3581248" y="3583339"/>
            <a:ext cx="657900" cy="4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/>
          <p:nvPr/>
        </p:nvSpPr>
        <p:spPr>
          <a:xfrm>
            <a:off x="2587948" y="33581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132" name="Shape 132"/>
          <p:cNvCxnSpPr>
            <a:stCxn id="129" idx="3"/>
          </p:cNvCxnSpPr>
          <p:nvPr/>
        </p:nvCxnSpPr>
        <p:spPr>
          <a:xfrm>
            <a:off x="5381248" y="36056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6016246" y="3390589"/>
            <a:ext cx="14268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34" name="Shape 134"/>
          <p:cNvSpPr/>
          <p:nvPr/>
        </p:nvSpPr>
        <p:spPr>
          <a:xfrm>
            <a:off x="933070" y="5818117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Web</a:t>
            </a:r>
          </a:p>
        </p:txBody>
      </p:sp>
      <p:sp>
        <p:nvSpPr>
          <p:cNvPr id="135" name="Shape 135"/>
          <p:cNvSpPr/>
          <p:nvPr/>
        </p:nvSpPr>
        <p:spPr>
          <a:xfrm>
            <a:off x="2664148" y="5796589"/>
            <a:ext cx="1781700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Untrusted_Data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2062048" y="60209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>
            <a:stCxn id="135" idx="3"/>
            <a:endCxn id="138" idx="1"/>
          </p:cNvCxnSpPr>
          <p:nvPr/>
        </p:nvCxnSpPr>
        <p:spPr>
          <a:xfrm>
            <a:off x="4445848" y="6021739"/>
            <a:ext cx="631499" cy="1314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/>
          <p:nvPr/>
        </p:nvSpPr>
        <p:spPr>
          <a:xfrm>
            <a:off x="5077348" y="5841132"/>
            <a:ext cx="1142100" cy="387503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SQL Stmt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4446" y="5828989"/>
            <a:ext cx="1037099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SQL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6219448" y="60440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8" idx="3"/>
          </p:cNvCxnSpPr>
          <p:nvPr/>
        </p:nvCxnSpPr>
        <p:spPr>
          <a:xfrm>
            <a:off x="1985848" y="35854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438800" y="1626500"/>
            <a:ext cx="7755899" cy="120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Malware/Greyware Analysis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Data flow summaries enable enterprise-specific policies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56325" y="2744838"/>
            <a:ext cx="7514099" cy="617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API Misuse and Data Theft Detection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2800" y="4027200"/>
            <a:ext cx="7835700" cy="744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Automatic Generation of App Privacy Policies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Avoid liability, protect consumer privacy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18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932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Analyzers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Line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</a:t>
                      </a:r>
                      <a:r>
                        <a:rPr lang="en-US" sz="1200" baseline="0" dirty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324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buffer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4,353,245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  <a:r>
                        <a:rPr lang="en-US" sz="1200" baseline="0" dirty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23,212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86,923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dang ptr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8,491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10,921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Android is 3.4M+ lines of complex code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Uses reflection, callbacks, native code</a:t>
            </a:r>
          </a:p>
          <a:p>
            <a:endParaRPr lang="en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Scalability:</a:t>
            </a:r>
            <a:r>
              <a:rPr lang="en" sz="2400" dirty="0"/>
              <a:t> Whole system analysis impractical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Soundness:</a:t>
            </a:r>
            <a:r>
              <a:rPr lang="en" sz="2400" dirty="0"/>
              <a:t> Avoid missing flows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Precision:</a:t>
            </a:r>
            <a:r>
              <a:rPr lang="en" sz="2400" dirty="0"/>
              <a:t>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4235892310"/>
      </p:ext>
    </p:extLst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STAMP Approach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92822" y="2234950"/>
            <a:ext cx="4331399" cy="33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Model Android/Java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Sources and sinks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Data structures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Callbacks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500+ models</a:t>
            </a:r>
          </a:p>
          <a:p>
            <a:endParaRPr lang="en" sz="18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Whole-program analysis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Context sensitive</a:t>
            </a:r>
          </a:p>
        </p:txBody>
      </p:sp>
      <p:sp>
        <p:nvSpPr>
          <p:cNvPr id="157" name="Shape 157"/>
          <p:cNvSpPr/>
          <p:nvPr/>
        </p:nvSpPr>
        <p:spPr>
          <a:xfrm rot="5434016">
            <a:off x="2993596" y="4725971"/>
            <a:ext cx="1061151" cy="6339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STAMP</a:t>
            </a:r>
          </a:p>
        </p:txBody>
      </p:sp>
      <p:sp>
        <p:nvSpPr>
          <p:cNvPr id="158" name="Shape 158"/>
          <p:cNvSpPr/>
          <p:nvPr/>
        </p:nvSpPr>
        <p:spPr>
          <a:xfrm>
            <a:off x="395298" y="3833005"/>
            <a:ext cx="1770600" cy="16073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Android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5039" y="3879745"/>
            <a:ext cx="1560299" cy="314999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Models</a:t>
            </a:r>
          </a:p>
        </p:txBody>
      </p:sp>
      <p:sp>
        <p:nvSpPr>
          <p:cNvPr id="160" name="Shape 160"/>
          <p:cNvSpPr/>
          <p:nvPr/>
        </p:nvSpPr>
        <p:spPr>
          <a:xfrm>
            <a:off x="431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1" name="Shape 161"/>
          <p:cNvCxnSpPr/>
          <p:nvPr/>
        </p:nvCxnSpPr>
        <p:spPr>
          <a:xfrm flipH="1">
            <a:off x="2408750" y="2280750"/>
            <a:ext cx="16499" cy="3622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7792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1764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/>
          <p:nvPr/>
        </p:nvSpPr>
        <p:spPr>
          <a:xfrm>
            <a:off x="2717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5" name="Shape 165"/>
          <p:cNvCxnSpPr/>
          <p:nvPr/>
        </p:nvCxnSpPr>
        <p:spPr>
          <a:xfrm flipH="1">
            <a:off x="29890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4050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19098" y="1833175"/>
            <a:ext cx="1979399" cy="394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Too expensive!</a:t>
            </a:r>
          </a:p>
        </p:txBody>
      </p:sp>
      <p:sp>
        <p:nvSpPr>
          <p:cNvPr id="168" name="Shape 168"/>
          <p:cNvSpPr/>
          <p:nvPr/>
        </p:nvSpPr>
        <p:spPr>
          <a:xfrm>
            <a:off x="377780" y="55111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77780" y="59683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1221175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Building Models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30k+ methods in Java/Android API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5 mins x 30k = 2500 hours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Follow the permissions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20 permissions for sensitive sources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ACCESS_FINE_LOCATION (8 methods with source annotations)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READ_PHONE_STATE - (9 methods)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4 permissions for sensitive sinks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INTERNET, SEND_SMS, etc.</a:t>
            </a:r>
          </a:p>
        </p:txBody>
      </p:sp>
    </p:spTree>
    <p:extLst>
      <p:ext uri="{BB962C8B-B14F-4D97-AF65-F5344CB8AC3E}">
        <p14:creationId xmlns:p14="http://schemas.microsoft.com/office/powerpoint/2010/main" val="544354365"/>
      </p:ext>
    </p:extLst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Identifying Sensitive Data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229600" cy="10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Returns device IMEI in String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Requires permission GET_PHONE_STATE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</p:txBody>
      </p:sp>
      <p:sp>
        <p:nvSpPr>
          <p:cNvPr id="182" name="Shape 182"/>
          <p:cNvSpPr txBox="1"/>
          <p:nvPr/>
        </p:nvSpPr>
        <p:spPr>
          <a:xfrm>
            <a:off x="587457" y="4056515"/>
            <a:ext cx="4817400" cy="1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@STAMP(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SRC ="</a:t>
            </a:r>
            <a:r>
              <a:rPr lang="en" sz="1800" b="1" kern="0">
                <a:solidFill>
                  <a:srgbClr val="2388DB"/>
                </a:solidFill>
                <a:latin typeface="Arial"/>
                <a:cs typeface="Arial"/>
                <a:sym typeface="Arial"/>
                <a:rtl val="0"/>
              </a:rPr>
              <a:t>$GET_PHONE_STATE.deviceid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",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SINK ="</a:t>
            </a:r>
            <a:r>
              <a:rPr lang="en" sz="1800" b="1" kern="0">
                <a:solidFill>
                  <a:srgbClr val="FF9900"/>
                </a:solidFill>
                <a:latin typeface="Arial"/>
                <a:cs typeface="Arial"/>
                <a:sym typeface="Arial"/>
                <a:rtl val="0"/>
              </a:rPr>
              <a:t>@return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21700" y="1963325"/>
            <a:ext cx="7437599" cy="7347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ker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android.Telephony.TelephonyManager: String getDeviceId()</a:t>
            </a:r>
          </a:p>
        </p:txBody>
      </p:sp>
    </p:spTree>
    <p:extLst>
      <p:ext uri="{BB962C8B-B14F-4D97-AF65-F5344CB8AC3E}">
        <p14:creationId xmlns:p14="http://schemas.microsoft.com/office/powerpoint/2010/main" val="66020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We Track (Sources)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32800" cy="45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Account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Audio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Calendar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Call log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Camera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Contacts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Device Id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Location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Photos (Geotags)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SD card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5000296" y="3010347"/>
            <a:ext cx="3003000" cy="12782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30+ types of sensitive data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2849329377"/>
      </p:ext>
    </p:extLst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Destinations (Sinks)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3832800" cy="283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Internet (socket)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Email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 Logs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Webview/Browser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File System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Broadcast Message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5827996" y="3098797"/>
            <a:ext cx="1997399" cy="97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10+ types of exit points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1967055755"/>
      </p:ext>
    </p:extLst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Currently Detectable Flow Types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29300" y="4142100"/>
            <a:ext cx="6243299" cy="8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Unique Flow Types = Sources x Sink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3082500" y="2809072"/>
            <a:ext cx="2736899" cy="6125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396 Flow Types</a:t>
            </a:r>
          </a:p>
        </p:txBody>
      </p:sp>
    </p:spTree>
    <p:extLst>
      <p:ext uri="{BB962C8B-B14F-4D97-AF65-F5344CB8AC3E}">
        <p14:creationId xmlns:p14="http://schemas.microsoft.com/office/powerpoint/2010/main" val="505914477"/>
      </p:ext>
    </p:extLst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Analysis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0354" y="1733627"/>
            <a:ext cx="4603199" cy="477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Contact Sync for Facebook (unofficial)</a:t>
            </a:r>
          </a:p>
          <a:p>
            <a:endParaRPr lang="en" sz="1800" b="1" dirty="0"/>
          </a:p>
        </p:txBody>
      </p:sp>
      <p:sp>
        <p:nvSpPr>
          <p:cNvPr id="211" name="Shape 211"/>
          <p:cNvSpPr/>
          <p:nvPr/>
        </p:nvSpPr>
        <p:spPr>
          <a:xfrm>
            <a:off x="990600" y="2286000"/>
            <a:ext cx="6553200" cy="4114800"/>
          </a:xfrm>
          <a:prstGeom prst="rect">
            <a:avLst/>
          </a:prstGeom>
          <a:blipFill>
            <a:blip r:embed="rId3"/>
            <a:srcRect/>
            <a:stretch>
              <a:fillRect l="-30697" t="-12768" r="-31357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953170"/>
      </p:ext>
    </p:extLst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Contact Sync Permissions</a:t>
            </a:r>
          </a:p>
        </p:txBody>
      </p:sp>
      <p:graphicFrame>
        <p:nvGraphicFramePr>
          <p:cNvPr id="217" name="Shape 217"/>
          <p:cNvGraphicFramePr/>
          <p:nvPr>
            <p:extLst>
              <p:ext uri="{D42A27DB-BD31-4B8C-83A1-F6EECF244321}">
                <p14:modId xmlns:p14="http://schemas.microsoft.com/office/powerpoint/2010/main" val="2830530594"/>
              </p:ext>
            </p:extLst>
          </p:nvPr>
        </p:nvGraphicFramePr>
        <p:xfrm>
          <a:off x="606625" y="1579311"/>
          <a:ext cx="8003975" cy="52786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Category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Permission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Description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dirty="0"/>
                        <a:t>AUTHENTICATE_ACCOUNTS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Act as an account authenticator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 accounts list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USE_CREDENTIALS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 authentication credentials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Network 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INTERNET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Full Internet access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ACCESS_NETWORK_STATE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View network state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Your Personal Information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READ_CONTACTS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Read contact data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contact data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System Tools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global system settings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sync settings (e.g. Contact sync)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whether sync is enabled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READ_SYNC_STATS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history of syncs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GET_ACCOUNTS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Discover known accounts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Extra/Custom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WRITE_SECURE_SETTINGS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dirty="0"/>
                        <a:t>Modify secure system settings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93038"/>
      </p:ext>
    </p:extLst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Possible Flows from Permissions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25" name="Shape 225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26" name="Shape 226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27" name="Shape 227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28" name="Shape 228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29" name="Shape 229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30" name="Shape 230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31" name="Shape 231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32" name="Shape 232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33" name="Shape 233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cxnSp>
        <p:nvCxnSpPr>
          <p:cNvPr id="234" name="Shape 234"/>
          <p:cNvCxnSpPr>
            <a:stCxn id="226" idx="3"/>
            <a:endCxn id="225" idx="1"/>
          </p:cNvCxnSpPr>
          <p:nvPr/>
        </p:nvCxnSpPr>
        <p:spPr>
          <a:xfrm rot="10800000" flipH="1">
            <a:off x="3428923" y="2827439"/>
            <a:ext cx="1999628" cy="1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stCxn id="226" idx="3"/>
            <a:endCxn id="227" idx="1"/>
          </p:cNvCxnSpPr>
          <p:nvPr/>
        </p:nvCxnSpPr>
        <p:spPr>
          <a:xfrm>
            <a:off x="3428923" y="2842338"/>
            <a:ext cx="1997883" cy="7768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6" name="Shape 236"/>
          <p:cNvCxnSpPr>
            <a:stCxn id="226" idx="3"/>
            <a:endCxn id="229" idx="1"/>
          </p:cNvCxnSpPr>
          <p:nvPr/>
        </p:nvCxnSpPr>
        <p:spPr>
          <a:xfrm>
            <a:off x="3428923" y="2842338"/>
            <a:ext cx="1999628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>
            <a:stCxn id="226" idx="3"/>
            <a:endCxn id="232" idx="1"/>
          </p:cNvCxnSpPr>
          <p:nvPr/>
        </p:nvCxnSpPr>
        <p:spPr>
          <a:xfrm>
            <a:off x="3428923" y="2842338"/>
            <a:ext cx="1999628" cy="21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>
            <a:stCxn id="226" idx="3"/>
            <a:endCxn id="233" idx="1"/>
          </p:cNvCxnSpPr>
          <p:nvPr/>
        </p:nvCxnSpPr>
        <p:spPr>
          <a:xfrm>
            <a:off x="3428923" y="2842338"/>
            <a:ext cx="1999628" cy="288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28" idx="3"/>
            <a:endCxn id="225" idx="1"/>
          </p:cNvCxnSpPr>
          <p:nvPr/>
        </p:nvCxnSpPr>
        <p:spPr>
          <a:xfrm rot="10800000" flipH="1">
            <a:off x="3405075" y="2827439"/>
            <a:ext cx="2023476" cy="70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28" idx="3"/>
            <a:endCxn id="227" idx="1"/>
          </p:cNvCxnSpPr>
          <p:nvPr/>
        </p:nvCxnSpPr>
        <p:spPr>
          <a:xfrm>
            <a:off x="3405075" y="3528139"/>
            <a:ext cx="2021732" cy="910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28" idx="3"/>
            <a:endCxn id="232" idx="1"/>
          </p:cNvCxnSpPr>
          <p:nvPr/>
        </p:nvCxnSpPr>
        <p:spPr>
          <a:xfrm>
            <a:off x="3405075" y="3528139"/>
            <a:ext cx="2023476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endCxn id="233" idx="1"/>
          </p:cNvCxnSpPr>
          <p:nvPr/>
        </p:nvCxnSpPr>
        <p:spPr>
          <a:xfrm>
            <a:off x="3407151" y="3529738"/>
            <a:ext cx="2021399" cy="219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0" idx="3"/>
            <a:endCxn id="225" idx="1"/>
          </p:cNvCxnSpPr>
          <p:nvPr/>
        </p:nvCxnSpPr>
        <p:spPr>
          <a:xfrm rot="10800000" flipH="1">
            <a:off x="3405075" y="2827439"/>
            <a:ext cx="2023476" cy="14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0" idx="3"/>
            <a:endCxn id="227" idx="1"/>
          </p:cNvCxnSpPr>
          <p:nvPr/>
        </p:nvCxnSpPr>
        <p:spPr>
          <a:xfrm rot="10800000" flipH="1">
            <a:off x="3405075" y="3619214"/>
            <a:ext cx="2021732" cy="6709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30" idx="3"/>
            <a:endCxn id="229" idx="1"/>
          </p:cNvCxnSpPr>
          <p:nvPr/>
        </p:nvCxnSpPr>
        <p:spPr>
          <a:xfrm>
            <a:off x="3405075" y="4290139"/>
            <a:ext cx="2023476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30" idx="3"/>
            <a:endCxn id="232" idx="1"/>
          </p:cNvCxnSpPr>
          <p:nvPr/>
        </p:nvCxnSpPr>
        <p:spPr>
          <a:xfrm>
            <a:off x="3405075" y="4290139"/>
            <a:ext cx="2023476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30" idx="3"/>
            <a:endCxn id="233" idx="1"/>
          </p:cNvCxnSpPr>
          <p:nvPr/>
        </p:nvCxnSpPr>
        <p:spPr>
          <a:xfrm>
            <a:off x="3405075" y="4290139"/>
            <a:ext cx="2023476" cy="143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0" name="Shape 250"/>
          <p:cNvCxnSpPr>
            <a:stCxn id="231" idx="3"/>
            <a:endCxn id="225" idx="1"/>
          </p:cNvCxnSpPr>
          <p:nvPr/>
        </p:nvCxnSpPr>
        <p:spPr>
          <a:xfrm rot="10800000" flipH="1">
            <a:off x="3428923" y="2827439"/>
            <a:ext cx="1999628" cy="214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31" idx="3"/>
            <a:endCxn id="227" idx="1"/>
          </p:cNvCxnSpPr>
          <p:nvPr/>
        </p:nvCxnSpPr>
        <p:spPr>
          <a:xfrm rot="10800000" flipH="1">
            <a:off x="3428923" y="3619214"/>
            <a:ext cx="1997883" cy="13567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>
            <a:stCxn id="231" idx="3"/>
            <a:endCxn id="229" idx="1"/>
          </p:cNvCxnSpPr>
          <p:nvPr/>
        </p:nvCxnSpPr>
        <p:spPr>
          <a:xfrm rot="10800000" flipH="1">
            <a:off x="3428923" y="43514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31" idx="3"/>
            <a:endCxn id="232" idx="1"/>
          </p:cNvCxnSpPr>
          <p:nvPr/>
        </p:nvCxnSpPr>
        <p:spPr>
          <a:xfrm>
            <a:off x="3428923" y="49759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31" idx="3"/>
            <a:endCxn id="233" idx="1"/>
          </p:cNvCxnSpPr>
          <p:nvPr/>
        </p:nvCxnSpPr>
        <p:spPr>
          <a:xfrm>
            <a:off x="3428923" y="4975939"/>
            <a:ext cx="1999628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5" name="Shape 255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56" name="Shape 256"/>
          <p:cNvCxnSpPr>
            <a:stCxn id="255" idx="3"/>
            <a:endCxn id="225" idx="1"/>
          </p:cNvCxnSpPr>
          <p:nvPr/>
        </p:nvCxnSpPr>
        <p:spPr>
          <a:xfrm rot="10800000" flipH="1">
            <a:off x="3428923" y="2827439"/>
            <a:ext cx="1999628" cy="283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>
            <a:stCxn id="255" idx="3"/>
            <a:endCxn id="227" idx="1"/>
          </p:cNvCxnSpPr>
          <p:nvPr/>
        </p:nvCxnSpPr>
        <p:spPr>
          <a:xfrm rot="10800000" flipH="1">
            <a:off x="3428923" y="3619214"/>
            <a:ext cx="1997883" cy="20425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8" name="Shape 258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5" idx="3"/>
            <a:endCxn id="232" idx="1"/>
          </p:cNvCxnSpPr>
          <p:nvPr/>
        </p:nvCxnSpPr>
        <p:spPr>
          <a:xfrm rot="10800000" flipH="1">
            <a:off x="3428923" y="50372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5" idx="3"/>
            <a:endCxn id="233" idx="1"/>
          </p:cNvCxnSpPr>
          <p:nvPr/>
        </p:nvCxnSpPr>
        <p:spPr>
          <a:xfrm>
            <a:off x="3428923" y="56617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7964460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 of Fixing a Defect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58800" y="1905000"/>
          <a:ext cx="744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hart" r:id="rId3" imgW="8286885" imgH="4581435" progId="MSGraph.Chart.8">
                  <p:embed followColorScheme="full"/>
                </p:oleObj>
              </mc:Choice>
              <mc:Fallback>
                <p:oleObj name="Chart" r:id="rId3" imgW="8286885" imgH="4581435" progId="MSGraph.Chart.8">
                  <p:embed followColorScheme="full"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05000"/>
                        <a:ext cx="744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870575" y="6411913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 Unicode MS" pitchFamily="34" charset="-128"/>
                <a:cs typeface="Arial" charset="0"/>
              </a:rPr>
              <a:t>Credit: Andy Chou, </a:t>
            </a:r>
            <a:r>
              <a:rPr lang="en-US" altLang="en-US" sz="1800" dirty="0" err="1">
                <a:latin typeface="Arial Unicode MS" pitchFamily="34" charset="-128"/>
                <a:cs typeface="Arial" charset="0"/>
              </a:rPr>
              <a:t>Coverity</a:t>
            </a:r>
            <a:endParaRPr lang="en-US" altLang="en-US" sz="1800" dirty="0"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20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Expected Flows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69" name="Shape 269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70" name="Shape 270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71" name="Shape 271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2" name="Shape 272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73" name="Shape 273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74" name="Shape 274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75" name="Shape 275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77" name="Shape 277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8" name="Shape 278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79" name="Shape 279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58431547"/>
      </p:ext>
    </p:extLst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Observed Flows</a:t>
            </a:r>
          </a:p>
        </p:txBody>
      </p:sp>
      <p:sp>
        <p:nvSpPr>
          <p:cNvPr id="286" name="Shape 286"/>
          <p:cNvSpPr/>
          <p:nvPr/>
        </p:nvSpPr>
        <p:spPr>
          <a:xfrm>
            <a:off x="979495" y="27438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287" name="Shape 287"/>
          <p:cNvSpPr/>
          <p:nvPr/>
        </p:nvSpPr>
        <p:spPr>
          <a:xfrm>
            <a:off x="4293060" y="27007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 Contacts</a:t>
            </a:r>
          </a:p>
        </p:txBody>
      </p:sp>
      <p:cxnSp>
        <p:nvCxnSpPr>
          <p:cNvPr id="288" name="Shape 288"/>
          <p:cNvCxnSpPr>
            <a:endCxn id="287" idx="1"/>
          </p:cNvCxnSpPr>
          <p:nvPr/>
        </p:nvCxnSpPr>
        <p:spPr>
          <a:xfrm>
            <a:off x="3690960" y="29036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4369260" y="40723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290" name="Shape 290"/>
          <p:cNvCxnSpPr>
            <a:stCxn id="291" idx="3"/>
          </p:cNvCxnSpPr>
          <p:nvPr/>
        </p:nvCxnSpPr>
        <p:spPr>
          <a:xfrm>
            <a:off x="3703873" y="2947438"/>
            <a:ext cx="665399" cy="1327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2710573" y="2722288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292" name="Shape 292"/>
          <p:cNvCxnSpPr>
            <a:stCxn id="286" idx="3"/>
          </p:cNvCxnSpPr>
          <p:nvPr/>
        </p:nvCxnSpPr>
        <p:spPr>
          <a:xfrm>
            <a:off x="2108473" y="29466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6063373" y="2722288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Contact_Book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5475025" y="2900850"/>
            <a:ext cx="570600" cy="2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>
            <a:stCxn id="289" idx="3"/>
          </p:cNvCxnSpPr>
          <p:nvPr/>
        </p:nvCxnSpPr>
        <p:spPr>
          <a:xfrm>
            <a:off x="6076254" y="42752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6" name="Shape 296"/>
          <p:cNvSpPr/>
          <p:nvPr/>
        </p:nvSpPr>
        <p:spPr>
          <a:xfrm>
            <a:off x="6672271" y="4050089"/>
            <a:ext cx="1711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cxnSp>
        <p:nvCxnSpPr>
          <p:cNvPr id="297" name="Shape 297"/>
          <p:cNvCxnSpPr/>
          <p:nvPr/>
        </p:nvCxnSpPr>
        <p:spPr>
          <a:xfrm rot="10800000" flipH="1">
            <a:off x="3748700" y="3303799"/>
            <a:ext cx="280200" cy="150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/>
          <p:nvPr/>
        </p:nvSpPr>
        <p:spPr>
          <a:xfrm>
            <a:off x="864060" y="40723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 Contacts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2032273" y="4275839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/>
          <p:nvPr/>
        </p:nvSpPr>
        <p:spPr>
          <a:xfrm>
            <a:off x="2634373" y="40506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Contacts</a:t>
            </a:r>
          </a:p>
        </p:txBody>
      </p:sp>
      <p:cxnSp>
        <p:nvCxnSpPr>
          <p:cNvPr id="301" name="Shape 301"/>
          <p:cNvCxnSpPr>
            <a:endCxn id="289" idx="1"/>
          </p:cNvCxnSpPr>
          <p:nvPr/>
        </p:nvCxnSpPr>
        <p:spPr>
          <a:xfrm>
            <a:off x="3614760" y="4275238"/>
            <a:ext cx="7545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 rot="10800000" flipH="1">
            <a:off x="3755700" y="4127950"/>
            <a:ext cx="175200" cy="315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7210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Study: Mobile Web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marL="457200" lvl="1" indent="0">
              <a:buNone/>
            </a:pPr>
            <a:r>
              <a:rPr lang="en-US" dirty="0"/>
              <a:t>Identify security concerns and vulnerabilities specific to mobile apps that access the web using an embedded browser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Technical summary</a:t>
            </a:r>
          </a:p>
          <a:p>
            <a:pPr marL="742950" lvl="2" indent="-342900"/>
            <a:r>
              <a:rPr lang="en-US" dirty="0" err="1"/>
              <a:t>WebView</a:t>
            </a:r>
            <a:r>
              <a:rPr lang="en-US" dirty="0"/>
              <a:t> object renders web content</a:t>
            </a:r>
          </a:p>
          <a:p>
            <a:pPr marL="742950" lvl="2" indent="-342900"/>
            <a:r>
              <a:rPr lang="en-US" dirty="0"/>
              <a:t>methods </a:t>
            </a:r>
            <a:r>
              <a:rPr lang="en-US" dirty="0" err="1"/>
              <a:t>loadUrl</a:t>
            </a:r>
            <a:r>
              <a:rPr lang="en-US" dirty="0"/>
              <a:t>, </a:t>
            </a:r>
            <a:r>
              <a:rPr lang="en-US" dirty="0" err="1"/>
              <a:t>loadData</a:t>
            </a:r>
            <a:r>
              <a:rPr lang="en-US" dirty="0"/>
              <a:t>, </a:t>
            </a:r>
            <a:r>
              <a:rPr lang="en-US" dirty="0" err="1"/>
              <a:t>loadDataWithBaseUrl</a:t>
            </a:r>
            <a:r>
              <a:rPr lang="en-US" dirty="0"/>
              <a:t>, </a:t>
            </a:r>
            <a:r>
              <a:rPr lang="en-US" dirty="0" err="1"/>
              <a:t>postUrl</a:t>
            </a:r>
            <a:endParaRPr lang="en-US" dirty="0"/>
          </a:p>
          <a:p>
            <a:pPr marL="742950" lvl="2" indent="-342900"/>
            <a:r>
              <a:rPr lang="en-US" sz="2400" dirty="0" err="1"/>
              <a:t>addJavascriptInterface</a:t>
            </a:r>
            <a:r>
              <a:rPr lang="en-US" sz="2400" dirty="0"/>
              <a:t>(</a:t>
            </a:r>
            <a:r>
              <a:rPr lang="en-US" sz="2400" dirty="0" err="1"/>
              <a:t>obj</a:t>
            </a:r>
            <a:r>
              <a:rPr lang="en-US" sz="2400" dirty="0"/>
              <a:t>, name) allows JavaScript code in the web content </a:t>
            </a:r>
            <a:r>
              <a:rPr lang="en-US" dirty="0"/>
              <a:t>to </a:t>
            </a:r>
            <a:r>
              <a:rPr lang="en-US" sz="2400" dirty="0"/>
              <a:t>call Java object method </a:t>
            </a:r>
            <a:r>
              <a:rPr lang="en-US" sz="2400" dirty="0" err="1"/>
              <a:t>name.foo</a:t>
            </a:r>
            <a:r>
              <a:rPr lang="en-US" sz="2400" dirty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829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Analyze 998,286 free web apps from June 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4571999" cy="22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44" y="4486275"/>
            <a:ext cx="594471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880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Static vs dynamic analyzers</a:t>
            </a:r>
            <a:endParaRPr lang="en-US" sz="2400" dirty="0"/>
          </a:p>
          <a:p>
            <a:r>
              <a:rPr lang="en-US" sz="2800" dirty="0"/>
              <a:t>General properties of static analyzers</a:t>
            </a:r>
          </a:p>
          <a:p>
            <a:pPr lvl="1"/>
            <a:r>
              <a:rPr lang="en-US" sz="2400" dirty="0"/>
              <a:t>Fundamental limitations</a:t>
            </a:r>
          </a:p>
          <a:p>
            <a:pPr lvl="1"/>
            <a:r>
              <a:rPr lang="en-US" sz="2400" dirty="0"/>
              <a:t>Basic method based on abstract states</a:t>
            </a:r>
          </a:p>
          <a:p>
            <a:r>
              <a:rPr lang="en-US" sz="2800" dirty="0"/>
              <a:t>More details on one specific method</a:t>
            </a:r>
          </a:p>
          <a:p>
            <a:pPr lvl="1"/>
            <a:r>
              <a:rPr lang="en-US" sz="2400" dirty="0"/>
              <a:t>Property checkers from </a:t>
            </a:r>
            <a:r>
              <a:rPr lang="en-US" sz="2400" dirty="0" err="1"/>
              <a:t>Engler</a:t>
            </a:r>
            <a:r>
              <a:rPr lang="en-US" sz="2400" dirty="0"/>
              <a:t> et al., </a:t>
            </a:r>
            <a:r>
              <a:rPr lang="en-US" sz="2400" dirty="0" err="1"/>
              <a:t>Coverity</a:t>
            </a:r>
            <a:endParaRPr lang="en-US" sz="2400" dirty="0"/>
          </a:p>
          <a:p>
            <a:pPr lvl="1"/>
            <a:r>
              <a:rPr lang="en-US" sz="2400" dirty="0"/>
              <a:t>Sample security-related results</a:t>
            </a:r>
          </a:p>
          <a:p>
            <a:r>
              <a:rPr lang="en-US" sz="2800" dirty="0"/>
              <a:t>Static analysis for Android malware</a:t>
            </a:r>
            <a:endParaRPr lang="en-US" dirty="0"/>
          </a:p>
          <a:p>
            <a:pPr lvl="1"/>
            <a:r>
              <a:rPr lang="en-US" sz="2400" dirty="0"/>
              <a:t>STAMP method, sample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</p:spTree>
    <p:extLst>
      <p:ext uri="{BB962C8B-B14F-4D97-AF65-F5344CB8AC3E}">
        <p14:creationId xmlns:p14="http://schemas.microsoft.com/office/powerpoint/2010/main" val="2127131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0.4|10.8|0.4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4|0.5|0.4|0.3|9.5|10.8|13.6|9.9|8.6|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4435</Words>
  <Application>Microsoft Office PowerPoint</Application>
  <PresentationFormat>On-screen Show (4:3)</PresentationFormat>
  <Paragraphs>1354</Paragraphs>
  <Slides>94</Slides>
  <Notes>33</Notes>
  <HiddenSlides>5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15" baseType="lpstr">
      <vt:lpstr>Arial</vt:lpstr>
      <vt:lpstr>Arial Black</vt:lpstr>
      <vt:lpstr>Arial Narrow</vt:lpstr>
      <vt:lpstr>Arial Unicode MS</vt:lpstr>
      <vt:lpstr>Calibri</vt:lpstr>
      <vt:lpstr>Comic Sans MS</vt:lpstr>
      <vt:lpstr>Consolas</vt:lpstr>
      <vt:lpstr>Courier New</vt:lpstr>
      <vt:lpstr>MS Mincho</vt:lpstr>
      <vt:lpstr>Nunito-Regular</vt:lpstr>
      <vt:lpstr>OpenSymbol</vt:lpstr>
      <vt:lpstr>Symbol</vt:lpstr>
      <vt:lpstr>Times</vt:lpstr>
      <vt:lpstr>Times New Roman</vt:lpstr>
      <vt:lpstr>Trebuchet MS</vt:lpstr>
      <vt:lpstr>Wingdings</vt:lpstr>
      <vt:lpstr>Blank Presentation</vt:lpstr>
      <vt:lpstr>Office Theme</vt:lpstr>
      <vt:lpstr>1_Office Theme</vt:lpstr>
      <vt:lpstr>3_Office Theme</vt:lpstr>
      <vt:lpstr>Chart</vt:lpstr>
      <vt:lpstr>Program Analysis for Security</vt:lpstr>
      <vt:lpstr>Motivation for  Program Analyzers</vt:lpstr>
      <vt:lpstr>Software bugs are serious problems</vt:lpstr>
      <vt:lpstr>PowerPoint Presentation</vt:lpstr>
      <vt:lpstr>App stores</vt:lpstr>
      <vt:lpstr>PowerPoint Presentation</vt:lpstr>
      <vt:lpstr>PowerPoint Presentation</vt:lpstr>
      <vt:lpstr>Program Analyzers</vt:lpstr>
      <vt:lpstr>Cost of Fixing a Defect</vt:lpstr>
      <vt:lpstr>Cost of security or data privacy vulnerability?</vt:lpstr>
      <vt:lpstr>Two options</vt:lpstr>
      <vt:lpstr>Static vs Dynamic Analysis</vt:lpstr>
      <vt:lpstr>Static Analysis</vt:lpstr>
      <vt:lpstr>Dynamic analysis</vt:lpstr>
      <vt:lpstr>Summary</vt:lpstr>
      <vt:lpstr>STATIC ANALysis</vt:lpstr>
      <vt:lpstr>Static Analysis:  Outline</vt:lpstr>
      <vt:lpstr>Static analysis goals</vt:lpstr>
      <vt:lpstr>Soundness, Completeness</vt:lpstr>
      <vt:lpstr>PowerPoint Presentation</vt:lpstr>
      <vt:lpstr>Sound Program Analyzer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Unsound Program Analyzer</vt:lpstr>
      <vt:lpstr>PowerPoint Presentation</vt:lpstr>
      <vt:lpstr>Demo</vt:lpstr>
      <vt:lpstr>Outline</vt:lpstr>
      <vt:lpstr>Bugs to Detect</vt:lpstr>
      <vt:lpstr>Example: Check for missing optional args</vt:lpstr>
      <vt:lpstr>Example: Chroot protocol checker</vt:lpstr>
      <vt:lpstr>TOCTOU</vt:lpstr>
      <vt:lpstr>Tainting checkers </vt:lpstr>
      <vt:lpstr>Example code with function def, calls</vt:lpstr>
      <vt:lpstr>Callgraph</vt:lpstr>
      <vt:lpstr>Reverse Topological Sort</vt:lpstr>
      <vt:lpstr>Apply Library Models</vt:lpstr>
      <vt:lpstr>Bottom Up Analysis</vt:lpstr>
      <vt:lpstr>Bottom Up Analysis</vt:lpstr>
      <vt:lpstr>Bottom Up Analysis</vt:lpstr>
      <vt:lpstr>Finding Local Bugs</vt:lpstr>
      <vt:lpstr>Control Flow Graph</vt:lpstr>
      <vt:lpstr>Path Traversal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False Positives</vt:lpstr>
      <vt:lpstr>A False Path</vt:lpstr>
      <vt:lpstr>False Path Pruning</vt:lpstr>
      <vt:lpstr>False Path Pruning</vt:lpstr>
      <vt:lpstr>False Path Pruning</vt:lpstr>
      <vt:lpstr>False Path Pruning</vt:lpstr>
      <vt:lpstr>Outline</vt:lpstr>
      <vt:lpstr>Environment Assumptions</vt:lpstr>
      <vt:lpstr>Statistical Analysis</vt:lpstr>
      <vt:lpstr>Outline</vt:lpstr>
      <vt:lpstr>Application to Security Bugs</vt:lpstr>
      <vt:lpstr>Sanitize integers before use</vt:lpstr>
      <vt:lpstr>Example security holes</vt:lpstr>
      <vt:lpstr>Example security holes</vt:lpstr>
      <vt:lpstr>User-pointer inference</vt:lpstr>
      <vt:lpstr>Results for BSD and Linux</vt:lpstr>
      <vt:lpstr>Outline</vt:lpstr>
      <vt:lpstr>STAMP Admission System</vt:lpstr>
      <vt:lpstr>Data Flow Analysis</vt:lpstr>
      <vt:lpstr>Applications of Data Flow Analysis</vt:lpstr>
      <vt:lpstr>Challenges</vt:lpstr>
      <vt:lpstr>STAMP Approach</vt:lpstr>
      <vt:lpstr>Building Models</vt:lpstr>
      <vt:lpstr>Identifying Sensitive Data</vt:lpstr>
      <vt:lpstr>Data We Track (Sources) </vt:lpstr>
      <vt:lpstr>Data Destinations (Sinks)</vt:lpstr>
      <vt:lpstr>Currently Detectable Flow Types</vt:lpstr>
      <vt:lpstr>Example Analysis </vt:lpstr>
      <vt:lpstr>Contact Sync Permissions</vt:lpstr>
      <vt:lpstr>Possible Flows from Permissions</vt:lpstr>
      <vt:lpstr>Expected Flows</vt:lpstr>
      <vt:lpstr>Observed Flows</vt:lpstr>
      <vt:lpstr>Example Study: Mobile Web Apps</vt:lpstr>
      <vt:lpstr>Sample results</vt:lpstr>
      <vt:lpstr>Summary</vt:lpstr>
    </vt:vector>
  </TitlesOfParts>
  <Company>L&amp;A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</dc:creator>
  <cp:lastModifiedBy>John C Mitchell</cp:lastModifiedBy>
  <cp:revision>710</cp:revision>
  <dcterms:created xsi:type="dcterms:W3CDTF">2006-03-21T23:54:08Z</dcterms:created>
  <dcterms:modified xsi:type="dcterms:W3CDTF">2016-04-07T21:54:44Z</dcterms:modified>
</cp:coreProperties>
</file>