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1"/>
    <p:sldMasterId id="2147483686" r:id="rId2"/>
    <p:sldMasterId id="2147483694" r:id="rId3"/>
    <p:sldMasterId id="2147483714" r:id="rId4"/>
  </p:sldMasterIdLst>
  <p:notesMasterIdLst>
    <p:notesMasterId r:id="rId101"/>
  </p:notesMasterIdLst>
  <p:handoutMasterIdLst>
    <p:handoutMasterId r:id="rId102"/>
  </p:handoutMasterIdLst>
  <p:sldIdLst>
    <p:sldId id="375" r:id="rId5"/>
    <p:sldId id="523" r:id="rId6"/>
    <p:sldId id="584" r:id="rId7"/>
    <p:sldId id="578" r:id="rId8"/>
    <p:sldId id="576" r:id="rId9"/>
    <p:sldId id="577" r:id="rId10"/>
    <p:sldId id="583" r:id="rId11"/>
    <p:sldId id="582" r:id="rId12"/>
    <p:sldId id="585" r:id="rId13"/>
    <p:sldId id="580" r:id="rId14"/>
    <p:sldId id="581" r:id="rId15"/>
    <p:sldId id="495" r:id="rId16"/>
    <p:sldId id="496" r:id="rId17"/>
    <p:sldId id="497" r:id="rId18"/>
    <p:sldId id="586" r:id="rId19"/>
    <p:sldId id="438" r:id="rId20"/>
    <p:sldId id="499" r:id="rId21"/>
    <p:sldId id="437" r:id="rId22"/>
    <p:sldId id="453" r:id="rId23"/>
    <p:sldId id="454" r:id="rId24"/>
    <p:sldId id="455" r:id="rId25"/>
    <p:sldId id="456" r:id="rId26"/>
    <p:sldId id="457" r:id="rId27"/>
    <p:sldId id="458" r:id="rId28"/>
    <p:sldId id="459" r:id="rId29"/>
    <p:sldId id="460" r:id="rId30"/>
    <p:sldId id="461" r:id="rId31"/>
    <p:sldId id="462" r:id="rId32"/>
    <p:sldId id="500" r:id="rId33"/>
    <p:sldId id="463" r:id="rId34"/>
    <p:sldId id="464" r:id="rId35"/>
    <p:sldId id="465" r:id="rId36"/>
    <p:sldId id="466" r:id="rId37"/>
    <p:sldId id="587" r:id="rId38"/>
    <p:sldId id="526" r:id="rId39"/>
    <p:sldId id="502" r:id="rId40"/>
    <p:sldId id="503" r:id="rId41"/>
    <p:sldId id="504" r:id="rId42"/>
    <p:sldId id="505" r:id="rId43"/>
    <p:sldId id="506" r:id="rId44"/>
    <p:sldId id="507" r:id="rId45"/>
    <p:sldId id="508" r:id="rId46"/>
    <p:sldId id="509" r:id="rId47"/>
    <p:sldId id="510" r:id="rId48"/>
    <p:sldId id="511" r:id="rId49"/>
    <p:sldId id="568" r:id="rId50"/>
    <p:sldId id="569" r:id="rId51"/>
    <p:sldId id="548" r:id="rId52"/>
    <p:sldId id="549" r:id="rId53"/>
    <p:sldId id="550" r:id="rId54"/>
    <p:sldId id="551" r:id="rId55"/>
    <p:sldId id="553" r:id="rId56"/>
    <p:sldId id="554" r:id="rId57"/>
    <p:sldId id="555" r:id="rId58"/>
    <p:sldId id="556" r:id="rId59"/>
    <p:sldId id="557" r:id="rId60"/>
    <p:sldId id="558" r:id="rId61"/>
    <p:sldId id="559" r:id="rId62"/>
    <p:sldId id="571" r:id="rId63"/>
    <p:sldId id="572" r:id="rId64"/>
    <p:sldId id="573" r:id="rId65"/>
    <p:sldId id="574" r:id="rId66"/>
    <p:sldId id="529" r:id="rId67"/>
    <p:sldId id="530" r:id="rId68"/>
    <p:sldId id="531" r:id="rId69"/>
    <p:sldId id="534" r:id="rId70"/>
    <p:sldId id="490" r:id="rId71"/>
    <p:sldId id="527" r:id="rId72"/>
    <p:sldId id="588" r:id="rId73"/>
    <p:sldId id="590" r:id="rId74"/>
    <p:sldId id="591" r:id="rId75"/>
    <p:sldId id="592" r:id="rId76"/>
    <p:sldId id="593" r:id="rId77"/>
    <p:sldId id="594" r:id="rId78"/>
    <p:sldId id="595" r:id="rId79"/>
    <p:sldId id="596" r:id="rId80"/>
    <p:sldId id="597" r:id="rId81"/>
    <p:sldId id="598" r:id="rId82"/>
    <p:sldId id="600" r:id="rId83"/>
    <p:sldId id="601" r:id="rId84"/>
    <p:sldId id="602" r:id="rId85"/>
    <p:sldId id="605" r:id="rId86"/>
    <p:sldId id="606" r:id="rId87"/>
    <p:sldId id="610" r:id="rId88"/>
    <p:sldId id="611" r:id="rId89"/>
    <p:sldId id="612" r:id="rId90"/>
    <p:sldId id="613" r:id="rId91"/>
    <p:sldId id="614" r:id="rId92"/>
    <p:sldId id="615" r:id="rId93"/>
    <p:sldId id="616" r:id="rId94"/>
    <p:sldId id="617" r:id="rId95"/>
    <p:sldId id="618" r:id="rId96"/>
    <p:sldId id="619" r:id="rId97"/>
    <p:sldId id="620" r:id="rId98"/>
    <p:sldId id="621" r:id="rId99"/>
    <p:sldId id="589" r:id="rId10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D2AD24"/>
    <a:srgbClr val="008000"/>
    <a:srgbClr val="FF8F8F"/>
    <a:srgbClr val="FF9F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777" autoAdjust="0"/>
    <p:restoredTop sz="94660"/>
  </p:normalViewPr>
  <p:slideViewPr>
    <p:cSldViewPr>
      <p:cViewPr varScale="1">
        <p:scale>
          <a:sx n="60" d="100"/>
          <a:sy n="60" d="100"/>
        </p:scale>
        <p:origin x="1258"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843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843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843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9768665-03DD-409D-9235-7124937446CC}" type="slidenum">
              <a:rPr lang="en-US"/>
              <a:pPr/>
              <a:t>‹#›</a:t>
            </a:fld>
            <a:endParaRPr lang="en-US"/>
          </a:p>
        </p:txBody>
      </p:sp>
    </p:spTree>
    <p:extLst>
      <p:ext uri="{BB962C8B-B14F-4D97-AF65-F5344CB8AC3E}">
        <p14:creationId xmlns:p14="http://schemas.microsoft.com/office/powerpoint/2010/main" val="3323017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D324C1C-EC32-4FC3-A2A8-A46C3EB2B3A0}" type="slidenum">
              <a:rPr lang="en-US"/>
              <a:pPr/>
              <a:t>‹#›</a:t>
            </a:fld>
            <a:endParaRPr lang="en-US"/>
          </a:p>
        </p:txBody>
      </p:sp>
    </p:spTree>
    <p:extLst>
      <p:ext uri="{BB962C8B-B14F-4D97-AF65-F5344CB8AC3E}">
        <p14:creationId xmlns:p14="http://schemas.microsoft.com/office/powerpoint/2010/main" val="371546350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8" charset="0"/>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Shape 2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7" name="Shape 2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4" name="Shape 2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4" name="Shape 2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3" name="Shape 2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5" name="Shape 3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seconds</a:t>
            </a:r>
          </a:p>
        </p:txBody>
      </p:sp>
      <p:sp>
        <p:nvSpPr>
          <p:cNvPr id="4" name="Slide Number Placeholder 3"/>
          <p:cNvSpPr>
            <a:spLocks noGrp="1"/>
          </p:cNvSpPr>
          <p:nvPr>
            <p:ph type="sldNum" sz="quarter" idx="10"/>
          </p:nvPr>
        </p:nvSpPr>
        <p:spPr/>
        <p:txBody>
          <a:bodyPr/>
          <a:lstStyle/>
          <a:p>
            <a:fld id="{D26F3D52-1D50-3C48-A976-1500C5BD56A7}" type="slidenum">
              <a:rPr lang="en-US" smtClean="0"/>
              <a:t>35</a:t>
            </a:fld>
            <a:endParaRPr lang="en-US"/>
          </a:p>
        </p:txBody>
      </p:sp>
    </p:spTree>
    <p:extLst>
      <p:ext uri="{BB962C8B-B14F-4D97-AF65-F5344CB8AC3E}">
        <p14:creationId xmlns:p14="http://schemas.microsoft.com/office/powerpoint/2010/main" val="10959304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6F3D52-1D50-3C48-A976-1500C5BD56A7}" type="slidenum">
              <a:rPr lang="en-US" smtClean="0"/>
              <a:t>50</a:t>
            </a:fld>
            <a:endParaRPr lang="en-US"/>
          </a:p>
        </p:txBody>
      </p:sp>
    </p:spTree>
    <p:extLst>
      <p:ext uri="{BB962C8B-B14F-4D97-AF65-F5344CB8AC3E}">
        <p14:creationId xmlns:p14="http://schemas.microsoft.com/office/powerpoint/2010/main" val="1329998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6F3D52-1D50-3C48-A976-1500C5BD56A7}" type="slidenum">
              <a:rPr lang="en-US" smtClean="0"/>
              <a:t>51</a:t>
            </a:fld>
            <a:endParaRPr lang="en-US"/>
          </a:p>
        </p:txBody>
      </p:sp>
    </p:spTree>
    <p:extLst>
      <p:ext uri="{BB962C8B-B14F-4D97-AF65-F5344CB8AC3E}">
        <p14:creationId xmlns:p14="http://schemas.microsoft.com/office/powerpoint/2010/main" val="1329998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minutes</a:t>
            </a:r>
          </a:p>
        </p:txBody>
      </p:sp>
      <p:sp>
        <p:nvSpPr>
          <p:cNvPr id="4" name="Slide Number Placeholder 3"/>
          <p:cNvSpPr>
            <a:spLocks noGrp="1"/>
          </p:cNvSpPr>
          <p:nvPr>
            <p:ph type="sldNum" sz="quarter" idx="10"/>
          </p:nvPr>
        </p:nvSpPr>
        <p:spPr/>
        <p:txBody>
          <a:bodyPr/>
          <a:lstStyle/>
          <a:p>
            <a:fld id="{D26F3D52-1D50-3C48-A976-1500C5BD56A7}" type="slidenum">
              <a:rPr lang="en-US" smtClean="0"/>
              <a:t>52</a:t>
            </a:fld>
            <a:endParaRPr lang="en-US"/>
          </a:p>
        </p:txBody>
      </p:sp>
    </p:spTree>
    <p:extLst>
      <p:ext uri="{BB962C8B-B14F-4D97-AF65-F5344CB8AC3E}">
        <p14:creationId xmlns:p14="http://schemas.microsoft.com/office/powerpoint/2010/main" val="1286755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29% unsafe </a:t>
            </a:r>
            <a:r>
              <a:rPr lang="en-US" dirty="0" err="1"/>
              <a:t>nav</a:t>
            </a:r>
            <a:endParaRPr lang="en-US" dirty="0"/>
          </a:p>
          <a:p>
            <a:r>
              <a:rPr lang="en-US" dirty="0"/>
              <a:t>51% http</a:t>
            </a:r>
          </a:p>
          <a:p>
            <a:r>
              <a:rPr lang="en-US" dirty="0"/>
              <a:t>53% https</a:t>
            </a:r>
          </a:p>
        </p:txBody>
      </p:sp>
      <p:sp>
        <p:nvSpPr>
          <p:cNvPr id="4" name="Slide Number Placeholder 3"/>
          <p:cNvSpPr>
            <a:spLocks noGrp="1"/>
          </p:cNvSpPr>
          <p:nvPr>
            <p:ph type="sldNum" sz="quarter" idx="10"/>
          </p:nvPr>
        </p:nvSpPr>
        <p:spPr/>
        <p:txBody>
          <a:bodyPr/>
          <a:lstStyle/>
          <a:p>
            <a:fld id="{D26F3D52-1D50-3C48-A976-1500C5BD56A7}" type="slidenum">
              <a:rPr lang="en-US" smtClean="0"/>
              <a:t>66</a:t>
            </a:fld>
            <a:endParaRPr lang="en-US"/>
          </a:p>
        </p:txBody>
      </p:sp>
    </p:spTree>
    <p:extLst>
      <p:ext uri="{BB962C8B-B14F-4D97-AF65-F5344CB8AC3E}">
        <p14:creationId xmlns:p14="http://schemas.microsoft.com/office/powerpoint/2010/main" val="4326223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082665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8721230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Outline</a:t>
            </a:r>
          </a:p>
        </p:txBody>
      </p:sp>
    </p:spTree>
    <p:extLst>
      <p:ext uri="{BB962C8B-B14F-4D97-AF65-F5344CB8AC3E}">
        <p14:creationId xmlns:p14="http://schemas.microsoft.com/office/powerpoint/2010/main" val="25827577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7609454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Story to explain why targetSdkVersion exists.</a:t>
            </a:r>
          </a:p>
          <a:p>
            <a:pPr lvl="0" rtl="0">
              <a:spcBef>
                <a:spcPts val="0"/>
              </a:spcBef>
              <a:buNone/>
            </a:pPr>
            <a:r>
              <a:rPr lang="en"/>
              <a:t>Requiring code changes to run on new OS versions hurts forwards compatibility.</a:t>
            </a:r>
          </a:p>
        </p:txBody>
      </p:sp>
    </p:spTree>
    <p:extLst>
      <p:ext uri="{BB962C8B-B14F-4D97-AF65-F5344CB8AC3E}">
        <p14:creationId xmlns:p14="http://schemas.microsoft.com/office/powerpoint/2010/main" val="41672529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Story to explain why targetSdkVersion exists.</a:t>
            </a:r>
          </a:p>
          <a:p>
            <a:pPr lvl="0" rtl="0">
              <a:spcBef>
                <a:spcPts val="0"/>
              </a:spcBef>
              <a:buNone/>
            </a:pPr>
            <a:r>
              <a:rPr lang="en"/>
              <a:t>Requiring code changes to run on new OS versions hurts forwards compatibility.</a:t>
            </a:r>
          </a:p>
        </p:txBody>
      </p:sp>
    </p:spTree>
    <p:extLst>
      <p:ext uri="{BB962C8B-B14F-4D97-AF65-F5344CB8AC3E}">
        <p14:creationId xmlns:p14="http://schemas.microsoft.com/office/powerpoint/2010/main" val="8204188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Describe targetSdkVersion design</a:t>
            </a:r>
          </a:p>
          <a:p>
            <a:pPr lvl="0" rtl="0">
              <a:spcBef>
                <a:spcPts val="0"/>
              </a:spcBef>
              <a:buNone/>
            </a:pPr>
            <a:endParaRPr/>
          </a:p>
          <a:p>
            <a:pPr lvl="0" rtl="0">
              <a:spcBef>
                <a:spcPts val="0"/>
              </a:spcBef>
              <a:buNone/>
            </a:pPr>
            <a:r>
              <a:rPr lang="en"/>
              <a:t>Not all old code is used.</a:t>
            </a:r>
          </a:p>
        </p:txBody>
      </p:sp>
    </p:spTree>
    <p:extLst>
      <p:ext uri="{BB962C8B-B14F-4D97-AF65-F5344CB8AC3E}">
        <p14:creationId xmlns:p14="http://schemas.microsoft.com/office/powerpoint/2010/main" val="1354478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Set up outdatedness here!</a:t>
            </a:r>
          </a:p>
        </p:txBody>
      </p:sp>
    </p:spTree>
    <p:extLst>
      <p:ext uri="{BB962C8B-B14F-4D97-AF65-F5344CB8AC3E}">
        <p14:creationId xmlns:p14="http://schemas.microsoft.com/office/powerpoint/2010/main" val="2735802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1699900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We aren’t just concerned with whether an app is out of date. We are concerned with how out of date that app is.</a:t>
            </a:r>
          </a:p>
          <a:p>
            <a:pPr lvl="0" rtl="0">
              <a:spcBef>
                <a:spcPts val="0"/>
              </a:spcBef>
              <a:buNone/>
            </a:pPr>
            <a:r>
              <a:rPr lang="en"/>
              <a:t>Define outdatedness.</a:t>
            </a:r>
          </a:p>
        </p:txBody>
      </p:sp>
    </p:spTree>
    <p:extLst>
      <p:ext uri="{BB962C8B-B14F-4D97-AF65-F5344CB8AC3E}">
        <p14:creationId xmlns:p14="http://schemas.microsoft.com/office/powerpoint/2010/main" val="36914249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Cumulative distribution of outdatedness for apps collected in December 2015</a:t>
            </a:r>
          </a:p>
          <a:p>
            <a:pPr lvl="0" rtl="0">
              <a:spcBef>
                <a:spcPts val="0"/>
              </a:spcBef>
              <a:buNone/>
            </a:pPr>
            <a:r>
              <a:rPr lang="en"/>
              <a:t>8% of apps target the most current version (6.0, released in October)</a:t>
            </a:r>
          </a:p>
          <a:p>
            <a:pPr lvl="0" rtl="0">
              <a:spcBef>
                <a:spcPts val="0"/>
              </a:spcBef>
              <a:buNone/>
            </a:pPr>
            <a:r>
              <a:rPr lang="en"/>
              <a:t>50% of apps target versions at least 500 days out of date</a:t>
            </a:r>
          </a:p>
          <a:p>
            <a:pPr lvl="0" rtl="0">
              <a:spcBef>
                <a:spcPts val="0"/>
              </a:spcBef>
              <a:buNone/>
            </a:pPr>
            <a:r>
              <a:rPr lang="en"/>
              <a:t>20% of apps target versions at least 1000 days out of date</a:t>
            </a:r>
          </a:p>
        </p:txBody>
      </p:sp>
    </p:spTree>
    <p:extLst>
      <p:ext uri="{BB962C8B-B14F-4D97-AF65-F5344CB8AC3E}">
        <p14:creationId xmlns:p14="http://schemas.microsoft.com/office/powerpoint/2010/main" val="9337137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Cumulative distributions for different install counts.</a:t>
            </a:r>
          </a:p>
          <a:p>
            <a:pPr lvl="0" rtl="0">
              <a:spcBef>
                <a:spcPts val="0"/>
              </a:spcBef>
              <a:buNone/>
            </a:pPr>
            <a:r>
              <a:rPr lang="en"/>
              <a:t>Apps installed 10m times are a bit better but target fragmentation is still a severe problem.</a:t>
            </a:r>
          </a:p>
          <a:p>
            <a:pPr lvl="0" rtl="0">
              <a:spcBef>
                <a:spcPts val="0"/>
              </a:spcBef>
              <a:buNone/>
            </a:pPr>
            <a:r>
              <a:rPr lang="en"/>
              <a:t>Fewer than 20% target 6.0. 80th percentile is still about two years out of date.</a:t>
            </a:r>
          </a:p>
        </p:txBody>
      </p:sp>
    </p:spTree>
    <p:extLst>
      <p:ext uri="{BB962C8B-B14F-4D97-AF65-F5344CB8AC3E}">
        <p14:creationId xmlns:p14="http://schemas.microsoft.com/office/powerpoint/2010/main" val="19712081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Lets be even more generous and account for stale apps on the app store.</a:t>
            </a:r>
          </a:p>
          <a:p>
            <a:pPr lvl="0" rtl="0">
              <a:spcBef>
                <a:spcPts val="0"/>
              </a:spcBef>
              <a:buNone/>
            </a:pPr>
            <a:r>
              <a:rPr lang="en"/>
              <a:t>Define negligent outdatedness</a:t>
            </a:r>
          </a:p>
        </p:txBody>
      </p:sp>
    </p:spTree>
    <p:extLst>
      <p:ext uri="{BB962C8B-B14F-4D97-AF65-F5344CB8AC3E}">
        <p14:creationId xmlns:p14="http://schemas.microsoft.com/office/powerpoint/2010/main" val="35599669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Compare negligent outdatedness and outdatedness curves. Shows that stale apps are not the primary cause of outdatedness.</a:t>
            </a:r>
          </a:p>
        </p:txBody>
      </p:sp>
    </p:spTree>
    <p:extLst>
      <p:ext uri="{BB962C8B-B14F-4D97-AF65-F5344CB8AC3E}">
        <p14:creationId xmlns:p14="http://schemas.microsoft.com/office/powerpoint/2010/main" val="36886158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Outline</a:t>
            </a:r>
          </a:p>
        </p:txBody>
      </p:sp>
    </p:spTree>
    <p:extLst>
      <p:ext uri="{BB962C8B-B14F-4D97-AF65-F5344CB8AC3E}">
        <p14:creationId xmlns:p14="http://schemas.microsoft.com/office/powerpoint/2010/main" val="27626890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Shape 1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Introduce and explain fragment injection attack</a:t>
            </a:r>
          </a:p>
        </p:txBody>
      </p:sp>
    </p:spTree>
    <p:extLst>
      <p:ext uri="{BB962C8B-B14F-4D97-AF65-F5344CB8AC3E}">
        <p14:creationId xmlns:p14="http://schemas.microsoft.com/office/powerpoint/2010/main" val="20292996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Describe the solution for fragment injection. Fixed on Sep 3rd 2013.</a:t>
            </a:r>
          </a:p>
          <a:p>
            <a:pPr lvl="0" rtl="0">
              <a:spcBef>
                <a:spcPts val="0"/>
              </a:spcBef>
              <a:buNone/>
            </a:pPr>
            <a:r>
              <a:rPr lang="en"/>
              <a:t>But what happens when you don’t implement isValidFragment?</a:t>
            </a:r>
          </a:p>
        </p:txBody>
      </p:sp>
    </p:spTree>
    <p:extLst>
      <p:ext uri="{BB962C8B-B14F-4D97-AF65-F5344CB8AC3E}">
        <p14:creationId xmlns:p14="http://schemas.microsoft.com/office/powerpoint/2010/main" val="35833641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Vulnerability rates.</a:t>
            </a:r>
          </a:p>
          <a:p>
            <a:pPr lvl="0" rtl="0">
              <a:spcBef>
                <a:spcPts val="0"/>
              </a:spcBef>
              <a:buNone/>
            </a:pPr>
            <a:r>
              <a:rPr lang="en"/>
              <a:t>The “fix” has only reduced the vuln rate to 20% of what it would be if no fix was ever implemented.</a:t>
            </a:r>
          </a:p>
        </p:txBody>
      </p:sp>
    </p:spTree>
    <p:extLst>
      <p:ext uri="{BB962C8B-B14F-4D97-AF65-F5344CB8AC3E}">
        <p14:creationId xmlns:p14="http://schemas.microsoft.com/office/powerpoint/2010/main" val="1570969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Define mixed content and explain what webview is.</a:t>
            </a:r>
          </a:p>
        </p:txBody>
      </p:sp>
    </p:spTree>
    <p:extLst>
      <p:ext uri="{BB962C8B-B14F-4D97-AF65-F5344CB8AC3E}">
        <p14:creationId xmlns:p14="http://schemas.microsoft.com/office/powerpoint/2010/main" val="18832425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3" name="Shape 2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Explain mixed content changes</a:t>
            </a:r>
          </a:p>
        </p:txBody>
      </p:sp>
    </p:spTree>
    <p:extLst>
      <p:ext uri="{BB962C8B-B14F-4D97-AF65-F5344CB8AC3E}">
        <p14:creationId xmlns:p14="http://schemas.microsoft.com/office/powerpoint/2010/main" val="17828258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9" name="Shape 2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We cannot directly measure the number of “vulnerable” apps that allow mixed content because it is possible to do so safely. </a:t>
            </a:r>
          </a:p>
          <a:p>
            <a:pPr lvl="0" rtl="0">
              <a:spcBef>
                <a:spcPts val="0"/>
              </a:spcBef>
              <a:buNone/>
            </a:pPr>
            <a:r>
              <a:rPr lang="en"/>
              <a:t>Instead we try to understand the number of apps that “accidentally” allow mixed content.</a:t>
            </a:r>
          </a:p>
          <a:p>
            <a:pPr lvl="0" rtl="0">
              <a:spcBef>
                <a:spcPts val="0"/>
              </a:spcBef>
              <a:buNone/>
            </a:pPr>
            <a:endParaRPr/>
          </a:p>
          <a:p>
            <a:pPr lvl="0" rtl="0">
              <a:spcBef>
                <a:spcPts val="0"/>
              </a:spcBef>
              <a:buNone/>
            </a:pPr>
            <a:endParaRPr/>
          </a:p>
        </p:txBody>
      </p:sp>
    </p:spTree>
    <p:extLst>
      <p:ext uri="{BB962C8B-B14F-4D97-AF65-F5344CB8AC3E}">
        <p14:creationId xmlns:p14="http://schemas.microsoft.com/office/powerpoint/2010/main" val="28570968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4" name="Shape 2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Assume that the % of apps that want to allow mixed content is constant</a:t>
            </a:r>
          </a:p>
          <a:p>
            <a:pPr lvl="0" rtl="0">
              <a:spcBef>
                <a:spcPts val="0"/>
              </a:spcBef>
              <a:buNone/>
            </a:pPr>
            <a:r>
              <a:rPr lang="en"/>
              <a:t>Red bar are apps that allow mixed content unnecessarily</a:t>
            </a:r>
          </a:p>
          <a:p>
            <a:pPr lvl="0" rtl="0">
              <a:spcBef>
                <a:spcPts val="0"/>
              </a:spcBef>
              <a:buNone/>
            </a:pPr>
            <a:r>
              <a:rPr lang="en"/>
              <a:t>Red bar represents 18% of apps from December</a:t>
            </a:r>
          </a:p>
        </p:txBody>
      </p:sp>
    </p:spTree>
    <p:extLst>
      <p:ext uri="{BB962C8B-B14F-4D97-AF65-F5344CB8AC3E}">
        <p14:creationId xmlns:p14="http://schemas.microsoft.com/office/powerpoint/2010/main" val="22905670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9" name="Shape 24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7771900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5" name="Shape 2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Difference is 64%. </a:t>
            </a:r>
          </a:p>
          <a:p>
            <a:pPr lvl="0" rtl="0">
              <a:spcBef>
                <a:spcPts val="0"/>
              </a:spcBef>
              <a:buNone/>
            </a:pPr>
            <a:r>
              <a:rPr lang="en"/>
              <a:t>15% of apps target &lt;16</a:t>
            </a:r>
          </a:p>
          <a:p>
            <a:pPr lvl="0" rtl="0">
              <a:spcBef>
                <a:spcPts val="0"/>
              </a:spcBef>
              <a:buNone/>
            </a:pPr>
            <a:r>
              <a:rPr lang="en"/>
              <a:t>9.6% of all apps</a:t>
            </a:r>
          </a:p>
        </p:txBody>
      </p:sp>
    </p:spTree>
    <p:extLst>
      <p:ext uri="{BB962C8B-B14F-4D97-AF65-F5344CB8AC3E}">
        <p14:creationId xmlns:p14="http://schemas.microsoft.com/office/powerpoint/2010/main" val="40376203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Shape 2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a:solidFill>
                  <a:schemeClr val="dk1"/>
                </a:solidFill>
              </a:rPr>
              <a:t>Difference is 64%. </a:t>
            </a:r>
          </a:p>
          <a:p>
            <a:pPr lvl="0" rtl="0">
              <a:spcBef>
                <a:spcPts val="0"/>
              </a:spcBef>
              <a:buClr>
                <a:schemeClr val="dk1"/>
              </a:buClr>
              <a:buSzPct val="100000"/>
              <a:buFont typeface="Arial"/>
              <a:buNone/>
            </a:pPr>
            <a:r>
              <a:rPr lang="en">
                <a:solidFill>
                  <a:schemeClr val="dk1"/>
                </a:solidFill>
              </a:rPr>
              <a:t>15% of apps target &lt;16</a:t>
            </a:r>
          </a:p>
          <a:p>
            <a:pPr lvl="0" rtl="0">
              <a:spcBef>
                <a:spcPts val="0"/>
              </a:spcBef>
              <a:buNone/>
            </a:pPr>
            <a:r>
              <a:rPr lang="en">
                <a:solidFill>
                  <a:schemeClr val="dk1"/>
                </a:solidFill>
              </a:rPr>
              <a:t>9.6% of all apps</a:t>
            </a:r>
          </a:p>
          <a:p>
            <a:pPr lvl="0" rtl="0">
              <a:spcBef>
                <a:spcPts val="0"/>
              </a:spcBef>
              <a:buNone/>
            </a:pPr>
            <a:endParaRPr>
              <a:solidFill>
                <a:schemeClr val="dk1"/>
              </a:solidFill>
            </a:endParaRPr>
          </a:p>
          <a:p>
            <a:pPr lvl="0" rtl="0">
              <a:spcBef>
                <a:spcPts val="0"/>
              </a:spcBef>
              <a:buNone/>
            </a:pPr>
            <a:r>
              <a:rPr lang="en">
                <a:solidFill>
                  <a:schemeClr val="dk1"/>
                </a:solidFill>
              </a:rPr>
              <a:t>You can see this going two ways:</a:t>
            </a:r>
          </a:p>
          <a:p>
            <a:pPr lvl="0" rtl="0">
              <a:spcBef>
                <a:spcPts val="0"/>
              </a:spcBef>
              <a:buNone/>
            </a:pPr>
            <a:r>
              <a:rPr lang="en">
                <a:solidFill>
                  <a:schemeClr val="dk1"/>
                </a:solidFill>
              </a:rPr>
              <a:t>	One is that developers who use Feature X are more likely to retarget when a security change comes to Feature X</a:t>
            </a:r>
          </a:p>
          <a:p>
            <a:pPr lvl="0" rtl="0">
              <a:spcBef>
                <a:spcPts val="0"/>
              </a:spcBef>
              <a:buNone/>
            </a:pPr>
            <a:r>
              <a:rPr lang="en">
                <a:solidFill>
                  <a:schemeClr val="dk1"/>
                </a:solidFill>
              </a:rPr>
              <a:t>	One is that developers who use Feature X are *less* likely to retarget when a change comes to Feature X because it breaks their code</a:t>
            </a:r>
          </a:p>
          <a:p>
            <a:pPr lvl="0" rtl="0">
              <a:spcBef>
                <a:spcPts val="0"/>
              </a:spcBef>
              <a:buNone/>
            </a:pPr>
            <a:endParaRPr>
              <a:solidFill>
                <a:schemeClr val="dk1"/>
              </a:solidFill>
            </a:endParaRPr>
          </a:p>
          <a:p>
            <a:pPr lvl="0" rtl="0">
              <a:spcBef>
                <a:spcPts val="0"/>
              </a:spcBef>
              <a:buNone/>
            </a:pPr>
            <a:r>
              <a:rPr lang="en">
                <a:solidFill>
                  <a:schemeClr val="dk1"/>
                </a:solidFill>
              </a:rPr>
              <a:t>Apps that use PreferenceActivity target 19+ 66% of the time while the general population targets 19+ 69% of the time.</a:t>
            </a:r>
          </a:p>
          <a:p>
            <a:pPr lvl="0" rtl="0">
              <a:spcBef>
                <a:spcPts val="0"/>
              </a:spcBef>
              <a:buNone/>
            </a:pPr>
            <a:r>
              <a:rPr lang="en">
                <a:solidFill>
                  <a:schemeClr val="dk1"/>
                </a:solidFill>
              </a:rPr>
              <a:t>Apps that use WebView...</a:t>
            </a:r>
          </a:p>
          <a:p>
            <a:pPr lvl="0" rtl="0">
              <a:spcBef>
                <a:spcPts val="0"/>
              </a:spcBef>
              <a:buClr>
                <a:schemeClr val="dk1"/>
              </a:buClr>
              <a:buSzPct val="100000"/>
              <a:buFont typeface="Arial"/>
              <a:buNone/>
            </a:pPr>
            <a:r>
              <a:rPr lang="en">
                <a:solidFill>
                  <a:schemeClr val="dk1"/>
                </a:solidFill>
              </a:rPr>
              <a:t>Apps that export Content Providers</a:t>
            </a:r>
          </a:p>
        </p:txBody>
      </p:sp>
    </p:spTree>
    <p:extLst>
      <p:ext uri="{BB962C8B-B14F-4D97-AF65-F5344CB8AC3E}">
        <p14:creationId xmlns:p14="http://schemas.microsoft.com/office/powerpoint/2010/main" val="2733269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5" name="Shape 2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Big takeaways from this paper</a:t>
            </a:r>
          </a:p>
          <a:p>
            <a:pPr lvl="0" rtl="0">
              <a:spcBef>
                <a:spcPts val="0"/>
              </a:spcBef>
              <a:buNone/>
            </a:pPr>
            <a:endParaRPr/>
          </a:p>
          <a:p>
            <a:pPr lvl="0" rtl="0">
              <a:spcBef>
                <a:spcPts val="0"/>
              </a:spcBef>
              <a:buNone/>
            </a:pPr>
            <a:r>
              <a:rPr lang="en"/>
              <a:t>Make third point into a sentence</a:t>
            </a:r>
          </a:p>
          <a:p>
            <a:pPr lvl="0" rtl="0">
              <a:spcBef>
                <a:spcPts val="0"/>
              </a:spcBef>
              <a:buNone/>
            </a:pPr>
            <a:endParaRPr/>
          </a:p>
          <a:p>
            <a:pPr lvl="0" rtl="0">
              <a:spcBef>
                <a:spcPts val="0"/>
              </a:spcBef>
              <a:buNone/>
            </a:pPr>
            <a:r>
              <a:rPr lang="en"/>
              <a:t>Make this last point punchier</a:t>
            </a:r>
          </a:p>
        </p:txBody>
      </p:sp>
    </p:spTree>
    <p:extLst>
      <p:ext uri="{BB962C8B-B14F-4D97-AF65-F5344CB8AC3E}">
        <p14:creationId xmlns:p14="http://schemas.microsoft.com/office/powerpoint/2010/main" val="506274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21639C0F-B3D6-4D93-A99B-B1C43E9B44B8}" type="datetime1">
              <a:rPr lang="en-US" smtClean="0">
                <a:solidFill>
                  <a:prstClr val="black">
                    <a:tint val="75000"/>
                  </a:prstClr>
                </a:solidFill>
              </a:rPr>
              <a:t>5/25/2016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Doupé - 10/10/14</a:t>
            </a:r>
          </a:p>
        </p:txBody>
      </p:sp>
      <p:sp>
        <p:nvSpPr>
          <p:cNvPr id="6" name="Slide Number Placeholder 5"/>
          <p:cNvSpPr>
            <a:spLocks noGrp="1"/>
          </p:cNvSpPr>
          <p:nvPr>
            <p:ph type="sldNum" sz="quarter" idx="12"/>
          </p:nvPr>
        </p:nvSpPr>
        <p:spPr/>
        <p:txBody>
          <a:bodyPr/>
          <a:lstStyle>
            <a:lvl1pPr>
              <a:defRPr/>
            </a:lvl1pPr>
          </a:lstStyle>
          <a:p>
            <a:pPr>
              <a:defRPr/>
            </a:pPr>
            <a:fld id="{7E39A0C3-8E30-493A-A86C-35950EED095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93089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5B8E3CB-1BF2-446D-A040-AB1FE22FFAA4}" type="datetime1">
              <a:rPr lang="en-US" smtClean="0">
                <a:solidFill>
                  <a:prstClr val="black">
                    <a:tint val="75000"/>
                  </a:prstClr>
                </a:solidFill>
              </a:rPr>
              <a:t>5/25/2016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Doupé - 10/10/14</a:t>
            </a:r>
          </a:p>
        </p:txBody>
      </p:sp>
      <p:sp>
        <p:nvSpPr>
          <p:cNvPr id="6" name="Slide Number Placeholder 5"/>
          <p:cNvSpPr>
            <a:spLocks noGrp="1"/>
          </p:cNvSpPr>
          <p:nvPr>
            <p:ph type="sldNum" sz="quarter" idx="12"/>
          </p:nvPr>
        </p:nvSpPr>
        <p:spPr/>
        <p:txBody>
          <a:bodyPr/>
          <a:lstStyle>
            <a:lvl1pPr>
              <a:defRPr/>
            </a:lvl1pPr>
          </a:lstStyle>
          <a:p>
            <a:pPr>
              <a:defRPr/>
            </a:pPr>
            <a:fld id="{02D34FCD-0A9F-4FCF-8604-C008FEE5298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3892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192FD73-16A0-4D45-AA7C-418C706A915D}" type="datetime1">
              <a:rPr lang="en-US" smtClean="0">
                <a:solidFill>
                  <a:prstClr val="black">
                    <a:tint val="75000"/>
                  </a:prstClr>
                </a:solidFill>
              </a:rPr>
              <a:t>5/25/2016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Doupé - 10/10/14</a:t>
            </a:r>
          </a:p>
        </p:txBody>
      </p:sp>
      <p:sp>
        <p:nvSpPr>
          <p:cNvPr id="6" name="Slide Number Placeholder 5"/>
          <p:cNvSpPr>
            <a:spLocks noGrp="1"/>
          </p:cNvSpPr>
          <p:nvPr>
            <p:ph type="sldNum" sz="quarter" idx="12"/>
          </p:nvPr>
        </p:nvSpPr>
        <p:spPr/>
        <p:txBody>
          <a:bodyPr/>
          <a:lstStyle>
            <a:lvl1pPr>
              <a:defRPr/>
            </a:lvl1pPr>
          </a:lstStyle>
          <a:p>
            <a:pPr>
              <a:defRPr/>
            </a:pPr>
            <a:fld id="{2B716A95-6B69-461A-B77D-76967DAD179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61842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2"/>
        <p:cNvGrpSpPr/>
        <p:nvPr/>
      </p:nvGrpSpPr>
      <p:grpSpPr>
        <a:xfrm>
          <a:off x="0" y="0"/>
          <a:ext cx="0" cy="0"/>
          <a:chOff x="0" y="0"/>
          <a:chExt cx="0" cy="0"/>
        </a:xfrm>
      </p:grpSpPr>
      <p:sp>
        <p:nvSpPr>
          <p:cNvPr id="13" name="Shape 13"/>
          <p:cNvSpPr/>
          <p:nvPr/>
        </p:nvSpPr>
        <p:spPr>
          <a:xfrm>
            <a:off x="0" y="0"/>
            <a:ext cx="9144000" cy="1532999"/>
          </a:xfrm>
          <a:prstGeom prst="rect">
            <a:avLst/>
          </a:prstGeom>
          <a:solidFill>
            <a:srgbClr val="2388DB"/>
          </a:solidFill>
          <a:ln>
            <a:noFill/>
          </a:ln>
        </p:spPr>
        <p:txBody>
          <a:bodyPr lIns="91425" tIns="45700" rIns="91425" bIns="45700" anchor="ctr" anchorCtr="0">
            <a:noAutofit/>
          </a:bodyPr>
          <a:lstStyle/>
          <a:p>
            <a:endParaRPr/>
          </a:p>
        </p:txBody>
      </p:sp>
      <p:cxnSp>
        <p:nvCxnSpPr>
          <p:cNvPr id="14" name="Shape 14"/>
          <p:cNvCxnSpPr/>
          <p:nvPr/>
        </p:nvCxnSpPr>
        <p:spPr>
          <a:xfrm>
            <a:off x="0" y="1503833"/>
            <a:ext cx="9144000" cy="0"/>
          </a:xfrm>
          <a:prstGeom prst="straightConnector1">
            <a:avLst/>
          </a:prstGeom>
          <a:noFill/>
          <a:ln w="57150" cap="flat">
            <a:solidFill>
              <a:srgbClr val="000000">
                <a:alpha val="14901"/>
              </a:srgbClr>
            </a:solidFill>
            <a:prstDash val="solid"/>
            <a:round/>
            <a:headEnd type="none" w="med" len="med"/>
            <a:tailEnd type="none" w="med" len="med"/>
          </a:ln>
        </p:spPr>
      </p:cxnSp>
      <p:sp>
        <p:nvSpPr>
          <p:cNvPr id="15" name="Shape 1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rtl="0">
              <a:defRPr sz="3600"/>
            </a:lvl1pPr>
            <a:lvl2pPr rtl="0">
              <a:defRPr sz="3600"/>
            </a:lvl2pPr>
            <a:lvl3pPr rtl="0">
              <a:defRPr sz="3600"/>
            </a:lvl3pPr>
            <a:lvl4pPr rtl="0">
              <a:defRPr sz="3600"/>
            </a:lvl4pPr>
            <a:lvl5pPr rtl="0">
              <a:defRPr sz="3600"/>
            </a:lvl5pPr>
            <a:lvl6pPr rtl="0">
              <a:defRPr sz="3600"/>
            </a:lvl6pPr>
            <a:lvl7pPr rtl="0">
              <a:defRPr sz="3600"/>
            </a:lvl7pPr>
            <a:lvl8pPr rtl="0">
              <a:defRPr sz="3600"/>
            </a:lvl8pPr>
            <a:lvl9pPr rtl="0">
              <a:defRPr sz="3600"/>
            </a:lvl9pPr>
          </a:lstStyle>
          <a:p>
            <a:endParaRPr/>
          </a:p>
        </p:txBody>
      </p:sp>
      <p:sp>
        <p:nvSpPr>
          <p:cNvPr id="16" name="Shape 16"/>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extLst>
      <p:ext uri="{BB962C8B-B14F-4D97-AF65-F5344CB8AC3E}">
        <p14:creationId xmlns:p14="http://schemas.microsoft.com/office/powerpoint/2010/main" val="1743626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2111123"/>
            <a:ext cx="7772400" cy="1546474"/>
          </a:xfrm>
          <a:prstGeom prst="rect">
            <a:avLst/>
          </a:prstGeom>
          <a:noFill/>
          <a:ln>
            <a:noFill/>
          </a:ln>
        </p:spPr>
        <p:txBody>
          <a:bodyPr lIns="91425" tIns="91425" rIns="91425" bIns="91425" anchor="b" anchorCtr="0"/>
          <a:lstStyle>
            <a:lvl1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1pPr>
            <a:lvl2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endParaRPr/>
          </a:p>
        </p:txBody>
      </p:sp>
      <p:sp>
        <p:nvSpPr>
          <p:cNvPr id="9" name="Shape 9"/>
          <p:cNvSpPr txBox="1">
            <a:spLocks noGrp="1"/>
          </p:cNvSpPr>
          <p:nvPr>
            <p:ph type="subTitle" idx="1"/>
          </p:nvPr>
        </p:nvSpPr>
        <p:spPr>
          <a:xfrm>
            <a:off x="685800" y="3786737"/>
            <a:ext cx="7772400" cy="1046317"/>
          </a:xfrm>
          <a:prstGeom prst="rect">
            <a:avLst/>
          </a:prstGeom>
          <a:noFill/>
          <a:ln>
            <a:noFill/>
          </a:ln>
        </p:spPr>
        <p:txBody>
          <a:bodyPr lIns="91425" tIns="91425" rIns="91425" bIns="91425" anchor="t" anchorCtr="0"/>
          <a:lstStyle>
            <a:lvl1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1pPr>
            <a:lvl2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endParaRPr/>
          </a:p>
        </p:txBody>
      </p:sp>
    </p:spTree>
    <p:extLst>
      <p:ext uri="{BB962C8B-B14F-4D97-AF65-F5344CB8AC3E}">
        <p14:creationId xmlns:p14="http://schemas.microsoft.com/office/powerpoint/2010/main" val="3553338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extLst>
      <p:ext uri="{BB962C8B-B14F-4D97-AF65-F5344CB8AC3E}">
        <p14:creationId xmlns:p14="http://schemas.microsoft.com/office/powerpoint/2010/main" val="2492134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5" name="Shape 15"/>
          <p:cNvSpPr txBox="1">
            <a:spLocks noGrp="1"/>
          </p:cNvSpPr>
          <p:nvPr>
            <p:ph type="body" idx="1"/>
          </p:nvPr>
        </p:nvSpPr>
        <p:spPr>
          <a:xfrm>
            <a:off x="457200"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16" name="Shape 16"/>
          <p:cNvSpPr txBox="1">
            <a:spLocks noGrp="1"/>
          </p:cNvSpPr>
          <p:nvPr>
            <p:ph type="body" idx="2"/>
          </p:nvPr>
        </p:nvSpPr>
        <p:spPr>
          <a:xfrm>
            <a:off x="4692273"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extLst>
      <p:ext uri="{BB962C8B-B14F-4D97-AF65-F5344CB8AC3E}">
        <p14:creationId xmlns:p14="http://schemas.microsoft.com/office/powerpoint/2010/main" val="2086034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205257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5875078"/>
            <a:ext cx="8229600" cy="692693"/>
          </a:xfrm>
          <a:prstGeom prst="rect">
            <a:avLst/>
          </a:prstGeom>
          <a:noFill/>
          <a:ln>
            <a:noFill/>
          </a:ln>
        </p:spPr>
        <p:txBody>
          <a:bodyPr lIns="91425" tIns="91425" rIns="91425" bIns="91425" anchor="t" anchorCtr="0"/>
          <a:lstStyle>
            <a:lvl1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1pPr>
            <a:lvl2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2pPr>
            <a:lvl3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3pPr>
            <a:lvl4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4pPr>
            <a:lvl5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5pPr>
            <a:lvl6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6pPr>
            <a:lvl7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7pPr>
            <a:lvl8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8pPr>
            <a:lvl9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9pPr>
          </a:lstStyle>
          <a:p>
            <a:endParaRPr/>
          </a:p>
        </p:txBody>
      </p:sp>
    </p:spTree>
    <p:extLst>
      <p:ext uri="{BB962C8B-B14F-4D97-AF65-F5344CB8AC3E}">
        <p14:creationId xmlns:p14="http://schemas.microsoft.com/office/powerpoint/2010/main" val="17136559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Tree>
    <p:extLst>
      <p:ext uri="{BB962C8B-B14F-4D97-AF65-F5344CB8AC3E}">
        <p14:creationId xmlns:p14="http://schemas.microsoft.com/office/powerpoint/2010/main" val="28258418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7"/>
        <p:cNvGrpSpPr/>
        <p:nvPr/>
      </p:nvGrpSpPr>
      <p:grpSpPr>
        <a:xfrm>
          <a:off x="0" y="0"/>
          <a:ext cx="0" cy="0"/>
          <a:chOff x="0" y="0"/>
          <a:chExt cx="0" cy="0"/>
        </a:xfrm>
      </p:grpSpPr>
      <p:sp>
        <p:nvSpPr>
          <p:cNvPr id="8" name="Shape 8"/>
          <p:cNvSpPr/>
          <p:nvPr/>
        </p:nvSpPr>
        <p:spPr>
          <a:xfrm>
            <a:off x="0" y="0"/>
            <a:ext cx="9144000" cy="4691399"/>
          </a:xfrm>
          <a:prstGeom prst="rect">
            <a:avLst/>
          </a:prstGeom>
          <a:solidFill>
            <a:schemeClr val="dk2"/>
          </a:solidFill>
          <a:ln>
            <a:noFill/>
          </a:ln>
        </p:spPr>
        <p:txBody>
          <a:bodyPr lIns="91425" tIns="45700" rIns="91425" bIns="45700" anchor="ctr" anchorCtr="0">
            <a:noAutofit/>
          </a:bodyPr>
          <a:lstStyle/>
          <a:p>
            <a:pPr eaLnBrk="1" fontAlgn="auto" hangingPunct="1">
              <a:spcBef>
                <a:spcPts val="0"/>
              </a:spcBef>
              <a:spcAft>
                <a:spcPts val="0"/>
              </a:spcAft>
            </a:pPr>
            <a:endParaRPr sz="1400" kern="0">
              <a:solidFill>
                <a:srgbClr val="000000"/>
              </a:solidFill>
              <a:latin typeface="Arial"/>
              <a:cs typeface="Arial"/>
              <a:sym typeface="Arial"/>
              <a:rtl val="0"/>
            </a:endParaRPr>
          </a:p>
        </p:txBody>
      </p:sp>
      <p:cxnSp>
        <p:nvCxnSpPr>
          <p:cNvPr id="9" name="Shape 9"/>
          <p:cNvCxnSpPr/>
          <p:nvPr/>
        </p:nvCxnSpPr>
        <p:spPr>
          <a:xfrm>
            <a:off x="0" y="4662139"/>
            <a:ext cx="9144000" cy="0"/>
          </a:xfrm>
          <a:prstGeom prst="straightConnector1">
            <a:avLst/>
          </a:prstGeom>
          <a:noFill/>
          <a:ln w="57150" cap="flat">
            <a:solidFill>
              <a:srgbClr val="000000">
                <a:alpha val="14901"/>
              </a:srgbClr>
            </a:solidFill>
            <a:prstDash val="solid"/>
            <a:round/>
            <a:headEnd type="none" w="med" len="med"/>
            <a:tailEnd type="none" w="med" len="med"/>
          </a:ln>
        </p:spPr>
      </p:cxnSp>
      <p:sp>
        <p:nvSpPr>
          <p:cNvPr id="10" name="Shape 10"/>
          <p:cNvSpPr txBox="1">
            <a:spLocks noGrp="1"/>
          </p:cNvSpPr>
          <p:nvPr>
            <p:ph type="ctrTitle"/>
          </p:nvPr>
        </p:nvSpPr>
        <p:spPr>
          <a:xfrm>
            <a:off x="685800" y="2490375"/>
            <a:ext cx="7772400" cy="2198400"/>
          </a:xfrm>
          <a:prstGeom prst="rect">
            <a:avLst/>
          </a:prstGeom>
          <a:noFill/>
          <a:ln>
            <a:noFill/>
          </a:ln>
        </p:spPr>
        <p:txBody>
          <a:bodyPr lIns="91425" tIns="91425" rIns="91425" bIns="91425" anchor="b" anchorCtr="0"/>
          <a:lstStyle>
            <a:lvl1pPr marL="0" indent="457200" algn="l" rtl="0">
              <a:spcBef>
                <a:spcPts val="0"/>
              </a:spcBef>
              <a:buClr>
                <a:schemeClr val="lt1"/>
              </a:buClr>
              <a:buSzPct val="100000"/>
              <a:buFont typeface="Arial"/>
              <a:buNone/>
              <a:defRPr sz="7200" b="1" i="0" u="none" strike="noStrike" cap="none" baseline="0">
                <a:solidFill>
                  <a:schemeClr val="lt1"/>
                </a:solidFill>
                <a:latin typeface="Arial"/>
                <a:ea typeface="Arial"/>
                <a:cs typeface="Arial"/>
                <a:sym typeface="Arial"/>
              </a:defRPr>
            </a:lvl1pPr>
            <a:lvl2pPr marL="0" indent="457200" algn="l" rtl="0">
              <a:spcBef>
                <a:spcPts val="0"/>
              </a:spcBef>
              <a:buClr>
                <a:schemeClr val="lt1"/>
              </a:buClr>
              <a:buSzPct val="100000"/>
              <a:buFont typeface="Arial"/>
              <a:buNone/>
              <a:defRPr sz="7200" b="1" i="0" u="none" strike="noStrike" cap="none" baseline="0">
                <a:solidFill>
                  <a:schemeClr val="lt1"/>
                </a:solidFill>
                <a:latin typeface="Arial"/>
                <a:ea typeface="Arial"/>
                <a:cs typeface="Arial"/>
                <a:sym typeface="Arial"/>
              </a:defRPr>
            </a:lvl2pPr>
            <a:lvl3pPr marL="0" indent="457200" algn="l" rtl="0">
              <a:spcBef>
                <a:spcPts val="0"/>
              </a:spcBef>
              <a:buClr>
                <a:schemeClr val="lt1"/>
              </a:buClr>
              <a:buSzPct val="100000"/>
              <a:buFont typeface="Arial"/>
              <a:buNone/>
              <a:defRPr sz="7200" b="1" i="0" u="none" strike="noStrike" cap="none" baseline="0">
                <a:solidFill>
                  <a:schemeClr val="lt1"/>
                </a:solidFill>
                <a:latin typeface="Arial"/>
                <a:ea typeface="Arial"/>
                <a:cs typeface="Arial"/>
                <a:sym typeface="Arial"/>
              </a:defRPr>
            </a:lvl3pPr>
            <a:lvl4pPr marL="0" indent="457200" algn="l" rtl="0">
              <a:spcBef>
                <a:spcPts val="0"/>
              </a:spcBef>
              <a:buClr>
                <a:schemeClr val="lt1"/>
              </a:buClr>
              <a:buSzPct val="100000"/>
              <a:buFont typeface="Arial"/>
              <a:buNone/>
              <a:defRPr sz="7200" b="1" i="0" u="none" strike="noStrike" cap="none" baseline="0">
                <a:solidFill>
                  <a:schemeClr val="lt1"/>
                </a:solidFill>
                <a:latin typeface="Arial"/>
                <a:ea typeface="Arial"/>
                <a:cs typeface="Arial"/>
                <a:sym typeface="Arial"/>
              </a:defRPr>
            </a:lvl4pPr>
            <a:lvl5pPr marL="0" indent="457200" algn="l" rtl="0">
              <a:spcBef>
                <a:spcPts val="0"/>
              </a:spcBef>
              <a:buClr>
                <a:schemeClr val="lt1"/>
              </a:buClr>
              <a:buSzPct val="100000"/>
              <a:buFont typeface="Arial"/>
              <a:buNone/>
              <a:defRPr sz="7200" b="1" i="0" u="none" strike="noStrike" cap="none" baseline="0">
                <a:solidFill>
                  <a:schemeClr val="lt1"/>
                </a:solidFill>
                <a:latin typeface="Arial"/>
                <a:ea typeface="Arial"/>
                <a:cs typeface="Arial"/>
                <a:sym typeface="Arial"/>
              </a:defRPr>
            </a:lvl5pPr>
            <a:lvl6pPr marL="0" indent="457200" algn="l" rtl="0">
              <a:spcBef>
                <a:spcPts val="0"/>
              </a:spcBef>
              <a:buClr>
                <a:schemeClr val="lt1"/>
              </a:buClr>
              <a:buSzPct val="100000"/>
              <a:buFont typeface="Arial"/>
              <a:buNone/>
              <a:defRPr sz="7200" b="1" i="0" u="none" strike="noStrike" cap="none" baseline="0">
                <a:solidFill>
                  <a:schemeClr val="lt1"/>
                </a:solidFill>
                <a:latin typeface="Arial"/>
                <a:ea typeface="Arial"/>
                <a:cs typeface="Arial"/>
                <a:sym typeface="Arial"/>
              </a:defRPr>
            </a:lvl6pPr>
            <a:lvl7pPr marL="0" indent="457200" algn="l" rtl="0">
              <a:spcBef>
                <a:spcPts val="0"/>
              </a:spcBef>
              <a:buClr>
                <a:schemeClr val="lt1"/>
              </a:buClr>
              <a:buSzPct val="100000"/>
              <a:buFont typeface="Arial"/>
              <a:buNone/>
              <a:defRPr sz="7200" b="1" i="0" u="none" strike="noStrike" cap="none" baseline="0">
                <a:solidFill>
                  <a:schemeClr val="lt1"/>
                </a:solidFill>
                <a:latin typeface="Arial"/>
                <a:ea typeface="Arial"/>
                <a:cs typeface="Arial"/>
                <a:sym typeface="Arial"/>
              </a:defRPr>
            </a:lvl7pPr>
            <a:lvl8pPr marL="0" indent="457200" algn="l" rtl="0">
              <a:spcBef>
                <a:spcPts val="0"/>
              </a:spcBef>
              <a:buClr>
                <a:schemeClr val="lt1"/>
              </a:buClr>
              <a:buSzPct val="100000"/>
              <a:buFont typeface="Arial"/>
              <a:buNone/>
              <a:defRPr sz="7200" b="1" i="0" u="none" strike="noStrike" cap="none" baseline="0">
                <a:solidFill>
                  <a:schemeClr val="lt1"/>
                </a:solidFill>
                <a:latin typeface="Arial"/>
                <a:ea typeface="Arial"/>
                <a:cs typeface="Arial"/>
                <a:sym typeface="Arial"/>
              </a:defRPr>
            </a:lvl8pPr>
            <a:lvl9pPr marL="0" indent="457200" algn="l" rtl="0">
              <a:spcBef>
                <a:spcPts val="0"/>
              </a:spcBef>
              <a:buClr>
                <a:schemeClr val="lt1"/>
              </a:buClr>
              <a:buSzPct val="100000"/>
              <a:buFont typeface="Arial"/>
              <a:buNone/>
              <a:defRPr sz="7200" b="1" i="0" u="none" strike="noStrike" cap="none" baseline="0">
                <a:solidFill>
                  <a:schemeClr val="lt1"/>
                </a:solidFill>
                <a:latin typeface="Arial"/>
                <a:ea typeface="Arial"/>
                <a:cs typeface="Arial"/>
                <a:sym typeface="Arial"/>
              </a:defRPr>
            </a:lvl9pPr>
          </a:lstStyle>
          <a:p>
            <a:endParaRPr/>
          </a:p>
        </p:txBody>
      </p:sp>
      <p:sp>
        <p:nvSpPr>
          <p:cNvPr id="11" name="Shape 11"/>
          <p:cNvSpPr txBox="1">
            <a:spLocks noGrp="1"/>
          </p:cNvSpPr>
          <p:nvPr>
            <p:ph type="subTitle" idx="1"/>
          </p:nvPr>
        </p:nvSpPr>
        <p:spPr>
          <a:xfrm>
            <a:off x="685800" y="4836035"/>
            <a:ext cx="7772400" cy="1032599"/>
          </a:xfrm>
          <a:prstGeom prst="rect">
            <a:avLst/>
          </a:prstGeom>
          <a:noFill/>
          <a:ln>
            <a:noFill/>
          </a:ln>
        </p:spPr>
        <p:txBody>
          <a:bodyPr lIns="91425" tIns="91425" rIns="91425" bIns="91425" anchor="t" anchorCtr="0"/>
          <a:lstStyle>
            <a:lvl1pPr marL="0" indent="190500" algn="l" rtl="0">
              <a:spcBef>
                <a:spcPts val="0"/>
              </a:spcBef>
              <a:buClr>
                <a:schemeClr val="dk2"/>
              </a:buClr>
              <a:buSzPct val="100000"/>
              <a:buFont typeface="Arial"/>
              <a:buNone/>
              <a:defRPr sz="3000" b="0" i="0" u="none" strike="noStrike" cap="none" baseline="0">
                <a:solidFill>
                  <a:schemeClr val="dk2"/>
                </a:solidFill>
                <a:latin typeface="Arial"/>
                <a:ea typeface="Arial"/>
                <a:cs typeface="Arial"/>
                <a:sym typeface="Arial"/>
              </a:defRPr>
            </a:lvl1pPr>
            <a:lvl2pPr marL="0" indent="190500" algn="l" rtl="0">
              <a:spcBef>
                <a:spcPts val="0"/>
              </a:spcBef>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marL="0" indent="190500" algn="l" rtl="0">
              <a:spcBef>
                <a:spcPts val="0"/>
              </a:spcBef>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marL="0" indent="190500" algn="l" rtl="0">
              <a:spcBef>
                <a:spcPts val="0"/>
              </a:spcBef>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marL="0" indent="190500" algn="l" rtl="0">
              <a:spcBef>
                <a:spcPts val="0"/>
              </a:spcBef>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marL="0" indent="190500" algn="l" rtl="0">
              <a:spcBef>
                <a:spcPts val="0"/>
              </a:spcBef>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marL="0" indent="190500" algn="l" rtl="0">
              <a:spcBef>
                <a:spcPts val="0"/>
              </a:spcBef>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marL="0" indent="190500" algn="l" rtl="0">
              <a:spcBef>
                <a:spcPts val="0"/>
              </a:spcBef>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marL="0" indent="190500" algn="l" rtl="0">
              <a:spcBef>
                <a:spcPts val="0"/>
              </a:spcBef>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endParaRPr/>
          </a:p>
        </p:txBody>
      </p:sp>
    </p:spTree>
    <p:extLst>
      <p:ext uri="{BB962C8B-B14F-4D97-AF65-F5344CB8AC3E}">
        <p14:creationId xmlns:p14="http://schemas.microsoft.com/office/powerpoint/2010/main" val="1806671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B819DCA-E715-489E-8486-D14087048081}" type="datetime1">
              <a:rPr lang="en-US" smtClean="0">
                <a:solidFill>
                  <a:prstClr val="black">
                    <a:tint val="75000"/>
                  </a:prstClr>
                </a:solidFill>
              </a:rPr>
              <a:t>5/25/2016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Doupé - 10/10/14</a:t>
            </a:r>
          </a:p>
        </p:txBody>
      </p:sp>
      <p:sp>
        <p:nvSpPr>
          <p:cNvPr id="6" name="Slide Number Placeholder 5"/>
          <p:cNvSpPr>
            <a:spLocks noGrp="1"/>
          </p:cNvSpPr>
          <p:nvPr>
            <p:ph type="sldNum" sz="quarter" idx="12"/>
          </p:nvPr>
        </p:nvSpPr>
        <p:spPr/>
        <p:txBody>
          <a:bodyPr/>
          <a:lstStyle>
            <a:lvl1pPr>
              <a:defRPr/>
            </a:lvl1pPr>
          </a:lstStyle>
          <a:p>
            <a:pPr>
              <a:defRPr/>
            </a:pPr>
            <a:fld id="{3C786B28-20A1-4C18-8239-7AC329BCB61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419250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2"/>
        <p:cNvGrpSpPr/>
        <p:nvPr/>
      </p:nvGrpSpPr>
      <p:grpSpPr>
        <a:xfrm>
          <a:off x="0" y="0"/>
          <a:ext cx="0" cy="0"/>
          <a:chOff x="0" y="0"/>
          <a:chExt cx="0" cy="0"/>
        </a:xfrm>
      </p:grpSpPr>
      <p:sp>
        <p:nvSpPr>
          <p:cNvPr id="13" name="Shape 13"/>
          <p:cNvSpPr/>
          <p:nvPr/>
        </p:nvSpPr>
        <p:spPr>
          <a:xfrm>
            <a:off x="0" y="0"/>
            <a:ext cx="9144000" cy="1532999"/>
          </a:xfrm>
          <a:prstGeom prst="rect">
            <a:avLst/>
          </a:prstGeom>
          <a:solidFill>
            <a:srgbClr val="2388DB"/>
          </a:solidFill>
          <a:ln>
            <a:noFill/>
          </a:ln>
        </p:spPr>
        <p:txBody>
          <a:bodyPr lIns="91425" tIns="45700" rIns="91425" bIns="45700" anchor="ctr" anchorCtr="0">
            <a:noAutofit/>
          </a:bodyPr>
          <a:lstStyle/>
          <a:p>
            <a:pPr eaLnBrk="1" fontAlgn="auto" hangingPunct="1">
              <a:spcBef>
                <a:spcPts val="0"/>
              </a:spcBef>
              <a:spcAft>
                <a:spcPts val="0"/>
              </a:spcAft>
            </a:pPr>
            <a:endParaRPr sz="1400" kern="0">
              <a:solidFill>
                <a:srgbClr val="000000"/>
              </a:solidFill>
              <a:latin typeface="Arial"/>
              <a:cs typeface="Arial"/>
              <a:sym typeface="Arial"/>
              <a:rtl val="0"/>
            </a:endParaRPr>
          </a:p>
        </p:txBody>
      </p:sp>
      <p:cxnSp>
        <p:nvCxnSpPr>
          <p:cNvPr id="14" name="Shape 14"/>
          <p:cNvCxnSpPr/>
          <p:nvPr/>
        </p:nvCxnSpPr>
        <p:spPr>
          <a:xfrm>
            <a:off x="0" y="1503833"/>
            <a:ext cx="9144000" cy="0"/>
          </a:xfrm>
          <a:prstGeom prst="straightConnector1">
            <a:avLst/>
          </a:prstGeom>
          <a:noFill/>
          <a:ln w="57150" cap="flat">
            <a:solidFill>
              <a:srgbClr val="000000">
                <a:alpha val="14901"/>
              </a:srgbClr>
            </a:solidFill>
            <a:prstDash val="solid"/>
            <a:round/>
            <a:headEnd type="none" w="med" len="med"/>
            <a:tailEnd type="none" w="med" len="med"/>
          </a:ln>
        </p:spPr>
      </p:cxnSp>
      <p:sp>
        <p:nvSpPr>
          <p:cNvPr id="15" name="Shape 1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rtl="0">
              <a:defRPr sz="3600"/>
            </a:lvl1pPr>
            <a:lvl2pPr rtl="0">
              <a:defRPr sz="3600"/>
            </a:lvl2pPr>
            <a:lvl3pPr rtl="0">
              <a:defRPr sz="3600"/>
            </a:lvl3pPr>
            <a:lvl4pPr rtl="0">
              <a:defRPr sz="3600"/>
            </a:lvl4pPr>
            <a:lvl5pPr rtl="0">
              <a:defRPr sz="3600"/>
            </a:lvl5pPr>
            <a:lvl6pPr rtl="0">
              <a:defRPr sz="3600"/>
            </a:lvl6pPr>
            <a:lvl7pPr rtl="0">
              <a:defRPr sz="3600"/>
            </a:lvl7pPr>
            <a:lvl8pPr rtl="0">
              <a:defRPr sz="3600"/>
            </a:lvl8pPr>
            <a:lvl9pPr rtl="0">
              <a:defRPr sz="3600"/>
            </a:lvl9pPr>
          </a:lstStyle>
          <a:p>
            <a:endParaRPr/>
          </a:p>
        </p:txBody>
      </p:sp>
      <p:sp>
        <p:nvSpPr>
          <p:cNvPr id="16" name="Shape 16"/>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extLst>
      <p:ext uri="{BB962C8B-B14F-4D97-AF65-F5344CB8AC3E}">
        <p14:creationId xmlns:p14="http://schemas.microsoft.com/office/powerpoint/2010/main" val="9293208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7"/>
        <p:cNvGrpSpPr/>
        <p:nvPr/>
      </p:nvGrpSpPr>
      <p:grpSpPr>
        <a:xfrm>
          <a:off x="0" y="0"/>
          <a:ext cx="0" cy="0"/>
          <a:chOff x="0" y="0"/>
          <a:chExt cx="0" cy="0"/>
        </a:xfrm>
      </p:grpSpPr>
      <p:sp>
        <p:nvSpPr>
          <p:cNvPr id="18" name="Shape 18"/>
          <p:cNvSpPr/>
          <p:nvPr/>
        </p:nvSpPr>
        <p:spPr>
          <a:xfrm>
            <a:off x="0" y="0"/>
            <a:ext cx="9144000" cy="1532999"/>
          </a:xfrm>
          <a:prstGeom prst="rect">
            <a:avLst/>
          </a:prstGeom>
          <a:solidFill>
            <a:schemeClr val="dk2"/>
          </a:solidFill>
          <a:ln>
            <a:noFill/>
          </a:ln>
        </p:spPr>
        <p:txBody>
          <a:bodyPr lIns="91425" tIns="45700" rIns="91425" bIns="45700" anchor="ctr" anchorCtr="0">
            <a:noAutofit/>
          </a:bodyPr>
          <a:lstStyle/>
          <a:p>
            <a:pPr eaLnBrk="1" fontAlgn="auto" hangingPunct="1">
              <a:spcBef>
                <a:spcPts val="0"/>
              </a:spcBef>
              <a:spcAft>
                <a:spcPts val="0"/>
              </a:spcAft>
            </a:pPr>
            <a:endParaRPr sz="1400" kern="0">
              <a:solidFill>
                <a:srgbClr val="000000"/>
              </a:solidFill>
              <a:latin typeface="Arial"/>
              <a:cs typeface="Arial"/>
              <a:sym typeface="Arial"/>
              <a:rtl val="0"/>
            </a:endParaRPr>
          </a:p>
        </p:txBody>
      </p:sp>
      <p:cxnSp>
        <p:nvCxnSpPr>
          <p:cNvPr id="19" name="Shape 19"/>
          <p:cNvCxnSpPr/>
          <p:nvPr/>
        </p:nvCxnSpPr>
        <p:spPr>
          <a:xfrm>
            <a:off x="0" y="1503833"/>
            <a:ext cx="9144000" cy="0"/>
          </a:xfrm>
          <a:prstGeom prst="straightConnector1">
            <a:avLst/>
          </a:prstGeom>
          <a:noFill/>
          <a:ln w="57150" cap="flat">
            <a:solidFill>
              <a:srgbClr val="000000">
                <a:alpha val="14901"/>
              </a:srgbClr>
            </a:solidFill>
            <a:prstDash val="solid"/>
            <a:round/>
            <a:headEnd type="none" w="med" len="med"/>
            <a:tailEnd type="none" w="med" len="med"/>
          </a:ln>
        </p:spPr>
      </p:cxnSp>
      <p:sp>
        <p:nvSpPr>
          <p:cNvPr id="20" name="Shape 20"/>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lt1"/>
                </a:solidFill>
                <a:latin typeface="Arial"/>
                <a:ea typeface="Arial"/>
                <a:cs typeface="Arial"/>
                <a:sym typeface="Arial"/>
              </a:defRPr>
            </a:lvl1pPr>
            <a:lvl2pPr algn="l" rtl="0">
              <a:spcBef>
                <a:spcPts val="0"/>
              </a:spcBef>
              <a:buSzPct val="100000"/>
              <a:buFont typeface="Arial"/>
              <a:buNone/>
              <a:defRPr sz="3600" b="1">
                <a:solidFill>
                  <a:schemeClr val="lt1"/>
                </a:solidFill>
                <a:latin typeface="Arial"/>
                <a:ea typeface="Arial"/>
                <a:cs typeface="Arial"/>
                <a:sym typeface="Arial"/>
              </a:defRPr>
            </a:lvl2pPr>
            <a:lvl3pPr algn="l" rtl="0">
              <a:spcBef>
                <a:spcPts val="0"/>
              </a:spcBef>
              <a:buSzPct val="100000"/>
              <a:buFont typeface="Arial"/>
              <a:buNone/>
              <a:defRPr sz="3600" b="1">
                <a:solidFill>
                  <a:schemeClr val="lt1"/>
                </a:solidFill>
                <a:latin typeface="Arial"/>
                <a:ea typeface="Arial"/>
                <a:cs typeface="Arial"/>
                <a:sym typeface="Arial"/>
              </a:defRPr>
            </a:lvl3pPr>
            <a:lvl4pPr algn="l" rtl="0">
              <a:spcBef>
                <a:spcPts val="0"/>
              </a:spcBef>
              <a:buSzPct val="100000"/>
              <a:buFont typeface="Arial"/>
              <a:buNone/>
              <a:defRPr sz="3600" b="1">
                <a:solidFill>
                  <a:schemeClr val="lt1"/>
                </a:solidFill>
                <a:latin typeface="Arial"/>
                <a:ea typeface="Arial"/>
                <a:cs typeface="Arial"/>
                <a:sym typeface="Arial"/>
              </a:defRPr>
            </a:lvl4pPr>
            <a:lvl5pPr algn="l" rtl="0">
              <a:spcBef>
                <a:spcPts val="0"/>
              </a:spcBef>
              <a:buSzPct val="100000"/>
              <a:buFont typeface="Arial"/>
              <a:buNone/>
              <a:defRPr sz="3600" b="1">
                <a:solidFill>
                  <a:schemeClr val="lt1"/>
                </a:solidFill>
                <a:latin typeface="Arial"/>
                <a:ea typeface="Arial"/>
                <a:cs typeface="Arial"/>
                <a:sym typeface="Arial"/>
              </a:defRPr>
            </a:lvl5pPr>
            <a:lvl6pPr algn="l" rtl="0">
              <a:spcBef>
                <a:spcPts val="0"/>
              </a:spcBef>
              <a:buSzPct val="100000"/>
              <a:buFont typeface="Arial"/>
              <a:buNone/>
              <a:defRPr sz="3600" b="1">
                <a:solidFill>
                  <a:schemeClr val="lt1"/>
                </a:solidFill>
                <a:latin typeface="Arial"/>
                <a:ea typeface="Arial"/>
                <a:cs typeface="Arial"/>
                <a:sym typeface="Arial"/>
              </a:defRPr>
            </a:lvl6pPr>
            <a:lvl7pPr algn="l" rtl="0">
              <a:spcBef>
                <a:spcPts val="0"/>
              </a:spcBef>
              <a:buSzPct val="100000"/>
              <a:buFont typeface="Arial"/>
              <a:buNone/>
              <a:defRPr sz="3600" b="1">
                <a:solidFill>
                  <a:schemeClr val="lt1"/>
                </a:solidFill>
                <a:latin typeface="Arial"/>
                <a:ea typeface="Arial"/>
                <a:cs typeface="Arial"/>
                <a:sym typeface="Arial"/>
              </a:defRPr>
            </a:lvl7pPr>
            <a:lvl8pPr algn="l" rtl="0">
              <a:spcBef>
                <a:spcPts val="0"/>
              </a:spcBef>
              <a:buSzPct val="100000"/>
              <a:buFont typeface="Arial"/>
              <a:buNone/>
              <a:defRPr sz="3600" b="1">
                <a:solidFill>
                  <a:schemeClr val="lt1"/>
                </a:solidFill>
                <a:latin typeface="Arial"/>
                <a:ea typeface="Arial"/>
                <a:cs typeface="Arial"/>
                <a:sym typeface="Arial"/>
              </a:defRPr>
            </a:lvl8pPr>
            <a:lvl9pPr algn="l" rtl="0">
              <a:spcBef>
                <a:spcPts val="0"/>
              </a:spcBef>
              <a:buSzPct val="100000"/>
              <a:buFont typeface="Arial"/>
              <a:buNone/>
              <a:defRPr sz="3600" b="1">
                <a:solidFill>
                  <a:schemeClr val="lt1"/>
                </a:solidFill>
                <a:latin typeface="Arial"/>
                <a:ea typeface="Arial"/>
                <a:cs typeface="Arial"/>
                <a:sym typeface="Arial"/>
              </a:defRPr>
            </a:lvl9pPr>
          </a:lstStyle>
          <a:p>
            <a:endParaRPr/>
          </a:p>
        </p:txBody>
      </p:sp>
      <p:sp>
        <p:nvSpPr>
          <p:cNvPr id="21" name="Shape 21"/>
          <p:cNvSpPr txBox="1">
            <a:spLocks noGrp="1"/>
          </p:cNvSpPr>
          <p:nvPr>
            <p:ph type="body" idx="1"/>
          </p:nvPr>
        </p:nvSpPr>
        <p:spPr>
          <a:xfrm>
            <a:off x="457200" y="1600200"/>
            <a:ext cx="39945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22" name="Shape 22"/>
          <p:cNvSpPr txBox="1">
            <a:spLocks noGrp="1"/>
          </p:cNvSpPr>
          <p:nvPr>
            <p:ph type="body" idx="2"/>
          </p:nvPr>
        </p:nvSpPr>
        <p:spPr>
          <a:xfrm>
            <a:off x="4692273" y="1600200"/>
            <a:ext cx="39945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extLst>
      <p:ext uri="{BB962C8B-B14F-4D97-AF65-F5344CB8AC3E}">
        <p14:creationId xmlns:p14="http://schemas.microsoft.com/office/powerpoint/2010/main" val="18995886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23"/>
        <p:cNvGrpSpPr/>
        <p:nvPr/>
      </p:nvGrpSpPr>
      <p:grpSpPr>
        <a:xfrm>
          <a:off x="0" y="0"/>
          <a:ext cx="0" cy="0"/>
          <a:chOff x="0" y="0"/>
          <a:chExt cx="0" cy="0"/>
        </a:xfrm>
      </p:grpSpPr>
      <p:sp>
        <p:nvSpPr>
          <p:cNvPr id="24" name="Shape 24"/>
          <p:cNvSpPr/>
          <p:nvPr/>
        </p:nvSpPr>
        <p:spPr>
          <a:xfrm>
            <a:off x="0" y="0"/>
            <a:ext cx="9144000" cy="1532999"/>
          </a:xfrm>
          <a:prstGeom prst="rect">
            <a:avLst/>
          </a:prstGeom>
          <a:solidFill>
            <a:srgbClr val="2388DB"/>
          </a:solidFill>
          <a:ln>
            <a:noFill/>
          </a:ln>
        </p:spPr>
        <p:txBody>
          <a:bodyPr lIns="91425" tIns="45700" rIns="91425" bIns="45700" anchor="ctr" anchorCtr="0">
            <a:noAutofit/>
          </a:bodyPr>
          <a:lstStyle/>
          <a:p>
            <a:pPr eaLnBrk="1" fontAlgn="auto" hangingPunct="1">
              <a:spcBef>
                <a:spcPts val="0"/>
              </a:spcBef>
              <a:spcAft>
                <a:spcPts val="0"/>
              </a:spcAft>
            </a:pPr>
            <a:endParaRPr sz="1400" kern="0">
              <a:solidFill>
                <a:srgbClr val="000000"/>
              </a:solidFill>
              <a:latin typeface="Arial"/>
              <a:cs typeface="Arial"/>
              <a:sym typeface="Arial"/>
              <a:rtl val="0"/>
            </a:endParaRPr>
          </a:p>
        </p:txBody>
      </p:sp>
      <p:cxnSp>
        <p:nvCxnSpPr>
          <p:cNvPr id="25" name="Shape 25"/>
          <p:cNvCxnSpPr/>
          <p:nvPr/>
        </p:nvCxnSpPr>
        <p:spPr>
          <a:xfrm>
            <a:off x="0" y="1503833"/>
            <a:ext cx="9144000" cy="0"/>
          </a:xfrm>
          <a:prstGeom prst="straightConnector1">
            <a:avLst/>
          </a:prstGeom>
          <a:noFill/>
          <a:ln w="57150" cap="flat">
            <a:solidFill>
              <a:srgbClr val="000000">
                <a:alpha val="14901"/>
              </a:srgbClr>
            </a:solidFill>
            <a:prstDash val="solid"/>
            <a:round/>
            <a:headEnd type="none" w="med" len="med"/>
            <a:tailEnd type="none" w="med" len="med"/>
          </a:ln>
        </p:spPr>
      </p:cxnSp>
      <p:sp>
        <p:nvSpPr>
          <p:cNvPr id="26" name="Shape 26"/>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lt1"/>
                </a:solidFill>
                <a:latin typeface="Arial"/>
                <a:ea typeface="Arial"/>
                <a:cs typeface="Arial"/>
                <a:sym typeface="Arial"/>
              </a:defRPr>
            </a:lvl1pPr>
            <a:lvl2pPr algn="l" rtl="0">
              <a:spcBef>
                <a:spcPts val="0"/>
              </a:spcBef>
              <a:buSzPct val="100000"/>
              <a:buFont typeface="Arial"/>
              <a:buNone/>
              <a:defRPr sz="3600" b="1">
                <a:solidFill>
                  <a:schemeClr val="lt1"/>
                </a:solidFill>
                <a:latin typeface="Arial"/>
                <a:ea typeface="Arial"/>
                <a:cs typeface="Arial"/>
                <a:sym typeface="Arial"/>
              </a:defRPr>
            </a:lvl2pPr>
            <a:lvl3pPr algn="l" rtl="0">
              <a:spcBef>
                <a:spcPts val="0"/>
              </a:spcBef>
              <a:buSzPct val="100000"/>
              <a:buFont typeface="Arial"/>
              <a:buNone/>
              <a:defRPr sz="3600" b="1">
                <a:solidFill>
                  <a:schemeClr val="lt1"/>
                </a:solidFill>
                <a:latin typeface="Arial"/>
                <a:ea typeface="Arial"/>
                <a:cs typeface="Arial"/>
                <a:sym typeface="Arial"/>
              </a:defRPr>
            </a:lvl3pPr>
            <a:lvl4pPr algn="l" rtl="0">
              <a:spcBef>
                <a:spcPts val="0"/>
              </a:spcBef>
              <a:buSzPct val="100000"/>
              <a:buFont typeface="Arial"/>
              <a:buNone/>
              <a:defRPr sz="3600" b="1">
                <a:solidFill>
                  <a:schemeClr val="lt1"/>
                </a:solidFill>
                <a:latin typeface="Arial"/>
                <a:ea typeface="Arial"/>
                <a:cs typeface="Arial"/>
                <a:sym typeface="Arial"/>
              </a:defRPr>
            </a:lvl4pPr>
            <a:lvl5pPr algn="l" rtl="0">
              <a:spcBef>
                <a:spcPts val="0"/>
              </a:spcBef>
              <a:buSzPct val="100000"/>
              <a:buFont typeface="Arial"/>
              <a:buNone/>
              <a:defRPr sz="3600" b="1">
                <a:solidFill>
                  <a:schemeClr val="lt1"/>
                </a:solidFill>
                <a:latin typeface="Arial"/>
                <a:ea typeface="Arial"/>
                <a:cs typeface="Arial"/>
                <a:sym typeface="Arial"/>
              </a:defRPr>
            </a:lvl5pPr>
            <a:lvl6pPr algn="l" rtl="0">
              <a:spcBef>
                <a:spcPts val="0"/>
              </a:spcBef>
              <a:buSzPct val="100000"/>
              <a:buFont typeface="Arial"/>
              <a:buNone/>
              <a:defRPr sz="3600" b="1">
                <a:solidFill>
                  <a:schemeClr val="lt1"/>
                </a:solidFill>
                <a:latin typeface="Arial"/>
                <a:ea typeface="Arial"/>
                <a:cs typeface="Arial"/>
                <a:sym typeface="Arial"/>
              </a:defRPr>
            </a:lvl6pPr>
            <a:lvl7pPr algn="l" rtl="0">
              <a:spcBef>
                <a:spcPts val="0"/>
              </a:spcBef>
              <a:buSzPct val="100000"/>
              <a:buFont typeface="Arial"/>
              <a:buNone/>
              <a:defRPr sz="3600" b="1">
                <a:solidFill>
                  <a:schemeClr val="lt1"/>
                </a:solidFill>
                <a:latin typeface="Arial"/>
                <a:ea typeface="Arial"/>
                <a:cs typeface="Arial"/>
                <a:sym typeface="Arial"/>
              </a:defRPr>
            </a:lvl7pPr>
            <a:lvl8pPr algn="l" rtl="0">
              <a:spcBef>
                <a:spcPts val="0"/>
              </a:spcBef>
              <a:buSzPct val="100000"/>
              <a:buFont typeface="Arial"/>
              <a:buNone/>
              <a:defRPr sz="3600" b="1">
                <a:solidFill>
                  <a:schemeClr val="lt1"/>
                </a:solidFill>
                <a:latin typeface="Arial"/>
                <a:ea typeface="Arial"/>
                <a:cs typeface="Arial"/>
                <a:sym typeface="Arial"/>
              </a:defRPr>
            </a:lvl8pPr>
            <a:lvl9pPr algn="l" rtl="0">
              <a:spcBef>
                <a:spcPts val="0"/>
              </a:spcBef>
              <a:buSzPct val="100000"/>
              <a:buFont typeface="Arial"/>
              <a:buNone/>
              <a:defRPr sz="3600" b="1">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11390862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27"/>
        <p:cNvGrpSpPr/>
        <p:nvPr/>
      </p:nvGrpSpPr>
      <p:grpSpPr>
        <a:xfrm>
          <a:off x="0" y="0"/>
          <a:ext cx="0" cy="0"/>
          <a:chOff x="0" y="0"/>
          <a:chExt cx="0" cy="0"/>
        </a:xfrm>
      </p:grpSpPr>
      <p:sp>
        <p:nvSpPr>
          <p:cNvPr id="28" name="Shape 28"/>
          <p:cNvSpPr txBox="1">
            <a:spLocks noGrp="1"/>
          </p:cNvSpPr>
          <p:nvPr>
            <p:ph type="body" idx="1"/>
          </p:nvPr>
        </p:nvSpPr>
        <p:spPr>
          <a:xfrm>
            <a:off x="457200" y="5875078"/>
            <a:ext cx="8229600" cy="692700"/>
          </a:xfrm>
          <a:prstGeom prst="rect">
            <a:avLst/>
          </a:prstGeom>
          <a:noFill/>
          <a:ln>
            <a:noFill/>
          </a:ln>
        </p:spPr>
        <p:txBody>
          <a:bodyPr lIns="91425" tIns="91425" rIns="91425" bIns="91425" anchor="t" anchorCtr="0"/>
          <a:lstStyle>
            <a:lvl1pPr marL="285750" indent="-285750" algn="l" rtl="0">
              <a:lnSpc>
                <a:spcPct val="100000"/>
              </a:lnSpc>
              <a:spcBef>
                <a:spcPts val="0"/>
              </a:spcBef>
              <a:spcAft>
                <a:spcPts val="0"/>
              </a:spcAft>
              <a:buClr>
                <a:schemeClr val="dk2"/>
              </a:buClr>
              <a:buSzPct val="166666"/>
              <a:buFont typeface="Arial"/>
              <a:buChar char="•"/>
              <a:defRPr sz="1800" b="0">
                <a:solidFill>
                  <a:schemeClr val="dk2"/>
                </a:solidFill>
              </a:defRPr>
            </a:lvl1pPr>
            <a:lvl2pPr marL="285750" indent="-285750" algn="l" rtl="0">
              <a:lnSpc>
                <a:spcPct val="100000"/>
              </a:lnSpc>
              <a:spcBef>
                <a:spcPts val="0"/>
              </a:spcBef>
              <a:spcAft>
                <a:spcPts val="0"/>
              </a:spcAft>
              <a:buClr>
                <a:schemeClr val="dk2"/>
              </a:buClr>
              <a:buSzPct val="100000"/>
              <a:buFont typeface="Courier New"/>
              <a:buChar char="o"/>
              <a:defRPr sz="1800" b="0">
                <a:solidFill>
                  <a:schemeClr val="dk2"/>
                </a:solidFill>
              </a:defRPr>
            </a:lvl2pPr>
            <a:lvl3pPr marL="285750" indent="-285750" algn="l" rtl="0">
              <a:lnSpc>
                <a:spcPct val="100000"/>
              </a:lnSpc>
              <a:spcBef>
                <a:spcPts val="0"/>
              </a:spcBef>
              <a:spcAft>
                <a:spcPts val="0"/>
              </a:spcAft>
              <a:buClr>
                <a:schemeClr val="dk2"/>
              </a:buClr>
              <a:buSzPct val="100000"/>
              <a:buFont typeface="Wingdings"/>
              <a:buChar char="§"/>
              <a:defRPr sz="1800" b="0">
                <a:solidFill>
                  <a:schemeClr val="dk2"/>
                </a:solidFill>
              </a:defRPr>
            </a:lvl3pPr>
            <a:lvl4pPr marL="285750" indent="-285750" algn="l" rtl="0">
              <a:lnSpc>
                <a:spcPct val="100000"/>
              </a:lnSpc>
              <a:spcBef>
                <a:spcPts val="0"/>
              </a:spcBef>
              <a:spcAft>
                <a:spcPts val="0"/>
              </a:spcAft>
              <a:buClr>
                <a:schemeClr val="dk2"/>
              </a:buClr>
              <a:buSzPct val="166666"/>
              <a:buFont typeface="Arial"/>
              <a:buChar char="•"/>
              <a:defRPr sz="1800" b="0">
                <a:solidFill>
                  <a:schemeClr val="dk2"/>
                </a:solidFill>
              </a:defRPr>
            </a:lvl4pPr>
            <a:lvl5pPr marL="285750" indent="-285750" algn="l" rtl="0">
              <a:lnSpc>
                <a:spcPct val="100000"/>
              </a:lnSpc>
              <a:spcBef>
                <a:spcPts val="0"/>
              </a:spcBef>
              <a:spcAft>
                <a:spcPts val="0"/>
              </a:spcAft>
              <a:buClr>
                <a:schemeClr val="dk2"/>
              </a:buClr>
              <a:buSzPct val="100000"/>
              <a:buFont typeface="Courier New"/>
              <a:buChar char="o"/>
              <a:defRPr sz="1800" b="0">
                <a:solidFill>
                  <a:schemeClr val="dk2"/>
                </a:solidFill>
              </a:defRPr>
            </a:lvl5pPr>
            <a:lvl6pPr marL="285750" indent="-285750" algn="l" rtl="0">
              <a:lnSpc>
                <a:spcPct val="100000"/>
              </a:lnSpc>
              <a:spcBef>
                <a:spcPts val="0"/>
              </a:spcBef>
              <a:spcAft>
                <a:spcPts val="0"/>
              </a:spcAft>
              <a:buClr>
                <a:schemeClr val="dk2"/>
              </a:buClr>
              <a:buSzPct val="100000"/>
              <a:buFont typeface="Wingdings"/>
              <a:buChar char="§"/>
              <a:defRPr sz="1800" b="0">
                <a:solidFill>
                  <a:schemeClr val="dk2"/>
                </a:solidFill>
              </a:defRPr>
            </a:lvl6pPr>
            <a:lvl7pPr marL="285750" indent="-285750" algn="l" rtl="0">
              <a:lnSpc>
                <a:spcPct val="100000"/>
              </a:lnSpc>
              <a:spcBef>
                <a:spcPts val="0"/>
              </a:spcBef>
              <a:spcAft>
                <a:spcPts val="0"/>
              </a:spcAft>
              <a:buClr>
                <a:schemeClr val="dk2"/>
              </a:buClr>
              <a:buSzPct val="166666"/>
              <a:buFont typeface="Arial"/>
              <a:buChar char="•"/>
              <a:defRPr sz="1800" b="0">
                <a:solidFill>
                  <a:schemeClr val="dk2"/>
                </a:solidFill>
              </a:defRPr>
            </a:lvl7pPr>
            <a:lvl8pPr marL="285750" indent="-285750" algn="l" rtl="0">
              <a:lnSpc>
                <a:spcPct val="100000"/>
              </a:lnSpc>
              <a:spcBef>
                <a:spcPts val="0"/>
              </a:spcBef>
              <a:spcAft>
                <a:spcPts val="0"/>
              </a:spcAft>
              <a:buClr>
                <a:schemeClr val="dk2"/>
              </a:buClr>
              <a:buSzPct val="100000"/>
              <a:buFont typeface="Courier New"/>
              <a:buChar char="o"/>
              <a:defRPr sz="1800" b="0">
                <a:solidFill>
                  <a:schemeClr val="dk2"/>
                </a:solidFill>
              </a:defRPr>
            </a:lvl8pPr>
            <a:lvl9pPr marL="285750" indent="-285750" algn="l" rtl="0">
              <a:lnSpc>
                <a:spcPct val="100000"/>
              </a:lnSpc>
              <a:spcBef>
                <a:spcPts val="0"/>
              </a:spcBef>
              <a:spcAft>
                <a:spcPts val="0"/>
              </a:spcAft>
              <a:buClr>
                <a:schemeClr val="dk2"/>
              </a:buClr>
              <a:buSzPct val="100000"/>
              <a:buFont typeface="Wingdings"/>
              <a:buChar char="§"/>
              <a:defRPr sz="1800" b="0">
                <a:solidFill>
                  <a:schemeClr val="dk2"/>
                </a:solidFill>
              </a:defRPr>
            </a:lvl9pPr>
          </a:lstStyle>
          <a:p>
            <a:endParaRPr/>
          </a:p>
        </p:txBody>
      </p:sp>
      <p:sp>
        <p:nvSpPr>
          <p:cNvPr id="29" name="Shape 29"/>
          <p:cNvSpPr/>
          <p:nvPr/>
        </p:nvSpPr>
        <p:spPr>
          <a:xfrm>
            <a:off x="4274" y="0"/>
            <a:ext cx="9144000" cy="5875200"/>
          </a:xfrm>
          <a:prstGeom prst="rect">
            <a:avLst/>
          </a:prstGeom>
          <a:solidFill>
            <a:srgbClr val="2388DB"/>
          </a:solidFill>
          <a:ln>
            <a:noFill/>
          </a:ln>
        </p:spPr>
        <p:txBody>
          <a:bodyPr lIns="91425" tIns="45700" rIns="91425" bIns="45700" anchor="ctr" anchorCtr="0">
            <a:noAutofit/>
          </a:bodyPr>
          <a:lstStyle/>
          <a:p>
            <a:pPr eaLnBrk="1" fontAlgn="auto" hangingPunct="1">
              <a:spcBef>
                <a:spcPts val="0"/>
              </a:spcBef>
              <a:spcAft>
                <a:spcPts val="0"/>
              </a:spcAft>
            </a:pPr>
            <a:endParaRPr sz="1400" kern="0">
              <a:solidFill>
                <a:srgbClr val="000000"/>
              </a:solidFill>
              <a:latin typeface="Arial"/>
              <a:cs typeface="Arial"/>
              <a:sym typeface="Arial"/>
              <a:rtl val="0"/>
            </a:endParaRPr>
          </a:p>
        </p:txBody>
      </p:sp>
      <p:cxnSp>
        <p:nvCxnSpPr>
          <p:cNvPr id="30" name="Shape 30"/>
          <p:cNvCxnSpPr/>
          <p:nvPr/>
        </p:nvCxnSpPr>
        <p:spPr>
          <a:xfrm>
            <a:off x="0" y="5845828"/>
            <a:ext cx="9144000" cy="0"/>
          </a:xfrm>
          <a:prstGeom prst="straightConnector1">
            <a:avLst/>
          </a:prstGeom>
          <a:noFill/>
          <a:ln w="57150" cap="flat">
            <a:solidFill>
              <a:srgbClr val="000000">
                <a:alpha val="14901"/>
              </a:srgbClr>
            </a:solidFill>
            <a:prstDash val="solid"/>
            <a:round/>
            <a:headEnd type="none" w="med" len="med"/>
            <a:tailEnd type="none" w="med" len="med"/>
          </a:ln>
        </p:spPr>
      </p:cxnSp>
    </p:spTree>
    <p:extLst>
      <p:ext uri="{BB962C8B-B14F-4D97-AF65-F5344CB8AC3E}">
        <p14:creationId xmlns:p14="http://schemas.microsoft.com/office/powerpoint/2010/main" val="36842173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2"/>
        </a:solidFill>
        <a:effectLst/>
      </p:bgPr>
    </p:bg>
    <p:spTree>
      <p:nvGrpSpPr>
        <p:cNvPr id="1" name="Shape 31"/>
        <p:cNvGrpSpPr/>
        <p:nvPr/>
      </p:nvGrpSpPr>
      <p:grpSpPr>
        <a:xfrm>
          <a:off x="0" y="0"/>
          <a:ext cx="0" cy="0"/>
          <a:chOff x="0" y="0"/>
          <a:chExt cx="0" cy="0"/>
        </a:xfrm>
      </p:grpSpPr>
    </p:spTree>
    <p:extLst>
      <p:ext uri="{BB962C8B-B14F-4D97-AF65-F5344CB8AC3E}">
        <p14:creationId xmlns:p14="http://schemas.microsoft.com/office/powerpoint/2010/main" val="31989740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224F1264-DDFE-4A98-8DD3-CBC03F17C17C}" type="datetime1">
              <a:rPr lang="en-US" smtClean="0">
                <a:solidFill>
                  <a:prstClr val="black">
                    <a:tint val="75000"/>
                  </a:prstClr>
                </a:solidFill>
              </a:rPr>
              <a:t>5/25/2016</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a:solidFill>
                  <a:prstClr val="black">
                    <a:tint val="75000"/>
                  </a:prstClr>
                </a:solidFill>
              </a:rPr>
              <a:t>Doupé - 10/10/14</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C786B28-20A1-4C18-8239-7AC329BCB61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565635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992767"/>
            <a:ext cx="8520600" cy="27368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3778833"/>
            <a:ext cx="8520600" cy="10568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a:spcBef>
                <a:spcPts val="0"/>
              </a:spcBef>
            </a:pPr>
            <a:fld id="{00000000-1234-1234-1234-123412341234}" type="slidenum">
              <a:rPr lang="en" smtClean="0"/>
              <a:pPr>
                <a:spcBef>
                  <a:spcPts val="0"/>
                </a:spcBef>
              </a:pPr>
              <a:t>‹#›</a:t>
            </a:fld>
            <a:endParaRPr lang="en"/>
          </a:p>
        </p:txBody>
      </p:sp>
    </p:spTree>
    <p:extLst>
      <p:ext uri="{BB962C8B-B14F-4D97-AF65-F5344CB8AC3E}">
        <p14:creationId xmlns:p14="http://schemas.microsoft.com/office/powerpoint/2010/main" val="20132392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867800"/>
            <a:ext cx="8520600" cy="11224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a:spcBef>
                <a:spcPts val="0"/>
              </a:spcBef>
            </a:pPr>
            <a:fld id="{00000000-1234-1234-1234-123412341234}" type="slidenum">
              <a:rPr lang="en" smtClean="0"/>
              <a:pPr>
                <a:spcBef>
                  <a:spcPts val="0"/>
                </a:spcBef>
              </a:pPr>
              <a:t>‹#›</a:t>
            </a:fld>
            <a:endParaRPr lang="en"/>
          </a:p>
        </p:txBody>
      </p:sp>
    </p:spTree>
    <p:extLst>
      <p:ext uri="{BB962C8B-B14F-4D97-AF65-F5344CB8AC3E}">
        <p14:creationId xmlns:p14="http://schemas.microsoft.com/office/powerpoint/2010/main" val="14568490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a:spcBef>
                <a:spcPts val="0"/>
              </a:spcBef>
            </a:pPr>
            <a:fld id="{00000000-1234-1234-1234-123412341234}" type="slidenum">
              <a:rPr lang="en" smtClean="0"/>
              <a:pPr>
                <a:spcBef>
                  <a:spcPts val="0"/>
                </a:spcBef>
              </a:pPr>
              <a:t>‹#›</a:t>
            </a:fld>
            <a:endParaRPr lang="en"/>
          </a:p>
        </p:txBody>
      </p:sp>
    </p:spTree>
    <p:extLst>
      <p:ext uri="{BB962C8B-B14F-4D97-AF65-F5344CB8AC3E}">
        <p14:creationId xmlns:p14="http://schemas.microsoft.com/office/powerpoint/2010/main" val="27812391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536633"/>
            <a:ext cx="3999900" cy="4555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536633"/>
            <a:ext cx="3999900" cy="4555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a:spcBef>
                <a:spcPts val="0"/>
              </a:spcBef>
            </a:pPr>
            <a:fld id="{00000000-1234-1234-1234-123412341234}" type="slidenum">
              <a:rPr lang="en" smtClean="0"/>
              <a:pPr>
                <a:spcBef>
                  <a:spcPts val="0"/>
                </a:spcBef>
              </a:pPr>
              <a:t>‹#›</a:t>
            </a:fld>
            <a:endParaRPr lang="en"/>
          </a:p>
        </p:txBody>
      </p:sp>
    </p:spTree>
    <p:extLst>
      <p:ext uri="{BB962C8B-B14F-4D97-AF65-F5344CB8AC3E}">
        <p14:creationId xmlns:p14="http://schemas.microsoft.com/office/powerpoint/2010/main" val="3546968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27F4C1D-BD09-468D-AC20-75548CEB72B5}" type="datetime1">
              <a:rPr lang="en-US" smtClean="0">
                <a:solidFill>
                  <a:prstClr val="black">
                    <a:tint val="75000"/>
                  </a:prstClr>
                </a:solidFill>
              </a:rPr>
              <a:t>5/25/2016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Doupé - 10/10/14</a:t>
            </a:r>
          </a:p>
        </p:txBody>
      </p:sp>
      <p:sp>
        <p:nvSpPr>
          <p:cNvPr id="6" name="Slide Number Placeholder 5"/>
          <p:cNvSpPr>
            <a:spLocks noGrp="1"/>
          </p:cNvSpPr>
          <p:nvPr>
            <p:ph type="sldNum" sz="quarter" idx="12"/>
          </p:nvPr>
        </p:nvSpPr>
        <p:spPr/>
        <p:txBody>
          <a:bodyPr/>
          <a:lstStyle>
            <a:lvl1pPr>
              <a:defRPr/>
            </a:lvl1pPr>
          </a:lstStyle>
          <a:p>
            <a:pPr>
              <a:defRPr/>
            </a:pPr>
            <a:fld id="{6E0B501F-385A-4824-BDF8-27EC2D15D9E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582118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a:spcBef>
                <a:spcPts val="0"/>
              </a:spcBef>
            </a:pPr>
            <a:fld id="{00000000-1234-1234-1234-123412341234}" type="slidenum">
              <a:rPr lang="en" smtClean="0"/>
              <a:pPr>
                <a:spcBef>
                  <a:spcPts val="0"/>
                </a:spcBef>
              </a:pPr>
              <a:t>‹#›</a:t>
            </a:fld>
            <a:endParaRPr lang="en"/>
          </a:p>
        </p:txBody>
      </p:sp>
    </p:spTree>
    <p:extLst>
      <p:ext uri="{BB962C8B-B14F-4D97-AF65-F5344CB8AC3E}">
        <p14:creationId xmlns:p14="http://schemas.microsoft.com/office/powerpoint/2010/main" val="26372045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740800"/>
            <a:ext cx="2808000" cy="10076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852800"/>
            <a:ext cx="2808000" cy="42392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a:spcBef>
                <a:spcPts val="0"/>
              </a:spcBef>
            </a:pPr>
            <a:fld id="{00000000-1234-1234-1234-123412341234}" type="slidenum">
              <a:rPr lang="en" smtClean="0"/>
              <a:pPr>
                <a:spcBef>
                  <a:spcPts val="0"/>
                </a:spcBef>
              </a:pPr>
              <a:t>‹#›</a:t>
            </a:fld>
            <a:endParaRPr lang="en"/>
          </a:p>
        </p:txBody>
      </p:sp>
    </p:spTree>
    <p:extLst>
      <p:ext uri="{BB962C8B-B14F-4D97-AF65-F5344CB8AC3E}">
        <p14:creationId xmlns:p14="http://schemas.microsoft.com/office/powerpoint/2010/main" val="5674009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600200"/>
            <a:ext cx="6367800" cy="54544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a:spcBef>
                <a:spcPts val="0"/>
              </a:spcBef>
            </a:pPr>
            <a:fld id="{00000000-1234-1234-1234-123412341234}" type="slidenum">
              <a:rPr lang="en" smtClean="0"/>
              <a:pPr>
                <a:spcBef>
                  <a:spcPts val="0"/>
                </a:spcBef>
              </a:pPr>
              <a:t>‹#›</a:t>
            </a:fld>
            <a:endParaRPr lang="en"/>
          </a:p>
        </p:txBody>
      </p:sp>
    </p:spTree>
    <p:extLst>
      <p:ext uri="{BB962C8B-B14F-4D97-AF65-F5344CB8AC3E}">
        <p14:creationId xmlns:p14="http://schemas.microsoft.com/office/powerpoint/2010/main" val="16438792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67"/>
            <a:ext cx="4572000" cy="68580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sz="2400"/>
          </a:p>
        </p:txBody>
      </p:sp>
      <p:sp>
        <p:nvSpPr>
          <p:cNvPr id="37" name="Shape 37"/>
          <p:cNvSpPr txBox="1">
            <a:spLocks noGrp="1"/>
          </p:cNvSpPr>
          <p:nvPr>
            <p:ph type="title"/>
          </p:nvPr>
        </p:nvSpPr>
        <p:spPr>
          <a:xfrm>
            <a:off x="265500" y="1644233"/>
            <a:ext cx="4045200" cy="19764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3737433"/>
            <a:ext cx="4045200" cy="16468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965433"/>
            <a:ext cx="3837000" cy="49268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a:spcBef>
                <a:spcPts val="0"/>
              </a:spcBef>
            </a:pPr>
            <a:fld id="{00000000-1234-1234-1234-123412341234}" type="slidenum">
              <a:rPr lang="en" smtClean="0"/>
              <a:pPr>
                <a:spcBef>
                  <a:spcPts val="0"/>
                </a:spcBef>
              </a:pPr>
              <a:t>‹#›</a:t>
            </a:fld>
            <a:endParaRPr lang="en"/>
          </a:p>
        </p:txBody>
      </p:sp>
    </p:spTree>
    <p:extLst>
      <p:ext uri="{BB962C8B-B14F-4D97-AF65-F5344CB8AC3E}">
        <p14:creationId xmlns:p14="http://schemas.microsoft.com/office/powerpoint/2010/main" val="35950586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5640767"/>
            <a:ext cx="5998800" cy="8068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a:spcBef>
                <a:spcPts val="0"/>
              </a:spcBef>
            </a:pPr>
            <a:fld id="{00000000-1234-1234-1234-123412341234}" type="slidenum">
              <a:rPr lang="en" smtClean="0"/>
              <a:pPr>
                <a:spcBef>
                  <a:spcPts val="0"/>
                </a:spcBef>
              </a:pPr>
              <a:t>‹#›</a:t>
            </a:fld>
            <a:endParaRPr lang="en"/>
          </a:p>
        </p:txBody>
      </p:sp>
    </p:spTree>
    <p:extLst>
      <p:ext uri="{BB962C8B-B14F-4D97-AF65-F5344CB8AC3E}">
        <p14:creationId xmlns:p14="http://schemas.microsoft.com/office/powerpoint/2010/main" val="27117477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474833"/>
            <a:ext cx="8520600" cy="26180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4202967"/>
            <a:ext cx="8520600" cy="17344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a:spcBef>
                <a:spcPts val="0"/>
              </a:spcBef>
            </a:pPr>
            <a:fld id="{00000000-1234-1234-1234-123412341234}" type="slidenum">
              <a:rPr lang="en" smtClean="0"/>
              <a:pPr>
                <a:spcBef>
                  <a:spcPts val="0"/>
                </a:spcBef>
              </a:pPr>
              <a:t>‹#›</a:t>
            </a:fld>
            <a:endParaRPr lang="en"/>
          </a:p>
        </p:txBody>
      </p:sp>
    </p:spTree>
    <p:extLst>
      <p:ext uri="{BB962C8B-B14F-4D97-AF65-F5344CB8AC3E}">
        <p14:creationId xmlns:p14="http://schemas.microsoft.com/office/powerpoint/2010/main" val="5747388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a:spcBef>
                <a:spcPts val="0"/>
              </a:spcBef>
            </a:pPr>
            <a:fld id="{00000000-1234-1234-1234-123412341234}" type="slidenum">
              <a:rPr lang="en" smtClean="0"/>
              <a:pPr>
                <a:spcBef>
                  <a:spcPts val="0"/>
                </a:spcBef>
              </a:pPr>
              <a:t>‹#›</a:t>
            </a:fld>
            <a:endParaRPr lang="en"/>
          </a:p>
        </p:txBody>
      </p:sp>
    </p:spTree>
    <p:extLst>
      <p:ext uri="{BB962C8B-B14F-4D97-AF65-F5344CB8AC3E}">
        <p14:creationId xmlns:p14="http://schemas.microsoft.com/office/powerpoint/2010/main" val="3286042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C276C58-10F8-4007-A309-7102126E9AF2}" type="datetime1">
              <a:rPr lang="en-US" smtClean="0">
                <a:solidFill>
                  <a:prstClr val="black">
                    <a:tint val="75000"/>
                  </a:prstClr>
                </a:solidFill>
              </a:rPr>
              <a:t>5/25/2016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Doupé - 10/10/14</a:t>
            </a:r>
          </a:p>
        </p:txBody>
      </p:sp>
      <p:sp>
        <p:nvSpPr>
          <p:cNvPr id="7" name="Slide Number Placeholder 5"/>
          <p:cNvSpPr>
            <a:spLocks noGrp="1"/>
          </p:cNvSpPr>
          <p:nvPr>
            <p:ph type="sldNum" sz="quarter" idx="12"/>
          </p:nvPr>
        </p:nvSpPr>
        <p:spPr/>
        <p:txBody>
          <a:bodyPr/>
          <a:lstStyle>
            <a:lvl1pPr>
              <a:defRPr/>
            </a:lvl1pPr>
          </a:lstStyle>
          <a:p>
            <a:pPr>
              <a:defRPr/>
            </a:pPr>
            <a:fld id="{734D98C8-2B04-4EC1-94B8-5ECD648AF4F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63391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6976AF3-FAF1-40D4-817C-D05539DD520C}" type="datetime1">
              <a:rPr lang="en-US" smtClean="0">
                <a:solidFill>
                  <a:prstClr val="black">
                    <a:tint val="75000"/>
                  </a:prstClr>
                </a:solidFill>
              </a:rPr>
              <a:t>5/25/2016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Doupé - 10/10/14</a:t>
            </a:r>
          </a:p>
        </p:txBody>
      </p:sp>
      <p:sp>
        <p:nvSpPr>
          <p:cNvPr id="9" name="Slide Number Placeholder 5"/>
          <p:cNvSpPr>
            <a:spLocks noGrp="1"/>
          </p:cNvSpPr>
          <p:nvPr>
            <p:ph type="sldNum" sz="quarter" idx="12"/>
          </p:nvPr>
        </p:nvSpPr>
        <p:spPr/>
        <p:txBody>
          <a:bodyPr/>
          <a:lstStyle>
            <a:lvl1pPr>
              <a:defRPr/>
            </a:lvl1pPr>
          </a:lstStyle>
          <a:p>
            <a:pPr>
              <a:defRPr/>
            </a:pPr>
            <a:fld id="{16D14225-985A-4024-8236-BE360565F30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74258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A335F62-22B4-40A9-9E6A-50E8DE8D6DFA}" type="datetime1">
              <a:rPr lang="en-US" smtClean="0">
                <a:solidFill>
                  <a:prstClr val="black">
                    <a:tint val="75000"/>
                  </a:prstClr>
                </a:solidFill>
              </a:rPr>
              <a:t>5/25/2016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Doupé - 10/10/14</a:t>
            </a:r>
          </a:p>
        </p:txBody>
      </p:sp>
      <p:sp>
        <p:nvSpPr>
          <p:cNvPr id="5" name="Slide Number Placeholder 5"/>
          <p:cNvSpPr>
            <a:spLocks noGrp="1"/>
          </p:cNvSpPr>
          <p:nvPr>
            <p:ph type="sldNum" sz="quarter" idx="12"/>
          </p:nvPr>
        </p:nvSpPr>
        <p:spPr/>
        <p:txBody>
          <a:bodyPr/>
          <a:lstStyle>
            <a:lvl1pPr>
              <a:defRPr/>
            </a:lvl1pPr>
          </a:lstStyle>
          <a:p>
            <a:pPr>
              <a:defRPr/>
            </a:pPr>
            <a:fld id="{DC1F0E28-E81D-43AB-BC29-91524EA52B3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81190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6DF0F9C-666C-4E9B-A69F-6213737ED4B6}" type="datetime1">
              <a:rPr lang="en-US" smtClean="0">
                <a:solidFill>
                  <a:prstClr val="black">
                    <a:tint val="75000"/>
                  </a:prstClr>
                </a:solidFill>
              </a:rPr>
              <a:t>5/25/2016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Doupé - 10/10/14</a:t>
            </a:r>
          </a:p>
        </p:txBody>
      </p:sp>
      <p:sp>
        <p:nvSpPr>
          <p:cNvPr id="4" name="Slide Number Placeholder 5"/>
          <p:cNvSpPr>
            <a:spLocks noGrp="1"/>
          </p:cNvSpPr>
          <p:nvPr>
            <p:ph type="sldNum" sz="quarter" idx="12"/>
          </p:nvPr>
        </p:nvSpPr>
        <p:spPr/>
        <p:txBody>
          <a:bodyPr/>
          <a:lstStyle>
            <a:lvl1pPr>
              <a:defRPr/>
            </a:lvl1pPr>
          </a:lstStyle>
          <a:p>
            <a:pPr>
              <a:defRPr/>
            </a:pPr>
            <a:fld id="{6646173A-7CE4-4696-8AA8-ABBAE77C13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76383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73418A0-E032-4747-AF83-073876291A39}" type="datetime1">
              <a:rPr lang="en-US" smtClean="0">
                <a:solidFill>
                  <a:prstClr val="black">
                    <a:tint val="75000"/>
                  </a:prstClr>
                </a:solidFill>
              </a:rPr>
              <a:t>5/25/2016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Doupé - 10/10/14</a:t>
            </a:r>
          </a:p>
        </p:txBody>
      </p:sp>
      <p:sp>
        <p:nvSpPr>
          <p:cNvPr id="7" name="Slide Number Placeholder 5"/>
          <p:cNvSpPr>
            <a:spLocks noGrp="1"/>
          </p:cNvSpPr>
          <p:nvPr>
            <p:ph type="sldNum" sz="quarter" idx="12"/>
          </p:nvPr>
        </p:nvSpPr>
        <p:spPr/>
        <p:txBody>
          <a:bodyPr/>
          <a:lstStyle>
            <a:lvl1pPr>
              <a:defRPr/>
            </a:lvl1pPr>
          </a:lstStyle>
          <a:p>
            <a:pPr>
              <a:defRPr/>
            </a:pPr>
            <a:fld id="{956463D9-D8E4-4121-984C-6E94A646813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94607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946AF0A-373D-4B16-9210-8EE006243600}" type="datetime1">
              <a:rPr lang="en-US" smtClean="0">
                <a:solidFill>
                  <a:prstClr val="black">
                    <a:tint val="75000"/>
                  </a:prstClr>
                </a:solidFill>
              </a:rPr>
              <a:t>5/25/2016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Doupé - 10/10/14</a:t>
            </a:r>
          </a:p>
        </p:txBody>
      </p:sp>
      <p:sp>
        <p:nvSpPr>
          <p:cNvPr id="7" name="Slide Number Placeholder 5"/>
          <p:cNvSpPr>
            <a:spLocks noGrp="1"/>
          </p:cNvSpPr>
          <p:nvPr>
            <p:ph type="sldNum" sz="quarter" idx="12"/>
          </p:nvPr>
        </p:nvSpPr>
        <p:spPr/>
        <p:txBody>
          <a:bodyPr/>
          <a:lstStyle>
            <a:lvl1pPr>
              <a:defRPr/>
            </a:lvl1pPr>
          </a:lstStyle>
          <a:p>
            <a:pPr>
              <a:defRPr/>
            </a:pPr>
            <a:fld id="{352B7F9E-247E-4D63-B4BD-08A7B3C218C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1518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eaLnBrk="1" hangingPunct="1">
              <a:defRPr/>
            </a:pPr>
            <a:fld id="{A02F079D-02B8-4AAC-912B-C9A220149BAC}" type="datetime1">
              <a:rPr lang="en-US" smtClean="0">
                <a:solidFill>
                  <a:prstClr val="black">
                    <a:tint val="75000"/>
                  </a:prstClr>
                </a:solidFill>
              </a:rPr>
              <a:t>5/25/2016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eaLnBrk="1" hangingPunct="1">
              <a:defRPr/>
            </a:pPr>
            <a:r>
              <a:rPr lang="en-US">
                <a:solidFill>
                  <a:prstClr val="black">
                    <a:tint val="75000"/>
                  </a:prstClr>
                </a:solidFill>
              </a:rPr>
              <a:t>Doupé - 10/10/14</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eaLnBrk="1" hangingPunct="1">
              <a:defRPr/>
            </a:pPr>
            <a:fld id="{0C172585-D48A-48A6-AC3F-F9BC6131CF90}" type="slidenum">
              <a:rPr lang="en-US">
                <a:solidFill>
                  <a:prstClr val="black">
                    <a:tint val="75000"/>
                  </a:prstClr>
                </a:solidFill>
              </a:rPr>
              <a:pPr eaLnBrk="1" hangingPunct="1">
                <a:defRPr/>
              </a:pPr>
              <a:t>‹#›</a:t>
            </a:fld>
            <a:endParaRPr lang="en-US">
              <a:solidFill>
                <a:prstClr val="black">
                  <a:tint val="75000"/>
                </a:prstClr>
              </a:solidFill>
            </a:endParaRPr>
          </a:p>
        </p:txBody>
      </p:sp>
    </p:spTree>
    <p:extLst>
      <p:ext uri="{BB962C8B-B14F-4D97-AF65-F5344CB8AC3E}">
        <p14:creationId xmlns:p14="http://schemas.microsoft.com/office/powerpoint/2010/main" val="110722905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93" r:id="rId12"/>
  </p:sldLayoutIdLst>
  <p:hf sldNum="0" hdr="0" ftr="0" dt="0"/>
  <p:txStyles>
    <p:titleStyle>
      <a:lvl1pPr algn="ctr" rtl="0" fontAlgn="base">
        <a:spcBef>
          <a:spcPct val="0"/>
        </a:spcBef>
        <a:spcAft>
          <a:spcPct val="0"/>
        </a:spcAft>
        <a:defRPr sz="4400" kern="1200">
          <a:solidFill>
            <a:srgbClr val="17375E"/>
          </a:solidFill>
          <a:latin typeface="+mj-lt"/>
          <a:ea typeface="+mj-ea"/>
          <a:cs typeface="+mj-cs"/>
        </a:defRPr>
      </a:lvl1pPr>
      <a:lvl2pPr algn="ctr" rtl="0" fontAlgn="base">
        <a:spcBef>
          <a:spcPct val="0"/>
        </a:spcBef>
        <a:spcAft>
          <a:spcPct val="0"/>
        </a:spcAft>
        <a:defRPr sz="4400">
          <a:solidFill>
            <a:srgbClr val="17375E"/>
          </a:solidFill>
          <a:latin typeface="Calibri" pitchFamily="34" charset="0"/>
        </a:defRPr>
      </a:lvl2pPr>
      <a:lvl3pPr algn="ctr" rtl="0" fontAlgn="base">
        <a:spcBef>
          <a:spcPct val="0"/>
        </a:spcBef>
        <a:spcAft>
          <a:spcPct val="0"/>
        </a:spcAft>
        <a:defRPr sz="4400">
          <a:solidFill>
            <a:srgbClr val="17375E"/>
          </a:solidFill>
          <a:latin typeface="Calibri" pitchFamily="34" charset="0"/>
        </a:defRPr>
      </a:lvl3pPr>
      <a:lvl4pPr algn="ctr" rtl="0" fontAlgn="base">
        <a:spcBef>
          <a:spcPct val="0"/>
        </a:spcBef>
        <a:spcAft>
          <a:spcPct val="0"/>
        </a:spcAft>
        <a:defRPr sz="4400">
          <a:solidFill>
            <a:srgbClr val="17375E"/>
          </a:solidFill>
          <a:latin typeface="Calibri" pitchFamily="34" charset="0"/>
        </a:defRPr>
      </a:lvl4pPr>
      <a:lvl5pPr algn="ctr" rtl="0" fontAlgn="base">
        <a:spcBef>
          <a:spcPct val="0"/>
        </a:spcBef>
        <a:spcAft>
          <a:spcPct val="0"/>
        </a:spcAft>
        <a:defRPr sz="4400">
          <a:solidFill>
            <a:srgbClr val="17375E"/>
          </a:solidFill>
          <a:latin typeface="Calibri" pitchFamily="34" charset="0"/>
        </a:defRPr>
      </a:lvl5pPr>
      <a:lvl6pPr marL="457200" algn="ctr" rtl="0" fontAlgn="base">
        <a:spcBef>
          <a:spcPct val="0"/>
        </a:spcBef>
        <a:spcAft>
          <a:spcPct val="0"/>
        </a:spcAft>
        <a:defRPr sz="4400">
          <a:solidFill>
            <a:srgbClr val="17375E"/>
          </a:solidFill>
          <a:latin typeface="Calibri" pitchFamily="34" charset="0"/>
        </a:defRPr>
      </a:lvl6pPr>
      <a:lvl7pPr marL="914400" algn="ctr" rtl="0" fontAlgn="base">
        <a:spcBef>
          <a:spcPct val="0"/>
        </a:spcBef>
        <a:spcAft>
          <a:spcPct val="0"/>
        </a:spcAft>
        <a:defRPr sz="4400">
          <a:solidFill>
            <a:srgbClr val="17375E"/>
          </a:solidFill>
          <a:latin typeface="Calibri" pitchFamily="34" charset="0"/>
        </a:defRPr>
      </a:lvl7pPr>
      <a:lvl8pPr marL="1371600" algn="ctr" rtl="0" fontAlgn="base">
        <a:spcBef>
          <a:spcPct val="0"/>
        </a:spcBef>
        <a:spcAft>
          <a:spcPct val="0"/>
        </a:spcAft>
        <a:defRPr sz="4400">
          <a:solidFill>
            <a:srgbClr val="17375E"/>
          </a:solidFill>
          <a:latin typeface="Calibri" pitchFamily="34" charset="0"/>
        </a:defRPr>
      </a:lvl8pPr>
      <a:lvl9pPr marL="1828800" algn="ctr" rtl="0" fontAlgn="base">
        <a:spcBef>
          <a:spcPct val="0"/>
        </a:spcBef>
        <a:spcAft>
          <a:spcPct val="0"/>
        </a:spcAft>
        <a:defRPr sz="4400">
          <a:solidFill>
            <a:srgbClr val="17375E"/>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1pPr>
            <a:lvl2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2pPr>
            <a:lvl3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endParaRPr/>
          </a:p>
        </p:txBody>
      </p:sp>
      <p:sp>
        <p:nvSpPr>
          <p:cNvPr id="6" name="Shape 6"/>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marL="342900" indent="-342900" algn="l" rtl="0">
              <a:spcBef>
                <a:spcPts val="600"/>
              </a:spcBef>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indent="-285750" algn="l" rtl="0">
              <a:spcBef>
                <a:spcPts val="480"/>
              </a:spcBef>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indent="-228600" algn="l" rtl="0">
              <a:spcBef>
                <a:spcPts val="480"/>
              </a:spcBef>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790855961"/>
      </p:ext>
    </p:extLst>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1pPr>
            <a:lvl2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2pPr>
            <a:lvl3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3pPr>
            <a:lvl4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4pPr>
            <a:lvl5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5pPr>
            <a:lvl6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6pPr>
            <a:lvl7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7pPr>
            <a:lvl8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8pPr>
            <a:lvl9pPr marL="0" indent="228600" algn="l" rtl="0">
              <a:spcBef>
                <a:spcPts val="0"/>
              </a:spcBef>
              <a:buClr>
                <a:schemeClr val="lt1"/>
              </a:buClr>
              <a:buSzPct val="100000"/>
              <a:buFont typeface="Arial"/>
              <a:buNone/>
              <a:defRPr sz="3600" b="1" i="0" u="none" strike="noStrike" cap="none" baseline="0">
                <a:solidFill>
                  <a:schemeClr val="lt1"/>
                </a:solidFill>
                <a:latin typeface="Arial"/>
                <a:ea typeface="Arial"/>
                <a:cs typeface="Arial"/>
                <a:sym typeface="Arial"/>
              </a:defRPr>
            </a:lvl9pPr>
          </a:lstStyle>
          <a:p>
            <a:endParaRPr/>
          </a:p>
        </p:txBody>
      </p:sp>
      <p:sp>
        <p:nvSpPr>
          <p:cNvPr id="6" name="Shape 6"/>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marL="342900" indent="-342900" algn="l" rtl="0">
              <a:spcBef>
                <a:spcPts val="600"/>
              </a:spcBef>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indent="-285750" algn="l" rtl="0">
              <a:spcBef>
                <a:spcPts val="480"/>
              </a:spcBef>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indent="-228600" algn="l" rtl="0">
              <a:spcBef>
                <a:spcPts val="480"/>
              </a:spcBef>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213385902"/>
      </p:ext>
    </p:extLst>
  </p:cSld>
  <p:clrMap bg1="lt1" tx1="dk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13" r:id="rId7"/>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593367"/>
            <a:ext cx="8520600" cy="7636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536633"/>
            <a:ext cx="8520600" cy="4555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6217621"/>
            <a:ext cx="548700" cy="524800"/>
          </a:xfrm>
          <a:prstGeom prst="rect">
            <a:avLst/>
          </a:prstGeom>
          <a:noFill/>
          <a:ln>
            <a:noFill/>
          </a:ln>
        </p:spPr>
        <p:txBody>
          <a:bodyPr lIns="91425" tIns="91425" rIns="91425" bIns="91425" anchor="ctr" anchorCtr="0">
            <a:noAutofit/>
          </a:bodyPr>
          <a:lstStyle/>
          <a:p>
            <a:pPr algn="r">
              <a:spcBef>
                <a:spcPts val="0"/>
              </a:spcBef>
            </a:pPr>
            <a:fld id="{00000000-1234-1234-1234-123412341234}" type="slidenum">
              <a:rPr lang="en" sz="1000" smtClean="0">
                <a:solidFill>
                  <a:schemeClr val="dk2"/>
                </a:solidFill>
              </a:rPr>
              <a:pPr algn="r">
                <a:spcBef>
                  <a:spcPts val="0"/>
                </a:spcBef>
              </a:pPr>
              <a:t>‹#›</a:t>
            </a:fld>
            <a:endParaRPr lang="en" sz="1000">
              <a:solidFill>
                <a:schemeClr val="dk2"/>
              </a:solidFill>
            </a:endParaRPr>
          </a:p>
        </p:txBody>
      </p:sp>
    </p:spTree>
    <p:extLst>
      <p:ext uri="{BB962C8B-B14F-4D97-AF65-F5344CB8AC3E}">
        <p14:creationId xmlns:p14="http://schemas.microsoft.com/office/powerpoint/2010/main" val="309772206"/>
      </p:ext>
    </p:extLst>
  </p:cSld>
  <p:clrMap bg1="lt1" tx1="dk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http://www.androidcentral.com/top-free-antivirus-apps-android#slide3" TargetMode="External"/><Relationship Id="rId7" Type="http://schemas.openxmlformats.org/officeDocument/2006/relationships/hyperlink" Target="http://www.androidcentral.com/top-free-antivirus-apps-android#slide7" TargetMode="External"/><Relationship Id="rId2" Type="http://schemas.openxmlformats.org/officeDocument/2006/relationships/hyperlink" Target="http://www.androidcentral.com/top-free-antivirus-apps-android#slide2" TargetMode="External"/><Relationship Id="rId1" Type="http://schemas.openxmlformats.org/officeDocument/2006/relationships/slideLayout" Target="../slideLayouts/slideLayout2.xml"/><Relationship Id="rId6" Type="http://schemas.openxmlformats.org/officeDocument/2006/relationships/hyperlink" Target="http://www.androidcentral.com/top-free-antivirus-apps-android#slide6" TargetMode="External"/><Relationship Id="rId5" Type="http://schemas.openxmlformats.org/officeDocument/2006/relationships/hyperlink" Target="http://www.androidcentral.com/top-free-antivirus-apps-android#slide5" TargetMode="External"/><Relationship Id="rId4" Type="http://schemas.openxmlformats.org/officeDocument/2006/relationships/hyperlink" Target="http://www.androidcentral.com/top-free-antivirus-apps-android#slide4" TargetMode="External"/><Relationship Id="rId9" Type="http://schemas.openxmlformats.org/officeDocument/2006/relationships/hyperlink" Target="http://www.androidcentral.com/top-free-antivirus-apps-android"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androidcentral.com/antivirus-android-do-you-need-it"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8.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hyperlink" Target="http://forensics.spreitzenbarth.de/android-malware/"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8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28.xml"/></Relationships>
</file>

<file path=ppt/slides/_rels/slide8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28.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8.xml"/></Relationships>
</file>

<file path=ppt/slides/_rels/slide8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28.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8.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8.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8.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8.xml"/></Relationships>
</file>

<file path=ppt/slides/_rels/slide8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28.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2.xml"/><Relationship Id="rId1" Type="http://schemas.openxmlformats.org/officeDocument/2006/relationships/slideLayout" Target="../slideLayouts/slideLayout36.xml"/></Relationships>
</file>

<file path=ppt/slides/_rels/slide9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3.xml"/><Relationship Id="rId1" Type="http://schemas.openxmlformats.org/officeDocument/2006/relationships/slideLayout" Target="../slideLayouts/slideLayout3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8.xml"/></Relationships>
</file>

<file path=ppt/slides/_rels/slide9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5.xml"/><Relationship Id="rId1" Type="http://schemas.openxmlformats.org/officeDocument/2006/relationships/slideLayout" Target="../slideLayouts/slideLayout28.xml"/></Relationships>
</file>

<file path=ppt/slides/_rels/slide9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6.xml"/><Relationship Id="rId1" Type="http://schemas.openxmlformats.org/officeDocument/2006/relationships/slideLayout" Target="../slideLayouts/slideLayout3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990600" y="1981200"/>
            <a:ext cx="7239000" cy="1143000"/>
          </a:xfrm>
        </p:spPr>
        <p:txBody>
          <a:bodyPr/>
          <a:lstStyle/>
          <a:p>
            <a:pPr algn="ctr" eaLnBrk="1" hangingPunct="1">
              <a:lnSpc>
                <a:spcPct val="90000"/>
              </a:lnSpc>
            </a:pPr>
            <a:r>
              <a:rPr lang="en-US" sz="4000" dirty="0">
                <a:solidFill>
                  <a:srgbClr val="002060"/>
                </a:solidFill>
              </a:rPr>
              <a:t>Mobile Malware</a:t>
            </a:r>
            <a:endParaRPr lang="en-US" sz="4800" dirty="0">
              <a:solidFill>
                <a:srgbClr val="002060"/>
              </a:solidFill>
            </a:endParaRPr>
          </a:p>
        </p:txBody>
      </p:sp>
      <p:sp>
        <p:nvSpPr>
          <p:cNvPr id="3075" name="Rectangle 5" descr="Rectangle: Click to edit Master text styles&#10;Second level&#10;Third level&#10;Fourth level&#10;Fifth level"/>
          <p:cNvSpPr>
            <a:spLocks noGrp="1" noChangeArrowheads="1"/>
          </p:cNvSpPr>
          <p:nvPr>
            <p:ph type="subTitle" idx="1"/>
          </p:nvPr>
        </p:nvSpPr>
        <p:spPr>
          <a:xfrm>
            <a:off x="1219200" y="3886200"/>
            <a:ext cx="6400800" cy="1557338"/>
          </a:xfrm>
        </p:spPr>
        <p:txBody>
          <a:bodyPr/>
          <a:lstStyle/>
          <a:p>
            <a:pPr algn="ctr" eaLnBrk="1" hangingPunct="1"/>
            <a:r>
              <a:rPr lang="en-US" dirty="0">
                <a:solidFill>
                  <a:schemeClr val="tx1">
                    <a:lumMod val="65000"/>
                    <a:lumOff val="35000"/>
                  </a:schemeClr>
                </a:solidFill>
              </a:rPr>
              <a:t>John Mitchell</a:t>
            </a:r>
          </a:p>
        </p:txBody>
      </p:sp>
      <p:sp>
        <p:nvSpPr>
          <p:cNvPr id="3076" name="Text Box 6"/>
          <p:cNvSpPr txBox="1">
            <a:spLocks noChangeArrowheads="1"/>
          </p:cNvSpPr>
          <p:nvPr/>
        </p:nvSpPr>
        <p:spPr bwMode="auto">
          <a:xfrm>
            <a:off x="212725" y="82550"/>
            <a:ext cx="886781" cy="400110"/>
          </a:xfrm>
          <a:prstGeom prst="rect">
            <a:avLst/>
          </a:prstGeom>
          <a:noFill/>
          <a:ln w="12700" algn="ctr">
            <a:noFill/>
            <a:miter lim="800000"/>
            <a:headEnd/>
            <a:tailEnd type="none" w="lg" len="med"/>
          </a:ln>
        </p:spPr>
        <p:txBody>
          <a:bodyPr wrap="none">
            <a:spAutoFit/>
          </a:bodyPr>
          <a:lstStyle/>
          <a:p>
            <a:r>
              <a:rPr lang="en-US" sz="2000" dirty="0">
                <a:latin typeface="+mj-lt"/>
                <a:cs typeface="Arial" pitchFamily="34" charset="0"/>
              </a:rPr>
              <a:t>CS 155</a:t>
            </a:r>
          </a:p>
        </p:txBody>
      </p:sp>
      <p:sp>
        <p:nvSpPr>
          <p:cNvPr id="3077" name="Text Box 7"/>
          <p:cNvSpPr txBox="1">
            <a:spLocks noChangeArrowheads="1"/>
          </p:cNvSpPr>
          <p:nvPr/>
        </p:nvSpPr>
        <p:spPr bwMode="auto">
          <a:xfrm>
            <a:off x="7539038" y="76200"/>
            <a:ext cx="1418978" cy="400110"/>
          </a:xfrm>
          <a:prstGeom prst="rect">
            <a:avLst/>
          </a:prstGeom>
          <a:noFill/>
          <a:ln w="12700" algn="ctr">
            <a:noFill/>
            <a:miter lim="800000"/>
            <a:headEnd/>
            <a:tailEnd type="none" w="lg" len="med"/>
          </a:ln>
        </p:spPr>
        <p:txBody>
          <a:bodyPr wrap="none">
            <a:spAutoFit/>
          </a:bodyPr>
          <a:lstStyle/>
          <a:p>
            <a:r>
              <a:rPr lang="en-US" sz="2000" dirty="0">
                <a:latin typeface="+mj-lt"/>
                <a:cs typeface="Arial" pitchFamily="34" charset="0"/>
              </a:rPr>
              <a:t>Spring 2016</a:t>
            </a:r>
          </a:p>
        </p:txBody>
      </p:sp>
    </p:spTree>
    <p:extLst>
      <p:ext uri="{BB962C8B-B14F-4D97-AF65-F5344CB8AC3E}">
        <p14:creationId xmlns:p14="http://schemas.microsoft.com/office/powerpoint/2010/main" val="2527489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Android free antivirus apps …</a:t>
            </a:r>
          </a:p>
        </p:txBody>
      </p:sp>
      <p:sp>
        <p:nvSpPr>
          <p:cNvPr id="3" name="Content Placeholder 2"/>
          <p:cNvSpPr>
            <a:spLocks noGrp="1"/>
          </p:cNvSpPr>
          <p:nvPr>
            <p:ph idx="1"/>
          </p:nvPr>
        </p:nvSpPr>
        <p:spPr>
          <a:xfrm>
            <a:off x="429025" y="1600200"/>
            <a:ext cx="3124200" cy="4525963"/>
          </a:xfrm>
          <a:ln>
            <a:solidFill>
              <a:schemeClr val="tx1"/>
            </a:solidFill>
          </a:ln>
        </p:spPr>
        <p:txBody>
          <a:bodyPr>
            <a:normAutofit fontScale="92500"/>
          </a:bodyPr>
          <a:lstStyle/>
          <a:p>
            <a:pPr>
              <a:buFont typeface="+mj-lt"/>
              <a:buAutoNum type="arabicPeriod"/>
            </a:pPr>
            <a:r>
              <a:rPr lang="en-US" sz="2400" dirty="0" err="1">
                <a:hlinkClick r:id="rId2"/>
              </a:rPr>
              <a:t>Comodo</a:t>
            </a:r>
            <a:r>
              <a:rPr lang="en-US" sz="2400" dirty="0">
                <a:hlinkClick r:id="rId2"/>
              </a:rPr>
              <a:t> Security &amp; Antivirus</a:t>
            </a:r>
            <a:endParaRPr lang="en-US" sz="2400" dirty="0"/>
          </a:p>
          <a:p>
            <a:pPr>
              <a:buFont typeface="+mj-lt"/>
              <a:buAutoNum type="arabicPeriod"/>
            </a:pPr>
            <a:r>
              <a:rPr lang="en-US" sz="2400" dirty="0">
                <a:hlinkClick r:id="rId3"/>
              </a:rPr>
              <a:t>CM Security Antivirus </a:t>
            </a:r>
            <a:r>
              <a:rPr lang="en-US" sz="2400" dirty="0" err="1">
                <a:hlinkClick r:id="rId3"/>
              </a:rPr>
              <a:t>AppLock</a:t>
            </a:r>
            <a:endParaRPr lang="en-US" sz="2400" dirty="0"/>
          </a:p>
          <a:p>
            <a:pPr>
              <a:buFont typeface="+mj-lt"/>
              <a:buAutoNum type="arabicPeriod"/>
            </a:pPr>
            <a:r>
              <a:rPr lang="en-US" sz="2400" dirty="0">
                <a:hlinkClick r:id="rId4"/>
              </a:rPr>
              <a:t>360 Security - Antivirus Boost</a:t>
            </a:r>
            <a:endParaRPr lang="en-US" sz="2400" dirty="0"/>
          </a:p>
          <a:p>
            <a:pPr>
              <a:buFont typeface="+mj-lt"/>
              <a:buAutoNum type="arabicPeriod"/>
            </a:pPr>
            <a:r>
              <a:rPr lang="en-US" sz="2400" dirty="0">
                <a:hlinkClick r:id="rId5"/>
              </a:rPr>
              <a:t>Sophos Free Antivirus and Security</a:t>
            </a:r>
            <a:endParaRPr lang="en-US" sz="2400" dirty="0"/>
          </a:p>
          <a:p>
            <a:pPr>
              <a:buFont typeface="+mj-lt"/>
              <a:buAutoNum type="arabicPeriod"/>
            </a:pPr>
            <a:r>
              <a:rPr lang="en-US" sz="2400" dirty="0">
                <a:hlinkClick r:id="rId6"/>
              </a:rPr>
              <a:t>Malwarebytes Anti-Malware</a:t>
            </a:r>
            <a:endParaRPr lang="en-US" sz="2400" dirty="0"/>
          </a:p>
          <a:p>
            <a:pPr>
              <a:buFont typeface="+mj-lt"/>
              <a:buAutoNum type="arabicPeriod"/>
            </a:pPr>
            <a:r>
              <a:rPr lang="en-US" sz="2400" dirty="0">
                <a:hlinkClick r:id="rId7"/>
              </a:rPr>
              <a:t>Bitdefender Antivirus Free</a:t>
            </a:r>
            <a:endParaRPr lang="en-US" sz="2400" dirty="0"/>
          </a:p>
        </p:txBody>
      </p:sp>
      <p:pic>
        <p:nvPicPr>
          <p:cNvPr id="3074" name="Picture 2" descr="Free Android Antivirus apps"/>
          <p:cNvPicPr>
            <a:picLocks noChangeAspect="1" noChangeArrowheads="1"/>
          </p:cNvPicPr>
          <p:nvPr/>
        </p:nvPicPr>
        <p:blipFill rotWithShape="1">
          <a:blip r:embed="rId8">
            <a:extLst>
              <a:ext uri="{28A0092B-C50C-407E-A947-70E740481C1C}">
                <a14:useLocalDpi xmlns:a14="http://schemas.microsoft.com/office/drawing/2010/main" val="0"/>
              </a:ext>
            </a:extLst>
          </a:blip>
          <a:srcRect l="14999" r="14001"/>
          <a:stretch/>
        </p:blipFill>
        <p:spPr bwMode="auto">
          <a:xfrm>
            <a:off x="3583961" y="1600199"/>
            <a:ext cx="5410200" cy="45259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362200" y="6308723"/>
            <a:ext cx="6851917" cy="369332"/>
          </a:xfrm>
          <a:prstGeom prst="rect">
            <a:avLst/>
          </a:prstGeom>
          <a:noFill/>
        </p:spPr>
        <p:txBody>
          <a:bodyPr wrap="square" rtlCol="0">
            <a:spAutoFit/>
          </a:bodyPr>
          <a:lstStyle/>
          <a:p>
            <a:r>
              <a:rPr lang="en-US" sz="1800" dirty="0">
                <a:latin typeface="+mn-lt"/>
                <a:hlinkClick r:id="rId9"/>
              </a:rPr>
              <a:t>http://www.androidcentral.com/top-free-antivirus-apps-android</a:t>
            </a:r>
            <a:r>
              <a:rPr lang="en-US" sz="1800" dirty="0">
                <a:latin typeface="+mn-lt"/>
              </a:rPr>
              <a:t> </a:t>
            </a:r>
          </a:p>
        </p:txBody>
      </p:sp>
    </p:spTree>
    <p:extLst>
      <p:ext uri="{BB962C8B-B14F-4D97-AF65-F5344CB8AC3E}">
        <p14:creationId xmlns:p14="http://schemas.microsoft.com/office/powerpoint/2010/main" val="2052761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4" name="Rectangle 1"/>
          <p:cNvSpPr>
            <a:spLocks noGrp="1" noChangeArrowheads="1"/>
          </p:cNvSpPr>
          <p:nvPr>
            <p:ph idx="1"/>
          </p:nvPr>
        </p:nvSpPr>
        <p:spPr>
          <a:xfrm>
            <a:off x="457200" y="2590800"/>
            <a:ext cx="8229600" cy="3535363"/>
          </a:xfrm>
        </p:spPr>
        <p:txBody>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en-US" sz="2000" dirty="0"/>
              <a:t>“Even security companies know the risk is low — that's why apps are packaged with other selling points.” - </a:t>
            </a:r>
            <a:r>
              <a:rPr lang="en-US" altLang="en-US" sz="2000" dirty="0" err="1"/>
              <a:t>AndroidCentral</a:t>
            </a:r>
            <a:endParaRPr lang="en-US" altLang="en-US" sz="2000" dirty="0"/>
          </a:p>
          <a:p>
            <a:pPr lvl="0"/>
            <a:r>
              <a:rPr lang="en-US" altLang="en-US" sz="2000" dirty="0"/>
              <a:t>Kevin Haley, Symantec's Director of Symantec Security Response:</a:t>
            </a:r>
          </a:p>
          <a:p>
            <a:pPr lvl="1"/>
            <a:r>
              <a:rPr lang="en-US" altLang="en-US" sz="2000" dirty="0"/>
              <a:t>"Symantec sees an important role to play in helping to protect data and mobile devices from being exposed to risk," … </a:t>
            </a:r>
          </a:p>
          <a:p>
            <a:pPr lvl="1"/>
            <a:r>
              <a:rPr lang="en-US" altLang="en-US" sz="2000" dirty="0"/>
              <a:t>"While Symantec sees its purpose in the mobile landscape as providing security against malware, fraud and scams; we also protect devices against loss and theft — loss of the device itself, as well as the information on it. In addition, Symantec helps businesses protect and manage their data being stored or transmitted through the mobile devices of their employees."</a:t>
            </a:r>
          </a:p>
          <a:p>
            <a:pPr lvl="0"/>
            <a:endParaRPr lang="en-US" altLang="en-US" dirty="0"/>
          </a:p>
        </p:txBody>
      </p:sp>
      <p:pic>
        <p:nvPicPr>
          <p:cNvPr id="4099" name="Picture 3" descr="Norton Mobile"/>
          <p:cNvPicPr>
            <a:picLocks noChangeAspect="1" noChangeArrowheads="1"/>
          </p:cNvPicPr>
          <p:nvPr/>
        </p:nvPicPr>
        <p:blipFill rotWithShape="1">
          <a:blip r:embed="rId2">
            <a:extLst>
              <a:ext uri="{28A0092B-C50C-407E-A947-70E740481C1C}">
                <a14:useLocalDpi xmlns:a14="http://schemas.microsoft.com/office/drawing/2010/main" val="0"/>
              </a:ext>
            </a:extLst>
          </a:blip>
          <a:srcRect r="21393" b="62276"/>
          <a:stretch/>
        </p:blipFill>
        <p:spPr bwMode="auto">
          <a:xfrm>
            <a:off x="457200" y="312738"/>
            <a:ext cx="8393264" cy="2209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676400" y="6324600"/>
            <a:ext cx="7046866" cy="400110"/>
          </a:xfrm>
          <a:prstGeom prst="rect">
            <a:avLst/>
          </a:prstGeom>
          <a:noFill/>
        </p:spPr>
        <p:txBody>
          <a:bodyPr wrap="none" rtlCol="0">
            <a:spAutoFit/>
          </a:bodyPr>
          <a:lstStyle/>
          <a:p>
            <a:r>
              <a:rPr lang="en-US" sz="2000" dirty="0">
                <a:latin typeface="+mn-lt"/>
                <a:hlinkClick r:id="rId3"/>
              </a:rPr>
              <a:t>http://www.androidcentral.com/antivirus-android-do-you-need-it</a:t>
            </a:r>
            <a:r>
              <a:rPr lang="en-US" sz="2000" dirty="0">
                <a:latin typeface="+mn-lt"/>
              </a:rPr>
              <a:t> </a:t>
            </a:r>
          </a:p>
        </p:txBody>
      </p:sp>
    </p:spTree>
    <p:extLst>
      <p:ext uri="{BB962C8B-B14F-4D97-AF65-F5344CB8AC3E}">
        <p14:creationId xmlns:p14="http://schemas.microsoft.com/office/powerpoint/2010/main" val="1259938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Android malware example</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1371354"/>
            <a:ext cx="7010400" cy="5334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3" y="6629400"/>
            <a:ext cx="8410575"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7188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 malicious “conference app”</a:t>
            </a:r>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83909"/>
            <a:ext cx="3733799" cy="5016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09600" y="6477000"/>
            <a:ext cx="184731" cy="461665"/>
          </a:xfrm>
          <a:prstGeom prst="rect">
            <a:avLst/>
          </a:prstGeom>
          <a:noFill/>
        </p:spPr>
        <p:txBody>
          <a:bodyPr wrap="none" rtlCol="0">
            <a:spAutoFit/>
          </a:bodyPr>
          <a:lstStyle/>
          <a:p>
            <a:endParaRPr lang="en-US"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3" y="6553200"/>
            <a:ext cx="8410575"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377812"/>
            <a:ext cx="3750038" cy="5022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9975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Malware behavior triggered by C&amp;C server (</a:t>
            </a:r>
            <a:r>
              <a:rPr lang="en-US" sz="4000" dirty="0" err="1"/>
              <a:t>Chuli</a:t>
            </a:r>
            <a:r>
              <a:rPr lang="en-US" sz="4000" dirty="0"/>
              <a:t>)</a:t>
            </a:r>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 y="1752600"/>
            <a:ext cx="7639050" cy="404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3" y="6553200"/>
            <a:ext cx="8410575"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8313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t>Mobile malware</a:t>
            </a:r>
          </a:p>
          <a:p>
            <a:r>
              <a:rPr lang="en-US" dirty="0"/>
              <a:t>Identifying malware</a:t>
            </a:r>
          </a:p>
          <a:p>
            <a:pPr lvl="1"/>
            <a:r>
              <a:rPr lang="en-US" dirty="0"/>
              <a:t>Detect at app store rather than on platform</a:t>
            </a:r>
          </a:p>
          <a:p>
            <a:r>
              <a:rPr lang="en-US" dirty="0"/>
              <a:t>Classification study of mobile web apps</a:t>
            </a:r>
          </a:p>
          <a:p>
            <a:pPr lvl="1"/>
            <a:r>
              <a:rPr lang="en-US" dirty="0"/>
              <a:t>Entire Google Play market as of 2014</a:t>
            </a:r>
          </a:p>
          <a:p>
            <a:pPr lvl="1"/>
            <a:r>
              <a:rPr lang="en-US" dirty="0"/>
              <a:t>85% of </a:t>
            </a:r>
            <a:r>
              <a:rPr lang="en-US" dirty="0" err="1"/>
              <a:t>approx</a:t>
            </a:r>
            <a:r>
              <a:rPr lang="en-US" dirty="0"/>
              <a:t> 1 million apps use web interface</a:t>
            </a:r>
          </a:p>
          <a:p>
            <a:r>
              <a:rPr lang="en-US" dirty="0"/>
              <a:t>Target fragmentation in Android</a:t>
            </a:r>
          </a:p>
          <a:p>
            <a:pPr lvl="1"/>
            <a:r>
              <a:rPr lang="en-US" dirty="0"/>
              <a:t>Out-of-date Apps may disable more recent security platform patches</a:t>
            </a:r>
          </a:p>
        </p:txBody>
      </p:sp>
      <p:sp>
        <p:nvSpPr>
          <p:cNvPr id="4" name="Right Arrow 3"/>
          <p:cNvSpPr/>
          <p:nvPr/>
        </p:nvSpPr>
        <p:spPr>
          <a:xfrm>
            <a:off x="228600" y="2362200"/>
            <a:ext cx="457200" cy="2286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9393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prstGeom prst="rect">
            <a:avLst/>
          </a:prstGeom>
        </p:spPr>
        <p:txBody>
          <a:bodyPr lIns="91425" tIns="91425" rIns="91425" bIns="91425" anchor="b" anchorCtr="0">
            <a:noAutofit/>
          </a:bodyPr>
          <a:lstStyle/>
          <a:p>
            <a:pPr lvl="0" rtl="0">
              <a:buNone/>
            </a:pPr>
            <a:r>
              <a:rPr lang="en"/>
              <a:t>STAMP Admission System</a:t>
            </a:r>
          </a:p>
        </p:txBody>
      </p:sp>
      <p:sp>
        <p:nvSpPr>
          <p:cNvPr id="82" name="Shape 82"/>
          <p:cNvSpPr/>
          <p:nvPr/>
        </p:nvSpPr>
        <p:spPr>
          <a:xfrm>
            <a:off x="3271989" y="2519779"/>
            <a:ext cx="2608499" cy="2557799"/>
          </a:xfrm>
          <a:prstGeom prst="blockArc">
            <a:avLst>
              <a:gd name="adj1" fmla="val 10800000"/>
              <a:gd name="adj2" fmla="val 0"/>
              <a:gd name="adj3" fmla="val 25000"/>
            </a:avLst>
          </a:prstGeom>
          <a:solidFill>
            <a:srgbClr val="FF9900"/>
          </a:solidFill>
          <a:ln w="19050" cap="flat">
            <a:solidFill>
              <a:srgbClr val="F6B26B"/>
            </a:solidFill>
            <a:prstDash val="solid"/>
            <a:round/>
            <a:headEnd type="none" w="med" len="med"/>
            <a:tailEnd type="none" w="med" len="med"/>
          </a:ln>
        </p:spPr>
        <p:txBody>
          <a:bodyPr lIns="91425" tIns="91425" rIns="91425" bIns="91425" anchor="ctr" anchorCtr="0">
            <a:noAutofit/>
          </a:bodyPr>
          <a:lstStyle/>
          <a:p>
            <a:endParaRPr/>
          </a:p>
        </p:txBody>
      </p:sp>
      <p:sp>
        <p:nvSpPr>
          <p:cNvPr id="83" name="Shape 83"/>
          <p:cNvSpPr/>
          <p:nvPr/>
        </p:nvSpPr>
        <p:spPr>
          <a:xfrm rot="-10772283">
            <a:off x="3269657" y="2644485"/>
            <a:ext cx="2604684" cy="2465497"/>
          </a:xfrm>
          <a:prstGeom prst="blockArc">
            <a:avLst>
              <a:gd name="adj1" fmla="val 10800000"/>
              <a:gd name="adj2" fmla="val 0"/>
              <a:gd name="adj3" fmla="val 25000"/>
            </a:avLst>
          </a:prstGeom>
          <a:solidFill>
            <a:schemeClr val="lt2"/>
          </a:solidFill>
          <a:ln w="19050" cap="flat">
            <a:solidFill>
              <a:schemeClr val="lt2"/>
            </a:solidFill>
            <a:prstDash val="solid"/>
            <a:round/>
            <a:headEnd type="none" w="med" len="med"/>
            <a:tailEnd type="none" w="med" len="med"/>
          </a:ln>
        </p:spPr>
        <p:txBody>
          <a:bodyPr lIns="91425" tIns="91425" rIns="91425" bIns="91425" anchor="ctr" anchorCtr="0">
            <a:noAutofit/>
          </a:bodyPr>
          <a:lstStyle/>
          <a:p>
            <a:endParaRPr/>
          </a:p>
        </p:txBody>
      </p:sp>
      <p:sp>
        <p:nvSpPr>
          <p:cNvPr id="84" name="Shape 84"/>
          <p:cNvSpPr txBox="1"/>
          <p:nvPr/>
        </p:nvSpPr>
        <p:spPr>
          <a:xfrm>
            <a:off x="3977949" y="2648554"/>
            <a:ext cx="1213199" cy="525600"/>
          </a:xfrm>
          <a:prstGeom prst="rect">
            <a:avLst/>
          </a:prstGeom>
          <a:noFill/>
        </p:spPr>
        <p:txBody>
          <a:bodyPr lIns="91425" tIns="91425" rIns="91425" bIns="91425" anchor="t" anchorCtr="0">
            <a:noAutofit/>
          </a:bodyPr>
          <a:lstStyle/>
          <a:p>
            <a:pPr algn="ctr">
              <a:buNone/>
            </a:pPr>
            <a:r>
              <a:rPr lang="en" sz="2400" b="1"/>
              <a:t>Static</a:t>
            </a:r>
          </a:p>
        </p:txBody>
      </p:sp>
      <p:sp>
        <p:nvSpPr>
          <p:cNvPr id="85" name="Shape 85"/>
          <p:cNvSpPr txBox="1"/>
          <p:nvPr/>
        </p:nvSpPr>
        <p:spPr>
          <a:xfrm>
            <a:off x="3835599" y="4425150"/>
            <a:ext cx="1497900" cy="525600"/>
          </a:xfrm>
          <a:prstGeom prst="rect">
            <a:avLst/>
          </a:prstGeom>
          <a:noFill/>
        </p:spPr>
        <p:txBody>
          <a:bodyPr lIns="91425" tIns="91425" rIns="91425" bIns="91425" anchor="t" anchorCtr="0">
            <a:noAutofit/>
          </a:bodyPr>
          <a:lstStyle/>
          <a:p>
            <a:pPr lvl="0" algn="ctr" rtl="0">
              <a:buNone/>
            </a:pPr>
            <a:r>
              <a:rPr lang="en" sz="2400" b="1"/>
              <a:t>Dynamic</a:t>
            </a:r>
          </a:p>
        </p:txBody>
      </p:sp>
      <p:sp>
        <p:nvSpPr>
          <p:cNvPr id="86" name="Shape 86"/>
          <p:cNvSpPr/>
          <p:nvPr/>
        </p:nvSpPr>
        <p:spPr>
          <a:xfrm>
            <a:off x="3949449" y="3187650"/>
            <a:ext cx="1274400" cy="1304699"/>
          </a:xfrm>
          <a:prstGeom prst="ellipse">
            <a:avLst/>
          </a:prstGeom>
          <a:noFill/>
          <a:ln>
            <a:noFill/>
          </a:ln>
        </p:spPr>
        <p:txBody>
          <a:bodyPr lIns="91425" tIns="91425" rIns="91425" bIns="91425" anchor="ctr" anchorCtr="0">
            <a:noAutofit/>
          </a:bodyPr>
          <a:lstStyle/>
          <a:p>
            <a:endParaRPr/>
          </a:p>
        </p:txBody>
      </p:sp>
      <p:sp>
        <p:nvSpPr>
          <p:cNvPr id="87" name="Shape 87"/>
          <p:cNvSpPr txBox="1"/>
          <p:nvPr/>
        </p:nvSpPr>
        <p:spPr>
          <a:xfrm>
            <a:off x="3748874" y="3587925"/>
            <a:ext cx="1616099" cy="586800"/>
          </a:xfrm>
          <a:prstGeom prst="rect">
            <a:avLst/>
          </a:prstGeom>
          <a:noFill/>
        </p:spPr>
        <p:txBody>
          <a:bodyPr lIns="91425" tIns="91425" rIns="91425" bIns="91425" anchor="t" anchorCtr="0">
            <a:noAutofit/>
          </a:bodyPr>
          <a:lstStyle/>
          <a:p>
            <a:pPr algn="ctr">
              <a:buNone/>
            </a:pPr>
            <a:r>
              <a:rPr lang="en" sz="2400" b="1">
                <a:solidFill>
                  <a:srgbClr val="FF9900"/>
                </a:solidFill>
              </a:rPr>
              <a:t>STAMP</a:t>
            </a:r>
          </a:p>
        </p:txBody>
      </p:sp>
      <p:sp>
        <p:nvSpPr>
          <p:cNvPr id="88" name="Shape 88"/>
          <p:cNvSpPr/>
          <p:nvPr/>
        </p:nvSpPr>
        <p:spPr>
          <a:xfrm>
            <a:off x="3468024" y="3438300"/>
            <a:ext cx="279000" cy="352800"/>
          </a:xfrm>
          <a:prstGeom prst="downArrow">
            <a:avLst>
              <a:gd name="adj1" fmla="val 50000"/>
              <a:gd name="adj2" fmla="val 5000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89" name="Shape 89"/>
          <p:cNvSpPr/>
          <p:nvPr/>
        </p:nvSpPr>
        <p:spPr>
          <a:xfrm rot="10777821">
            <a:off x="5449213" y="3895447"/>
            <a:ext cx="279005" cy="352808"/>
          </a:xfrm>
          <a:prstGeom prst="downArrow">
            <a:avLst>
              <a:gd name="adj1" fmla="val 50000"/>
              <a:gd name="adj2" fmla="val 5000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90" name="Shape 90"/>
          <p:cNvSpPr/>
          <p:nvPr/>
        </p:nvSpPr>
        <p:spPr>
          <a:xfrm>
            <a:off x="5834100" y="1721075"/>
            <a:ext cx="2852700" cy="1179000"/>
          </a:xfrm>
          <a:prstGeom prst="wedgeRoundRectCallout">
            <a:avLst>
              <a:gd name="adj1" fmla="val -25178"/>
              <a:gd name="adj2" fmla="val 49550"/>
              <a:gd name="adj3" fmla="val 0"/>
            </a:avLst>
          </a:prstGeom>
          <a:solidFill>
            <a:srgbClr val="F9CB9C"/>
          </a:solidFill>
          <a:ln w="19050" cap="flat">
            <a:solidFill>
              <a:srgbClr val="FF9900"/>
            </a:solidFill>
            <a:prstDash val="solid"/>
            <a:round/>
            <a:headEnd type="none" w="med" len="med"/>
            <a:tailEnd type="none" w="med" len="med"/>
          </a:ln>
        </p:spPr>
        <p:txBody>
          <a:bodyPr lIns="91425" tIns="91425" rIns="91425" bIns="91425" anchor="ctr" anchorCtr="0">
            <a:noAutofit/>
          </a:bodyPr>
          <a:lstStyle/>
          <a:p>
            <a:pPr lvl="0" algn="ctr" rtl="0">
              <a:buNone/>
            </a:pPr>
            <a:r>
              <a:rPr lang="en" b="1" dirty="0">
                <a:latin typeface="+mn-lt"/>
              </a:rPr>
              <a:t>Static Analysis</a:t>
            </a:r>
          </a:p>
          <a:p>
            <a:pPr lvl="0" algn="ctr" rtl="0">
              <a:buNone/>
            </a:pPr>
            <a:r>
              <a:rPr lang="en" dirty="0">
                <a:latin typeface="+mn-lt"/>
              </a:rPr>
              <a:t>More behaviors, fewer details</a:t>
            </a:r>
          </a:p>
        </p:txBody>
      </p:sp>
      <p:sp>
        <p:nvSpPr>
          <p:cNvPr id="91" name="Shape 91"/>
          <p:cNvSpPr/>
          <p:nvPr/>
        </p:nvSpPr>
        <p:spPr>
          <a:xfrm>
            <a:off x="336325" y="4644750"/>
            <a:ext cx="2852700" cy="1179000"/>
          </a:xfrm>
          <a:prstGeom prst="wedgeRoundRectCallout">
            <a:avLst>
              <a:gd name="adj1" fmla="val 50018"/>
              <a:gd name="adj2" fmla="val -23454"/>
              <a:gd name="adj3" fmla="val 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buNone/>
            </a:pPr>
            <a:r>
              <a:rPr lang="en" b="1" dirty="0">
                <a:latin typeface="+mn-lt"/>
              </a:rPr>
              <a:t>Dynamic Analysis</a:t>
            </a:r>
          </a:p>
          <a:p>
            <a:pPr lvl="0" algn="ctr" rtl="0">
              <a:buNone/>
            </a:pPr>
            <a:r>
              <a:rPr lang="en" dirty="0">
                <a:latin typeface="+mn-lt"/>
              </a:rPr>
              <a:t>Fewer behaviors, more details</a:t>
            </a:r>
          </a:p>
        </p:txBody>
      </p:sp>
      <p:sp>
        <p:nvSpPr>
          <p:cNvPr id="2" name="TextBox 1"/>
          <p:cNvSpPr txBox="1"/>
          <p:nvPr/>
        </p:nvSpPr>
        <p:spPr>
          <a:xfrm>
            <a:off x="6781800" y="4492349"/>
            <a:ext cx="1920590" cy="2308324"/>
          </a:xfrm>
          <a:prstGeom prst="rect">
            <a:avLst/>
          </a:prstGeom>
          <a:noFill/>
        </p:spPr>
        <p:txBody>
          <a:bodyPr wrap="none" rtlCol="0">
            <a:spAutoFit/>
          </a:bodyPr>
          <a:lstStyle/>
          <a:p>
            <a:pPr lvl="0"/>
            <a:r>
              <a:rPr lang="en" sz="1800" dirty="0">
                <a:latin typeface="+mn-lt"/>
              </a:rPr>
              <a:t>Alex Aiken,</a:t>
            </a:r>
          </a:p>
          <a:p>
            <a:pPr lvl="0"/>
            <a:r>
              <a:rPr lang="en" sz="1800" dirty="0">
                <a:latin typeface="+mn-lt"/>
              </a:rPr>
              <a:t>John Mitchell,</a:t>
            </a:r>
          </a:p>
          <a:p>
            <a:pPr lvl="0"/>
            <a:r>
              <a:rPr lang="en" sz="1800" dirty="0">
                <a:latin typeface="+mn-lt"/>
              </a:rPr>
              <a:t>Saswat Anand,</a:t>
            </a:r>
          </a:p>
          <a:p>
            <a:pPr lvl="0"/>
            <a:r>
              <a:rPr lang="en" sz="1800" dirty="0">
                <a:latin typeface="+mn-lt"/>
              </a:rPr>
              <a:t>Jason Franklin</a:t>
            </a:r>
          </a:p>
          <a:p>
            <a:pPr lvl="0">
              <a:buClr>
                <a:srgbClr val="000000"/>
              </a:buClr>
              <a:buSzPct val="61111"/>
            </a:pPr>
            <a:r>
              <a:rPr lang="en" sz="1800" dirty="0">
                <a:latin typeface="+mn-lt"/>
              </a:rPr>
              <a:t>Osbert Bastani,</a:t>
            </a:r>
          </a:p>
          <a:p>
            <a:pPr lvl="0"/>
            <a:r>
              <a:rPr lang="en" sz="1800" dirty="0">
                <a:latin typeface="+mn-lt"/>
              </a:rPr>
              <a:t>Lazaro Clapp,</a:t>
            </a:r>
          </a:p>
          <a:p>
            <a:pPr lvl="0"/>
            <a:r>
              <a:rPr lang="en" sz="1800" dirty="0">
                <a:latin typeface="+mn-lt"/>
              </a:rPr>
              <a:t>Patrick Mutchler,</a:t>
            </a:r>
          </a:p>
          <a:p>
            <a:pPr lvl="0"/>
            <a:r>
              <a:rPr lang="en" sz="1800" dirty="0">
                <a:latin typeface="+mn-lt"/>
              </a:rPr>
              <a:t>Manolis Papadakis</a:t>
            </a:r>
          </a:p>
        </p:txBody>
      </p:sp>
    </p:spTree>
    <p:extLst>
      <p:ext uri="{BB962C8B-B14F-4D97-AF65-F5344CB8AC3E}">
        <p14:creationId xmlns:p14="http://schemas.microsoft.com/office/powerpoint/2010/main" val="113409304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10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fade">
                                      <p:cBhvr>
                                        <p:cTn id="12" dur="1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Abstract program execution</a:t>
            </a:r>
          </a:p>
        </p:txBody>
      </p:sp>
      <p:sp>
        <p:nvSpPr>
          <p:cNvPr id="3" name="Content Placeholder 2"/>
          <p:cNvSpPr>
            <a:spLocks noGrp="1"/>
          </p:cNvSpPr>
          <p:nvPr>
            <p:ph idx="1"/>
          </p:nvPr>
        </p:nvSpPr>
        <p:spPr>
          <a:xfrm>
            <a:off x="457200" y="5334000"/>
            <a:ext cx="8229600" cy="1371600"/>
          </a:xfrm>
        </p:spPr>
        <p:txBody>
          <a:bodyPr>
            <a:normAutofit fontScale="85000" lnSpcReduction="10000"/>
          </a:bodyPr>
          <a:lstStyle/>
          <a:p>
            <a:r>
              <a:rPr lang="en-US" dirty="0"/>
              <a:t>States: mapping of variable names to values</a:t>
            </a:r>
          </a:p>
          <a:p>
            <a:r>
              <a:rPr lang="en-US" dirty="0"/>
              <a:t>Transitions: relation on pairs of states</a:t>
            </a:r>
          </a:p>
          <a:p>
            <a:r>
              <a:rPr lang="en-US" dirty="0"/>
              <a:t>Traces: sequence of states or state, transition pairs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525" y="1652588"/>
            <a:ext cx="7600950" cy="3552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3833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30162"/>
            <a:ext cx="8229600" cy="1143000"/>
          </a:xfrm>
          <a:prstGeom prst="rect">
            <a:avLst/>
          </a:prstGeom>
        </p:spPr>
        <p:txBody>
          <a:bodyPr lIns="91425" tIns="91425" rIns="91425" bIns="91425" anchor="b" anchorCtr="0">
            <a:noAutofit/>
          </a:bodyPr>
          <a:lstStyle/>
          <a:p>
            <a:pPr>
              <a:buNone/>
            </a:pPr>
            <a:r>
              <a:rPr lang="en"/>
              <a:t>Analysis</a:t>
            </a:r>
          </a:p>
        </p:txBody>
      </p:sp>
      <p:sp>
        <p:nvSpPr>
          <p:cNvPr id="76" name="Shape 76"/>
          <p:cNvSpPr/>
          <p:nvPr/>
        </p:nvSpPr>
        <p:spPr>
          <a:xfrm>
            <a:off x="2447925" y="1202084"/>
            <a:ext cx="4742100" cy="858900"/>
          </a:xfrm>
          <a:prstGeom prst="rect">
            <a:avLst/>
          </a:prstGeom>
          <a:solidFill>
            <a:srgbClr val="C9DAF8"/>
          </a:solidFill>
          <a:ln w="19050" cap="flat">
            <a:solidFill>
              <a:srgbClr val="3D85C6"/>
            </a:solidFill>
            <a:prstDash val="solid"/>
            <a:round/>
            <a:headEnd type="none" w="med" len="med"/>
            <a:tailEnd type="none" w="med" len="med"/>
          </a:ln>
        </p:spPr>
        <p:txBody>
          <a:bodyPr lIns="91425" tIns="91425" rIns="91425" bIns="91425" anchor="ctr" anchorCtr="0">
            <a:noAutofit/>
          </a:bodyPr>
          <a:lstStyle/>
          <a:p>
            <a:pPr algn="ctr" eaLnBrk="1" fontAlgn="auto" hangingPunct="1">
              <a:spcBef>
                <a:spcPts val="0"/>
              </a:spcBef>
              <a:spcAft>
                <a:spcPts val="0"/>
              </a:spcAft>
            </a:pPr>
            <a:r>
              <a:rPr lang="en" kern="0">
                <a:solidFill>
                  <a:srgbClr val="000000"/>
                </a:solidFill>
                <a:latin typeface="Arial"/>
                <a:cs typeface="Arial"/>
                <a:sym typeface="Arial"/>
                <a:rtl val="0"/>
              </a:rPr>
              <a:t>Convert bytecode to intermediate format (called Quads)</a:t>
            </a:r>
          </a:p>
        </p:txBody>
      </p:sp>
      <p:sp>
        <p:nvSpPr>
          <p:cNvPr id="77" name="Shape 77"/>
          <p:cNvSpPr/>
          <p:nvPr/>
        </p:nvSpPr>
        <p:spPr>
          <a:xfrm>
            <a:off x="1270954" y="1464325"/>
            <a:ext cx="1021247" cy="247536"/>
          </a:xfrm>
          <a:prstGeom prst="flowChartTerminator">
            <a:avLst/>
          </a:prstGeom>
          <a:solidFill>
            <a:srgbClr val="D9EAD3"/>
          </a:solidFill>
          <a:ln w="19050" cap="flat">
            <a:solidFill>
              <a:srgbClr val="38761D"/>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cs typeface="Arial"/>
                <a:sym typeface="Arial"/>
                <a:rtl val="0"/>
              </a:rPr>
              <a:t>Step 1</a:t>
            </a:r>
          </a:p>
        </p:txBody>
      </p:sp>
      <p:grpSp>
        <p:nvGrpSpPr>
          <p:cNvPr id="78" name="Shape 78"/>
          <p:cNvGrpSpPr/>
          <p:nvPr/>
        </p:nvGrpSpPr>
        <p:grpSpPr>
          <a:xfrm>
            <a:off x="1270954" y="2389662"/>
            <a:ext cx="5934970" cy="818699"/>
            <a:chOff x="1270954" y="2389662"/>
            <a:chExt cx="5934970" cy="818699"/>
          </a:xfrm>
        </p:grpSpPr>
        <p:sp>
          <p:nvSpPr>
            <p:cNvPr id="79" name="Shape 79"/>
            <p:cNvSpPr/>
            <p:nvPr/>
          </p:nvSpPr>
          <p:spPr>
            <a:xfrm>
              <a:off x="2432025" y="2389662"/>
              <a:ext cx="4773900" cy="818699"/>
            </a:xfrm>
            <a:prstGeom prst="rect">
              <a:avLst/>
            </a:prstGeom>
            <a:solidFill>
              <a:srgbClr val="C9DAF8"/>
            </a:solidFill>
            <a:ln w="19050" cap="flat">
              <a:solidFill>
                <a:srgbClr val="3D85C6"/>
              </a:solidFill>
              <a:prstDash val="solid"/>
              <a:round/>
              <a:headEnd type="none" w="med" len="med"/>
              <a:tailEnd type="none" w="med" len="med"/>
            </a:ln>
          </p:spPr>
          <p:txBody>
            <a:bodyPr lIns="91425" tIns="91425" rIns="91425" bIns="91425" anchor="ctr" anchorCtr="0">
              <a:noAutofit/>
            </a:bodyPr>
            <a:lstStyle/>
            <a:p>
              <a:pPr algn="ctr" eaLnBrk="1" fontAlgn="auto" hangingPunct="1">
                <a:spcBef>
                  <a:spcPts val="0"/>
                </a:spcBef>
                <a:spcAft>
                  <a:spcPts val="0"/>
                </a:spcAft>
              </a:pPr>
              <a:r>
                <a:rPr lang="en" kern="0">
                  <a:solidFill>
                    <a:srgbClr val="000000"/>
                  </a:solidFill>
                  <a:latin typeface="Arial"/>
                  <a:cs typeface="Arial"/>
                  <a:sym typeface="Arial"/>
                  <a:rtl val="0"/>
                </a:rPr>
                <a:t>Compute call graph using Class Hierarchy Analysis</a:t>
              </a:r>
            </a:p>
          </p:txBody>
        </p:sp>
        <p:sp>
          <p:nvSpPr>
            <p:cNvPr id="80" name="Shape 80"/>
            <p:cNvSpPr/>
            <p:nvPr/>
          </p:nvSpPr>
          <p:spPr>
            <a:xfrm>
              <a:off x="1270954" y="2607325"/>
              <a:ext cx="1021247" cy="247536"/>
            </a:xfrm>
            <a:prstGeom prst="flowChartTerminator">
              <a:avLst/>
            </a:prstGeom>
            <a:solidFill>
              <a:srgbClr val="D9EAD3"/>
            </a:solidFill>
            <a:ln w="19050" cap="flat">
              <a:solidFill>
                <a:srgbClr val="38761D"/>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cs typeface="Arial"/>
                  <a:sym typeface="Arial"/>
                  <a:rtl val="0"/>
                </a:rPr>
                <a:t>Step 2</a:t>
              </a:r>
            </a:p>
          </p:txBody>
        </p:sp>
      </p:grpSp>
      <p:grpSp>
        <p:nvGrpSpPr>
          <p:cNvPr id="81" name="Shape 81"/>
          <p:cNvGrpSpPr/>
          <p:nvPr/>
        </p:nvGrpSpPr>
        <p:grpSpPr>
          <a:xfrm>
            <a:off x="1270954" y="3532662"/>
            <a:ext cx="5934970" cy="818699"/>
            <a:chOff x="1270954" y="3532662"/>
            <a:chExt cx="5934970" cy="818699"/>
          </a:xfrm>
        </p:grpSpPr>
        <p:sp>
          <p:nvSpPr>
            <p:cNvPr id="82" name="Shape 82"/>
            <p:cNvSpPr/>
            <p:nvPr/>
          </p:nvSpPr>
          <p:spPr>
            <a:xfrm>
              <a:off x="2432025" y="3532662"/>
              <a:ext cx="4773900" cy="818699"/>
            </a:xfrm>
            <a:prstGeom prst="rect">
              <a:avLst/>
            </a:prstGeom>
            <a:solidFill>
              <a:srgbClr val="C9DAF8"/>
            </a:solidFill>
            <a:ln w="19050" cap="flat">
              <a:solidFill>
                <a:srgbClr val="3D85C6"/>
              </a:solidFill>
              <a:prstDash val="solid"/>
              <a:round/>
              <a:headEnd type="none" w="med" len="med"/>
              <a:tailEnd type="none" w="med" len="med"/>
            </a:ln>
          </p:spPr>
          <p:txBody>
            <a:bodyPr lIns="91425" tIns="91425" rIns="91425" bIns="91425" anchor="ctr" anchorCtr="0">
              <a:noAutofit/>
            </a:bodyPr>
            <a:lstStyle/>
            <a:p>
              <a:pPr algn="ctr" eaLnBrk="1" fontAlgn="auto" hangingPunct="1">
                <a:spcBef>
                  <a:spcPts val="0"/>
                </a:spcBef>
                <a:spcAft>
                  <a:spcPts val="0"/>
                </a:spcAft>
              </a:pPr>
              <a:r>
                <a:rPr lang="en" kern="0">
                  <a:solidFill>
                    <a:srgbClr val="000000"/>
                  </a:solidFill>
                  <a:latin typeface="Arial"/>
                  <a:cs typeface="Arial"/>
                  <a:sym typeface="Arial"/>
                  <a:rtl val="0"/>
                </a:rPr>
                <a:t>Build an edge-labeled graph G by processing Quads of each class</a:t>
              </a:r>
            </a:p>
          </p:txBody>
        </p:sp>
        <p:sp>
          <p:nvSpPr>
            <p:cNvPr id="83" name="Shape 83"/>
            <p:cNvSpPr/>
            <p:nvPr/>
          </p:nvSpPr>
          <p:spPr>
            <a:xfrm>
              <a:off x="1270954" y="3826525"/>
              <a:ext cx="1021247" cy="247536"/>
            </a:xfrm>
            <a:prstGeom prst="flowChartTerminator">
              <a:avLst/>
            </a:prstGeom>
            <a:solidFill>
              <a:srgbClr val="D9EAD3"/>
            </a:solidFill>
            <a:ln w="19050" cap="flat">
              <a:solidFill>
                <a:srgbClr val="38761D"/>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cs typeface="Arial"/>
                  <a:sym typeface="Arial"/>
                  <a:rtl val="0"/>
                </a:rPr>
                <a:t>Step 3</a:t>
              </a:r>
            </a:p>
          </p:txBody>
        </p:sp>
      </p:grpSp>
      <p:grpSp>
        <p:nvGrpSpPr>
          <p:cNvPr id="84" name="Shape 84"/>
          <p:cNvGrpSpPr/>
          <p:nvPr/>
        </p:nvGrpSpPr>
        <p:grpSpPr>
          <a:xfrm>
            <a:off x="1270954" y="4751862"/>
            <a:ext cx="5934970" cy="818699"/>
            <a:chOff x="1270954" y="4751862"/>
            <a:chExt cx="5934970" cy="818699"/>
          </a:xfrm>
        </p:grpSpPr>
        <p:sp>
          <p:nvSpPr>
            <p:cNvPr id="85" name="Shape 85"/>
            <p:cNvSpPr/>
            <p:nvPr/>
          </p:nvSpPr>
          <p:spPr>
            <a:xfrm>
              <a:off x="2432025" y="4751862"/>
              <a:ext cx="4773900" cy="818699"/>
            </a:xfrm>
            <a:prstGeom prst="rect">
              <a:avLst/>
            </a:prstGeom>
            <a:solidFill>
              <a:srgbClr val="C9DAF8"/>
            </a:solidFill>
            <a:ln w="19050" cap="flat">
              <a:solidFill>
                <a:srgbClr val="3D85C6"/>
              </a:solidFill>
              <a:prstDash val="solid"/>
              <a:round/>
              <a:headEnd type="none" w="med" len="med"/>
              <a:tailEnd type="none" w="med" len="med"/>
            </a:ln>
          </p:spPr>
          <p:txBody>
            <a:bodyPr lIns="91425" tIns="91425" rIns="91425" bIns="91425" anchor="ctr" anchorCtr="0">
              <a:noAutofit/>
            </a:bodyPr>
            <a:lstStyle/>
            <a:p>
              <a:pPr algn="ctr" eaLnBrk="1" fontAlgn="auto" hangingPunct="1">
                <a:spcBef>
                  <a:spcPts val="0"/>
                </a:spcBef>
                <a:spcAft>
                  <a:spcPts val="0"/>
                </a:spcAft>
              </a:pPr>
              <a:r>
                <a:rPr lang="en" kern="0">
                  <a:solidFill>
                    <a:srgbClr val="000000"/>
                  </a:solidFill>
                  <a:latin typeface="Arial"/>
                  <a:cs typeface="Arial"/>
                  <a:sym typeface="Arial"/>
                  <a:rtl val="0"/>
                </a:rPr>
                <a:t>Add new edges to G as per a set of rules until no rules apply</a:t>
              </a:r>
            </a:p>
          </p:txBody>
        </p:sp>
        <p:sp>
          <p:nvSpPr>
            <p:cNvPr id="86" name="Shape 86"/>
            <p:cNvSpPr/>
            <p:nvPr/>
          </p:nvSpPr>
          <p:spPr>
            <a:xfrm>
              <a:off x="1270954" y="5045725"/>
              <a:ext cx="1021247" cy="247536"/>
            </a:xfrm>
            <a:prstGeom prst="flowChartTerminator">
              <a:avLst/>
            </a:prstGeom>
            <a:solidFill>
              <a:srgbClr val="D9EAD3"/>
            </a:solidFill>
            <a:ln w="19050" cap="flat">
              <a:solidFill>
                <a:srgbClr val="38761D"/>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r>
                <a:rPr lang="en" sz="1800" kern="0">
                  <a:solidFill>
                    <a:srgbClr val="000000"/>
                  </a:solidFill>
                  <a:latin typeface="Arial"/>
                  <a:cs typeface="Arial"/>
                  <a:sym typeface="Arial"/>
                  <a:rtl val="0"/>
                </a:rPr>
                <a:t>Step 4</a:t>
              </a:r>
            </a:p>
          </p:txBody>
        </p:sp>
      </p:grpSp>
    </p:spTree>
    <p:extLst>
      <p:ext uri="{BB962C8B-B14F-4D97-AF65-F5344CB8AC3E}">
        <p14:creationId xmlns:p14="http://schemas.microsoft.com/office/powerpoint/2010/main" val="1266845283"/>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1000"/>
                                        <p:tgtEl>
                                          <p:spTgt spid="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fade">
                                      <p:cBhvr>
                                        <p:cTn id="12" dur="1000"/>
                                        <p:tgtEl>
                                          <p:spTgt spid="8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fade">
                                      <p:cBhvr>
                                        <p:cTn id="17"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Data Flow Analysis</a:t>
            </a:r>
          </a:p>
        </p:txBody>
      </p:sp>
      <p:sp>
        <p:nvSpPr>
          <p:cNvPr id="103" name="Shape 103"/>
          <p:cNvSpPr/>
          <p:nvPr/>
        </p:nvSpPr>
        <p:spPr>
          <a:xfrm>
            <a:off x="903295" y="2058016"/>
            <a:ext cx="1128977" cy="405755"/>
          </a:xfrm>
          <a:prstGeom prst="flowChartTerminator">
            <a:avLst/>
          </a:prstGeom>
          <a:solidFill>
            <a:srgbClr val="FFE599"/>
          </a:solidFill>
          <a:ln w="19050" cap="flat">
            <a:solidFill>
              <a:srgbClr val="FFD966"/>
            </a:solidFill>
            <a:prstDash val="solid"/>
            <a:round/>
            <a:headEnd type="none" w="med" len="med"/>
            <a:tailEnd type="none" w="med" len="med"/>
          </a:ln>
        </p:spPr>
        <p:txBody>
          <a:bodyPr lIns="91425" tIns="91425" rIns="91425" bIns="91425" anchor="ctr" anchorCtr="0">
            <a:noAutofit/>
          </a:bodyPr>
          <a:lstStyle/>
          <a:p>
            <a:pPr algn="ctr" eaLnBrk="1" fontAlgn="auto" hangingPunct="1">
              <a:spcBef>
                <a:spcPts val="0"/>
              </a:spcBef>
              <a:spcAft>
                <a:spcPts val="0"/>
              </a:spcAft>
            </a:pPr>
            <a:r>
              <a:rPr lang="en" sz="1400" b="1" kern="0">
                <a:solidFill>
                  <a:srgbClr val="000000"/>
                </a:solidFill>
                <a:latin typeface="Arial"/>
                <a:cs typeface="Arial"/>
                <a:sym typeface="Arial"/>
                <a:rtl val="0"/>
              </a:rPr>
              <a:t>getLoc()</a:t>
            </a:r>
          </a:p>
        </p:txBody>
      </p:sp>
      <p:sp>
        <p:nvSpPr>
          <p:cNvPr id="104" name="Shape 104"/>
          <p:cNvSpPr/>
          <p:nvPr/>
        </p:nvSpPr>
        <p:spPr>
          <a:xfrm>
            <a:off x="4216860" y="2014960"/>
            <a:ext cx="1328939" cy="405755"/>
          </a:xfrm>
          <a:prstGeom prst="flowChartTerminator">
            <a:avLst/>
          </a:prstGeom>
          <a:solidFill>
            <a:srgbClr val="FFE599"/>
          </a:solidFill>
          <a:ln w="19050" cap="flat">
            <a:solidFill>
              <a:srgbClr val="FFD966"/>
            </a:solidFill>
            <a:prstDash val="solid"/>
            <a:round/>
            <a:headEnd type="none" w="med" len="med"/>
            <a:tailEnd type="none" w="med" len="med"/>
          </a:ln>
        </p:spPr>
        <p:txBody>
          <a:bodyPr lIns="91425" tIns="91425" rIns="91425" bIns="91425" anchor="ctr" anchorCtr="0">
            <a:noAutofit/>
          </a:bodyPr>
          <a:lstStyle/>
          <a:p>
            <a:pPr algn="ctr" eaLnBrk="1" fontAlgn="auto" hangingPunct="1">
              <a:spcBef>
                <a:spcPts val="0"/>
              </a:spcBef>
              <a:spcAft>
                <a:spcPts val="0"/>
              </a:spcAft>
            </a:pPr>
            <a:r>
              <a:rPr lang="en" sz="1400" b="1" kern="0">
                <a:solidFill>
                  <a:srgbClr val="000000"/>
                </a:solidFill>
                <a:latin typeface="Arial"/>
                <a:cs typeface="Arial"/>
                <a:sym typeface="Arial"/>
                <a:rtl val="0"/>
              </a:rPr>
              <a:t>sendSMS()</a:t>
            </a:r>
          </a:p>
        </p:txBody>
      </p:sp>
      <p:cxnSp>
        <p:nvCxnSpPr>
          <p:cNvPr id="105" name="Shape 105"/>
          <p:cNvCxnSpPr>
            <a:endCxn id="104" idx="1"/>
          </p:cNvCxnSpPr>
          <p:nvPr/>
        </p:nvCxnSpPr>
        <p:spPr>
          <a:xfrm>
            <a:off x="3614760" y="2217838"/>
            <a:ext cx="602099" cy="0"/>
          </a:xfrm>
          <a:prstGeom prst="straightConnector1">
            <a:avLst/>
          </a:prstGeom>
          <a:noFill/>
          <a:ln w="38100" cap="flat">
            <a:solidFill>
              <a:schemeClr val="dk2"/>
            </a:solidFill>
            <a:prstDash val="solid"/>
            <a:round/>
            <a:headEnd type="none" w="lg" len="lg"/>
            <a:tailEnd type="triangle" w="lg" len="lg"/>
          </a:ln>
        </p:spPr>
      </p:cxnSp>
      <p:sp>
        <p:nvSpPr>
          <p:cNvPr id="106" name="Shape 106"/>
          <p:cNvSpPr/>
          <p:nvPr/>
        </p:nvSpPr>
        <p:spPr>
          <a:xfrm>
            <a:off x="3912060" y="2853160"/>
            <a:ext cx="1706993" cy="405755"/>
          </a:xfrm>
          <a:prstGeom prst="flowChartTerminator">
            <a:avLst/>
          </a:prstGeom>
          <a:solidFill>
            <a:srgbClr val="FFE599"/>
          </a:solidFill>
          <a:ln w="19050" cap="flat">
            <a:solidFill>
              <a:srgbClr val="FFD966"/>
            </a:solidFill>
            <a:prstDash val="solid"/>
            <a:round/>
            <a:headEnd type="none" w="med" len="med"/>
            <a:tailEnd type="none" w="med" len="med"/>
          </a:ln>
        </p:spPr>
        <p:txBody>
          <a:bodyPr lIns="91425" tIns="91425" rIns="91425" bIns="91425" anchor="ctr" anchorCtr="0">
            <a:noAutofit/>
          </a:bodyPr>
          <a:lstStyle/>
          <a:p>
            <a:pPr algn="ctr" eaLnBrk="1" fontAlgn="auto" hangingPunct="1">
              <a:spcBef>
                <a:spcPts val="0"/>
              </a:spcBef>
              <a:spcAft>
                <a:spcPts val="0"/>
              </a:spcAft>
            </a:pPr>
            <a:r>
              <a:rPr lang="en" sz="1400" b="1" kern="0">
                <a:solidFill>
                  <a:srgbClr val="000000"/>
                </a:solidFill>
                <a:latin typeface="Arial"/>
                <a:cs typeface="Arial"/>
                <a:sym typeface="Arial"/>
                <a:rtl val="0"/>
              </a:rPr>
              <a:t>sendInet()</a:t>
            </a:r>
          </a:p>
        </p:txBody>
      </p:sp>
      <p:cxnSp>
        <p:nvCxnSpPr>
          <p:cNvPr id="107" name="Shape 107"/>
          <p:cNvCxnSpPr>
            <a:stCxn id="108" idx="3"/>
            <a:endCxn id="106" idx="1"/>
          </p:cNvCxnSpPr>
          <p:nvPr/>
        </p:nvCxnSpPr>
        <p:spPr>
          <a:xfrm>
            <a:off x="3627673" y="2261639"/>
            <a:ext cx="284387" cy="794399"/>
          </a:xfrm>
          <a:prstGeom prst="straightConnector1">
            <a:avLst/>
          </a:prstGeom>
          <a:noFill/>
          <a:ln w="38100" cap="flat">
            <a:solidFill>
              <a:schemeClr val="dk2"/>
            </a:solidFill>
            <a:prstDash val="solid"/>
            <a:round/>
            <a:headEnd type="none" w="lg" len="lg"/>
            <a:tailEnd type="triangle" w="lg" len="lg"/>
          </a:ln>
        </p:spPr>
      </p:cxnSp>
      <p:sp>
        <p:nvSpPr>
          <p:cNvPr id="108" name="Shape 108"/>
          <p:cNvSpPr/>
          <p:nvPr/>
        </p:nvSpPr>
        <p:spPr>
          <a:xfrm>
            <a:off x="2634373" y="2036489"/>
            <a:ext cx="993299" cy="450299"/>
          </a:xfrm>
          <a:prstGeom prst="rect">
            <a:avLst/>
          </a:prstGeom>
          <a:solidFill>
            <a:srgbClr val="F6B26B"/>
          </a:solidFill>
          <a:ln w="19050" cap="flat">
            <a:solidFill>
              <a:srgbClr val="FF9900"/>
            </a:solidFill>
            <a:prstDash val="solid"/>
            <a:round/>
            <a:headEnd type="none" w="med" len="med"/>
            <a:tailEnd type="none" w="med" len="med"/>
          </a:ln>
        </p:spPr>
        <p:txBody>
          <a:bodyPr lIns="91425" tIns="91425" rIns="91425" bIns="91425" anchor="ctr" anchorCtr="0">
            <a:noAutofit/>
          </a:bodyPr>
          <a:lstStyle/>
          <a:p>
            <a:pPr algn="ctr" eaLnBrk="1" fontAlgn="auto" hangingPunct="1">
              <a:spcBef>
                <a:spcPts val="0"/>
              </a:spcBef>
              <a:spcAft>
                <a:spcPts val="0"/>
              </a:spcAft>
            </a:pPr>
            <a:r>
              <a:rPr lang="en" sz="1400" kern="0">
                <a:solidFill>
                  <a:srgbClr val="000000"/>
                </a:solidFill>
                <a:latin typeface="Arial"/>
                <a:cs typeface="Arial"/>
                <a:sym typeface="Arial"/>
                <a:rtl val="0"/>
              </a:rPr>
              <a:t>Source: Location</a:t>
            </a:r>
          </a:p>
        </p:txBody>
      </p:sp>
      <p:cxnSp>
        <p:nvCxnSpPr>
          <p:cNvPr id="109" name="Shape 109"/>
          <p:cNvCxnSpPr>
            <a:stCxn id="103" idx="3"/>
          </p:cNvCxnSpPr>
          <p:nvPr/>
        </p:nvCxnSpPr>
        <p:spPr>
          <a:xfrm>
            <a:off x="2032273" y="2260894"/>
            <a:ext cx="602099" cy="0"/>
          </a:xfrm>
          <a:prstGeom prst="straightConnector1">
            <a:avLst/>
          </a:prstGeom>
          <a:noFill/>
          <a:ln w="38100" cap="flat">
            <a:solidFill>
              <a:schemeClr val="dk2"/>
            </a:solidFill>
            <a:prstDash val="solid"/>
            <a:round/>
            <a:headEnd type="none" w="lg" len="lg"/>
            <a:tailEnd type="triangle" w="lg" len="lg"/>
          </a:ln>
        </p:spPr>
      </p:cxnSp>
      <p:sp>
        <p:nvSpPr>
          <p:cNvPr id="110" name="Shape 110"/>
          <p:cNvSpPr/>
          <p:nvPr/>
        </p:nvSpPr>
        <p:spPr>
          <a:xfrm>
            <a:off x="5987173" y="2036489"/>
            <a:ext cx="1658999" cy="450299"/>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lgn="ctr" eaLnBrk="1" fontAlgn="auto" hangingPunct="1">
              <a:spcBef>
                <a:spcPts val="0"/>
              </a:spcBef>
              <a:spcAft>
                <a:spcPts val="0"/>
              </a:spcAft>
            </a:pPr>
            <a:r>
              <a:rPr lang="en" sz="1400" kern="0">
                <a:solidFill>
                  <a:srgbClr val="000000"/>
                </a:solidFill>
                <a:latin typeface="Arial"/>
                <a:cs typeface="Arial"/>
                <a:sym typeface="Arial"/>
                <a:rtl val="0"/>
              </a:rPr>
              <a:t>Sink: SMS</a:t>
            </a:r>
          </a:p>
        </p:txBody>
      </p:sp>
      <p:cxnSp>
        <p:nvCxnSpPr>
          <p:cNvPr id="111" name="Shape 111"/>
          <p:cNvCxnSpPr>
            <a:stCxn id="104" idx="3"/>
          </p:cNvCxnSpPr>
          <p:nvPr/>
        </p:nvCxnSpPr>
        <p:spPr>
          <a:xfrm rot="10800000" flipH="1">
            <a:off x="5545800" y="2217538"/>
            <a:ext cx="423600" cy="299"/>
          </a:xfrm>
          <a:prstGeom prst="straightConnector1">
            <a:avLst/>
          </a:prstGeom>
          <a:noFill/>
          <a:ln w="38100" cap="flat">
            <a:solidFill>
              <a:schemeClr val="dk2"/>
            </a:solidFill>
            <a:prstDash val="solid"/>
            <a:round/>
            <a:headEnd type="none" w="lg" len="lg"/>
            <a:tailEnd type="triangle" w="lg" len="lg"/>
          </a:ln>
        </p:spPr>
      </p:cxnSp>
      <p:cxnSp>
        <p:nvCxnSpPr>
          <p:cNvPr id="112" name="Shape 112"/>
          <p:cNvCxnSpPr>
            <a:stCxn id="106" idx="3"/>
          </p:cNvCxnSpPr>
          <p:nvPr/>
        </p:nvCxnSpPr>
        <p:spPr>
          <a:xfrm>
            <a:off x="5619054" y="3056038"/>
            <a:ext cx="596099" cy="1199"/>
          </a:xfrm>
          <a:prstGeom prst="straightConnector1">
            <a:avLst/>
          </a:prstGeom>
          <a:noFill/>
          <a:ln w="38100" cap="flat">
            <a:solidFill>
              <a:schemeClr val="dk2"/>
            </a:solidFill>
            <a:prstDash val="solid"/>
            <a:round/>
            <a:headEnd type="none" w="lg" len="lg"/>
            <a:tailEnd type="triangle" w="lg" len="lg"/>
          </a:ln>
        </p:spPr>
      </p:cxnSp>
      <p:sp>
        <p:nvSpPr>
          <p:cNvPr id="113" name="Shape 113"/>
          <p:cNvSpPr/>
          <p:nvPr/>
        </p:nvSpPr>
        <p:spPr>
          <a:xfrm>
            <a:off x="6215071" y="2822124"/>
            <a:ext cx="1544999" cy="458999"/>
          </a:xfrm>
          <a:prstGeom prst="rect">
            <a:avLst/>
          </a:prstGeom>
          <a:solidFill>
            <a:srgbClr val="CFE2F3"/>
          </a:solidFill>
          <a:ln w="19050" cap="flat">
            <a:solidFill>
              <a:srgbClr val="3D85C6"/>
            </a:solidFill>
            <a:prstDash val="solid"/>
            <a:round/>
            <a:headEnd type="none" w="med" len="med"/>
            <a:tailEnd type="none" w="med" len="med"/>
          </a:ln>
        </p:spPr>
        <p:txBody>
          <a:bodyPr lIns="91425" tIns="91425" rIns="91425" bIns="91425" anchor="ctr" anchorCtr="0">
            <a:noAutofit/>
          </a:bodyPr>
          <a:lstStyle/>
          <a:p>
            <a:pPr algn="ctr" eaLnBrk="1" fontAlgn="auto" hangingPunct="1">
              <a:spcBef>
                <a:spcPts val="0"/>
              </a:spcBef>
              <a:spcAft>
                <a:spcPts val="0"/>
              </a:spcAft>
            </a:pPr>
            <a:r>
              <a:rPr lang="en" sz="1400" kern="0">
                <a:solidFill>
                  <a:srgbClr val="000000"/>
                </a:solidFill>
                <a:latin typeface="Arial"/>
                <a:cs typeface="Arial"/>
                <a:sym typeface="Arial"/>
                <a:rtl val="0"/>
              </a:rPr>
              <a:t>Sink: Internet</a:t>
            </a:r>
          </a:p>
        </p:txBody>
      </p:sp>
      <p:sp>
        <p:nvSpPr>
          <p:cNvPr id="114" name="Shape 114"/>
          <p:cNvSpPr/>
          <p:nvPr/>
        </p:nvSpPr>
        <p:spPr>
          <a:xfrm>
            <a:off x="1304550" y="3952014"/>
            <a:ext cx="993299" cy="450299"/>
          </a:xfrm>
          <a:prstGeom prst="rect">
            <a:avLst/>
          </a:prstGeom>
          <a:solidFill>
            <a:srgbClr val="F6B26B"/>
          </a:solidFill>
          <a:ln w="19050" cap="flat">
            <a:solidFill>
              <a:srgbClr val="FF9900"/>
            </a:solidFill>
            <a:prstDash val="solid"/>
            <a:round/>
            <a:headEnd type="none" w="med" len="med"/>
            <a:tailEnd type="none" w="med" len="med"/>
          </a:ln>
        </p:spPr>
        <p:txBody>
          <a:bodyPr lIns="91425" tIns="91425" rIns="91425" bIns="91425" anchor="ctr" anchorCtr="0">
            <a:noAutofit/>
          </a:bodyPr>
          <a:lstStyle/>
          <a:p>
            <a:pPr algn="ctr" eaLnBrk="1" fontAlgn="auto" hangingPunct="1">
              <a:spcBef>
                <a:spcPts val="0"/>
              </a:spcBef>
              <a:spcAft>
                <a:spcPts val="0"/>
              </a:spcAft>
            </a:pPr>
            <a:r>
              <a:rPr lang="en" sz="1400" kern="0">
                <a:solidFill>
                  <a:srgbClr val="000000"/>
                </a:solidFill>
                <a:latin typeface="Arial"/>
                <a:cs typeface="Arial"/>
                <a:sym typeface="Arial"/>
                <a:rtl val="0"/>
              </a:rPr>
              <a:t>Location</a:t>
            </a:r>
          </a:p>
        </p:txBody>
      </p:sp>
      <p:sp>
        <p:nvSpPr>
          <p:cNvPr id="115" name="Shape 115"/>
          <p:cNvSpPr/>
          <p:nvPr/>
        </p:nvSpPr>
        <p:spPr>
          <a:xfrm>
            <a:off x="2963250" y="3952014"/>
            <a:ext cx="1218599" cy="450299"/>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lgn="ctr" eaLnBrk="1" fontAlgn="auto" hangingPunct="1">
              <a:spcBef>
                <a:spcPts val="0"/>
              </a:spcBef>
              <a:spcAft>
                <a:spcPts val="0"/>
              </a:spcAft>
            </a:pPr>
            <a:r>
              <a:rPr lang="en" sz="1400" kern="0">
                <a:solidFill>
                  <a:srgbClr val="000000"/>
                </a:solidFill>
                <a:latin typeface="Arial"/>
                <a:cs typeface="Arial"/>
                <a:sym typeface="Arial"/>
                <a:rtl val="0"/>
              </a:rPr>
              <a:t>SMS</a:t>
            </a:r>
          </a:p>
        </p:txBody>
      </p:sp>
      <p:sp>
        <p:nvSpPr>
          <p:cNvPr id="116" name="Shape 116"/>
          <p:cNvSpPr/>
          <p:nvPr/>
        </p:nvSpPr>
        <p:spPr>
          <a:xfrm>
            <a:off x="4657350" y="3952014"/>
            <a:ext cx="993299" cy="450299"/>
          </a:xfrm>
          <a:prstGeom prst="rect">
            <a:avLst/>
          </a:prstGeom>
          <a:solidFill>
            <a:srgbClr val="F6B26B"/>
          </a:solidFill>
          <a:ln w="19050" cap="flat">
            <a:solidFill>
              <a:srgbClr val="FF9900"/>
            </a:solidFill>
            <a:prstDash val="solid"/>
            <a:round/>
            <a:headEnd type="none" w="med" len="med"/>
            <a:tailEnd type="none" w="med" len="med"/>
          </a:ln>
        </p:spPr>
        <p:txBody>
          <a:bodyPr lIns="91425" tIns="91425" rIns="91425" bIns="91425" anchor="ctr" anchorCtr="0">
            <a:noAutofit/>
          </a:bodyPr>
          <a:lstStyle/>
          <a:p>
            <a:pPr algn="ctr" eaLnBrk="1" fontAlgn="auto" hangingPunct="1">
              <a:spcBef>
                <a:spcPts val="0"/>
              </a:spcBef>
              <a:spcAft>
                <a:spcPts val="0"/>
              </a:spcAft>
            </a:pPr>
            <a:r>
              <a:rPr lang="en" sz="1400" kern="0">
                <a:solidFill>
                  <a:srgbClr val="000000"/>
                </a:solidFill>
                <a:latin typeface="Arial"/>
                <a:cs typeface="Arial"/>
                <a:sym typeface="Arial"/>
                <a:rtl val="0"/>
              </a:rPr>
              <a:t>Location</a:t>
            </a:r>
          </a:p>
        </p:txBody>
      </p:sp>
      <p:sp>
        <p:nvSpPr>
          <p:cNvPr id="117" name="Shape 117"/>
          <p:cNvSpPr/>
          <p:nvPr/>
        </p:nvSpPr>
        <p:spPr>
          <a:xfrm>
            <a:off x="6373050" y="3947664"/>
            <a:ext cx="1156500" cy="458999"/>
          </a:xfrm>
          <a:prstGeom prst="rect">
            <a:avLst/>
          </a:prstGeom>
          <a:solidFill>
            <a:srgbClr val="CFE2F3"/>
          </a:solidFill>
          <a:ln w="19050" cap="flat">
            <a:solidFill>
              <a:srgbClr val="3D85C6"/>
            </a:solidFill>
            <a:prstDash val="solid"/>
            <a:round/>
            <a:headEnd type="none" w="med" len="med"/>
            <a:tailEnd type="none" w="med" len="med"/>
          </a:ln>
        </p:spPr>
        <p:txBody>
          <a:bodyPr lIns="91425" tIns="91425" rIns="91425" bIns="91425" anchor="ctr" anchorCtr="0">
            <a:noAutofit/>
          </a:bodyPr>
          <a:lstStyle/>
          <a:p>
            <a:pPr algn="ctr" eaLnBrk="1" fontAlgn="auto" hangingPunct="1">
              <a:spcBef>
                <a:spcPts val="0"/>
              </a:spcBef>
              <a:spcAft>
                <a:spcPts val="0"/>
              </a:spcAft>
            </a:pPr>
            <a:r>
              <a:rPr lang="en" sz="1400" kern="0">
                <a:solidFill>
                  <a:srgbClr val="000000"/>
                </a:solidFill>
                <a:latin typeface="Arial"/>
                <a:cs typeface="Arial"/>
                <a:sym typeface="Arial"/>
                <a:rtl val="0"/>
              </a:rPr>
              <a:t>Internet</a:t>
            </a:r>
          </a:p>
        </p:txBody>
      </p:sp>
      <p:cxnSp>
        <p:nvCxnSpPr>
          <p:cNvPr id="118" name="Shape 118"/>
          <p:cNvCxnSpPr>
            <a:stCxn id="114" idx="3"/>
            <a:endCxn id="115" idx="1"/>
          </p:cNvCxnSpPr>
          <p:nvPr/>
        </p:nvCxnSpPr>
        <p:spPr>
          <a:xfrm>
            <a:off x="2297850" y="4177164"/>
            <a:ext cx="665399" cy="0"/>
          </a:xfrm>
          <a:prstGeom prst="straightConnector1">
            <a:avLst/>
          </a:prstGeom>
          <a:noFill/>
          <a:ln w="38100" cap="flat">
            <a:solidFill>
              <a:schemeClr val="dk2"/>
            </a:solidFill>
            <a:prstDash val="solid"/>
            <a:round/>
            <a:headEnd type="none" w="lg" len="lg"/>
            <a:tailEnd type="triangle" w="lg" len="lg"/>
          </a:ln>
        </p:spPr>
      </p:cxnSp>
      <p:cxnSp>
        <p:nvCxnSpPr>
          <p:cNvPr id="119" name="Shape 119"/>
          <p:cNvCxnSpPr>
            <a:endCxn id="117" idx="1"/>
          </p:cNvCxnSpPr>
          <p:nvPr/>
        </p:nvCxnSpPr>
        <p:spPr>
          <a:xfrm>
            <a:off x="5650650" y="4177164"/>
            <a:ext cx="722399" cy="0"/>
          </a:xfrm>
          <a:prstGeom prst="straightConnector1">
            <a:avLst/>
          </a:prstGeom>
          <a:noFill/>
          <a:ln w="38100" cap="flat">
            <a:solidFill>
              <a:schemeClr val="dk2"/>
            </a:solidFill>
            <a:prstDash val="solid"/>
            <a:round/>
            <a:headEnd type="none" w="lg" len="lg"/>
            <a:tailEnd type="triangle" w="lg" len="lg"/>
          </a:ln>
        </p:spPr>
      </p:cxnSp>
      <p:sp>
        <p:nvSpPr>
          <p:cNvPr id="120" name="Shape 120"/>
          <p:cNvSpPr txBox="1"/>
          <p:nvPr/>
        </p:nvSpPr>
        <p:spPr>
          <a:xfrm>
            <a:off x="402135" y="4656282"/>
            <a:ext cx="7807800" cy="1150199"/>
          </a:xfrm>
          <a:prstGeom prst="rect">
            <a:avLst/>
          </a:prstGeom>
        </p:spPr>
        <p:txBody>
          <a:bodyPr lIns="91425" tIns="91425" rIns="91425" bIns="91425" anchor="ctr" anchorCtr="0">
            <a:noAutofit/>
          </a:bodyPr>
          <a:lstStyle/>
          <a:p>
            <a:pPr marL="457200" indent="-419100" eaLnBrk="1" fontAlgn="auto" hangingPunct="1">
              <a:spcBef>
                <a:spcPts val="600"/>
              </a:spcBef>
              <a:spcAft>
                <a:spcPts val="0"/>
              </a:spcAft>
              <a:buClr>
                <a:srgbClr val="000000"/>
              </a:buClr>
              <a:buSzPct val="208333"/>
              <a:buFont typeface="Arial"/>
              <a:buChar char="•"/>
            </a:pPr>
            <a:r>
              <a:rPr lang="en" kern="0">
                <a:solidFill>
                  <a:srgbClr val="000000"/>
                </a:solidFill>
                <a:latin typeface="Arial"/>
                <a:cs typeface="Arial"/>
                <a:sym typeface="Arial"/>
                <a:rtl val="0"/>
              </a:rPr>
              <a:t>Source-to-sink flows </a:t>
            </a:r>
          </a:p>
          <a:p>
            <a:pPr marL="914400" lvl="1" indent="-381000" eaLnBrk="1" fontAlgn="auto" hangingPunct="1">
              <a:spcBef>
                <a:spcPts val="480"/>
              </a:spcBef>
              <a:spcAft>
                <a:spcPts val="0"/>
              </a:spcAft>
              <a:buClr>
                <a:srgbClr val="000000"/>
              </a:buClr>
              <a:buSzPct val="133333"/>
              <a:buFont typeface="Courier New"/>
              <a:buChar char="o"/>
            </a:pPr>
            <a:r>
              <a:rPr lang="en" sz="1800" kern="0">
                <a:solidFill>
                  <a:srgbClr val="000000"/>
                </a:solidFill>
                <a:latin typeface="Arial"/>
                <a:cs typeface="Arial"/>
                <a:sym typeface="Arial"/>
                <a:rtl val="0"/>
              </a:rPr>
              <a:t>Sources: Location, Calendar, Contacts, Device ID etc.</a:t>
            </a:r>
          </a:p>
          <a:p>
            <a:pPr marL="914400" lvl="1" indent="-381000" eaLnBrk="1" fontAlgn="auto" hangingPunct="1">
              <a:spcBef>
                <a:spcPts val="480"/>
              </a:spcBef>
              <a:spcAft>
                <a:spcPts val="0"/>
              </a:spcAft>
              <a:buClr>
                <a:srgbClr val="000000"/>
              </a:buClr>
              <a:buSzPct val="133333"/>
              <a:buFont typeface="Courier New"/>
              <a:buChar char="o"/>
            </a:pPr>
            <a:r>
              <a:rPr lang="en" sz="1800" kern="0">
                <a:solidFill>
                  <a:srgbClr val="000000"/>
                </a:solidFill>
                <a:latin typeface="Arial"/>
                <a:cs typeface="Arial"/>
                <a:sym typeface="Arial"/>
                <a:rtl val="0"/>
              </a:rPr>
              <a:t>Sinks: Internet, SMS, Disk, etc.</a:t>
            </a:r>
          </a:p>
        </p:txBody>
      </p:sp>
    </p:spTree>
    <p:extLst>
      <p:ext uri="{BB962C8B-B14F-4D97-AF65-F5344CB8AC3E}">
        <p14:creationId xmlns:p14="http://schemas.microsoft.com/office/powerpoint/2010/main" val="568926892"/>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1000"/>
                                        <p:tgtEl>
                                          <p:spTgt spid="1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4"/>
                                        </p:tgtEl>
                                        <p:attrNameLst>
                                          <p:attrName>style.visibility</p:attrName>
                                        </p:attrNameLst>
                                      </p:cBhvr>
                                      <p:to>
                                        <p:strVal val="visible"/>
                                      </p:to>
                                    </p:set>
                                    <p:animEffect transition="in" filter="fade">
                                      <p:cBhvr>
                                        <p:cTn id="12" dur="1000"/>
                                        <p:tgtEl>
                                          <p:spTgt spid="114"/>
                                        </p:tgtEl>
                                      </p:cBhvr>
                                    </p:animEffect>
                                  </p:childTnLst>
                                </p:cTn>
                              </p:par>
                              <p:par>
                                <p:cTn id="13" presetID="10" presetClass="entr" presetSubtype="0" fill="hold" nodeType="withEffect">
                                  <p:stCondLst>
                                    <p:cond delay="0"/>
                                  </p:stCondLst>
                                  <p:childTnLst>
                                    <p:set>
                                      <p:cBhvr>
                                        <p:cTn id="14" dur="1" fill="hold">
                                          <p:stCondLst>
                                            <p:cond delay="0"/>
                                          </p:stCondLst>
                                        </p:cTn>
                                        <p:tgtEl>
                                          <p:spTgt spid="115"/>
                                        </p:tgtEl>
                                        <p:attrNameLst>
                                          <p:attrName>style.visibility</p:attrName>
                                        </p:attrNameLst>
                                      </p:cBhvr>
                                      <p:to>
                                        <p:strVal val="visible"/>
                                      </p:to>
                                    </p:set>
                                    <p:animEffect transition="in" filter="fade">
                                      <p:cBhvr>
                                        <p:cTn id="15" dur="1000"/>
                                        <p:tgtEl>
                                          <p:spTgt spid="115"/>
                                        </p:tgtEl>
                                      </p:cBhvr>
                                    </p:animEffect>
                                  </p:childTnLst>
                                </p:cTn>
                              </p:par>
                              <p:par>
                                <p:cTn id="16" presetID="10" presetClass="entr" presetSubtype="0" fill="hold" nodeType="withEffect">
                                  <p:stCondLst>
                                    <p:cond delay="0"/>
                                  </p:stCondLst>
                                  <p:childTnLst>
                                    <p:set>
                                      <p:cBhvr>
                                        <p:cTn id="17" dur="1" fill="hold">
                                          <p:stCondLst>
                                            <p:cond delay="0"/>
                                          </p:stCondLst>
                                        </p:cTn>
                                        <p:tgtEl>
                                          <p:spTgt spid="118"/>
                                        </p:tgtEl>
                                        <p:attrNameLst>
                                          <p:attrName>style.visibility</p:attrName>
                                        </p:attrNameLst>
                                      </p:cBhvr>
                                      <p:to>
                                        <p:strVal val="visible"/>
                                      </p:to>
                                    </p:set>
                                    <p:animEffect transition="in" filter="fade">
                                      <p:cBhvr>
                                        <p:cTn id="18" dur="1000"/>
                                        <p:tgtEl>
                                          <p:spTgt spid="1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6"/>
                                        </p:tgtEl>
                                        <p:attrNameLst>
                                          <p:attrName>style.visibility</p:attrName>
                                        </p:attrNameLst>
                                      </p:cBhvr>
                                      <p:to>
                                        <p:strVal val="visible"/>
                                      </p:to>
                                    </p:set>
                                    <p:animEffect transition="in" filter="fade">
                                      <p:cBhvr>
                                        <p:cTn id="23" dur="1000"/>
                                        <p:tgtEl>
                                          <p:spTgt spid="116"/>
                                        </p:tgtEl>
                                      </p:cBhvr>
                                    </p:animEffect>
                                  </p:childTnLst>
                                </p:cTn>
                              </p:par>
                              <p:par>
                                <p:cTn id="24" presetID="10" presetClass="entr" presetSubtype="0" fill="hold" nodeType="withEffect">
                                  <p:stCondLst>
                                    <p:cond delay="0"/>
                                  </p:stCondLst>
                                  <p:childTnLst>
                                    <p:set>
                                      <p:cBhvr>
                                        <p:cTn id="25" dur="1" fill="hold">
                                          <p:stCondLst>
                                            <p:cond delay="0"/>
                                          </p:stCondLst>
                                        </p:cTn>
                                        <p:tgtEl>
                                          <p:spTgt spid="117"/>
                                        </p:tgtEl>
                                        <p:attrNameLst>
                                          <p:attrName>style.visibility</p:attrName>
                                        </p:attrNameLst>
                                      </p:cBhvr>
                                      <p:to>
                                        <p:strVal val="visible"/>
                                      </p:to>
                                    </p:set>
                                    <p:animEffect transition="in" filter="fade">
                                      <p:cBhvr>
                                        <p:cTn id="26" dur="1000"/>
                                        <p:tgtEl>
                                          <p:spTgt spid="117"/>
                                        </p:tgtEl>
                                      </p:cBhvr>
                                    </p:animEffect>
                                  </p:childTnLst>
                                </p:cTn>
                              </p:par>
                              <p:par>
                                <p:cTn id="27" presetID="10" presetClass="entr" presetSubtype="0" fill="hold" nodeType="withEffect">
                                  <p:stCondLst>
                                    <p:cond delay="0"/>
                                  </p:stCondLst>
                                  <p:childTnLst>
                                    <p:set>
                                      <p:cBhvr>
                                        <p:cTn id="28" dur="1" fill="hold">
                                          <p:stCondLst>
                                            <p:cond delay="0"/>
                                          </p:stCondLst>
                                        </p:cTn>
                                        <p:tgtEl>
                                          <p:spTgt spid="119"/>
                                        </p:tgtEl>
                                        <p:attrNameLst>
                                          <p:attrName>style.visibility</p:attrName>
                                        </p:attrNameLst>
                                      </p:cBhvr>
                                      <p:to>
                                        <p:strVal val="visible"/>
                                      </p:to>
                                    </p:set>
                                    <p:animEffect transition="in" filter="fade">
                                      <p:cBhvr>
                                        <p:cTn id="29" dur="1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t>Mobile malware</a:t>
            </a:r>
          </a:p>
          <a:p>
            <a:r>
              <a:rPr lang="en-US" dirty="0"/>
              <a:t>Identifying malware</a:t>
            </a:r>
          </a:p>
          <a:p>
            <a:pPr lvl="1"/>
            <a:r>
              <a:rPr lang="en-US" dirty="0"/>
              <a:t>Detect at app store rather than on platform</a:t>
            </a:r>
          </a:p>
          <a:p>
            <a:r>
              <a:rPr lang="en-US" dirty="0"/>
              <a:t>Classification study of mobile web apps</a:t>
            </a:r>
          </a:p>
          <a:p>
            <a:pPr lvl="1"/>
            <a:r>
              <a:rPr lang="en-US" dirty="0"/>
              <a:t>Entire Google Play market as of 2014</a:t>
            </a:r>
          </a:p>
          <a:p>
            <a:pPr lvl="1"/>
            <a:r>
              <a:rPr lang="en-US" dirty="0"/>
              <a:t>85% of </a:t>
            </a:r>
            <a:r>
              <a:rPr lang="en-US" dirty="0" err="1"/>
              <a:t>approx</a:t>
            </a:r>
            <a:r>
              <a:rPr lang="en-US" dirty="0"/>
              <a:t> 1 million apps use web interface</a:t>
            </a:r>
          </a:p>
          <a:p>
            <a:r>
              <a:rPr lang="en-US" dirty="0"/>
              <a:t>Target fragmentation in Android</a:t>
            </a:r>
          </a:p>
          <a:p>
            <a:pPr lvl="1"/>
            <a:r>
              <a:rPr lang="en-US" dirty="0"/>
              <a:t>Out-of-date Apps may disable more recent security platform patches</a:t>
            </a:r>
          </a:p>
        </p:txBody>
      </p:sp>
    </p:spTree>
    <p:extLst>
      <p:ext uri="{BB962C8B-B14F-4D97-AF65-F5344CB8AC3E}">
        <p14:creationId xmlns:p14="http://schemas.microsoft.com/office/powerpoint/2010/main" val="4188370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Data Flow Analysis in Action</a:t>
            </a:r>
          </a:p>
        </p:txBody>
      </p:sp>
      <p:sp>
        <p:nvSpPr>
          <p:cNvPr id="126" name="Shape 126"/>
          <p:cNvSpPr txBox="1">
            <a:spLocks noGrp="1"/>
          </p:cNvSpPr>
          <p:nvPr>
            <p:ph type="body" idx="1"/>
          </p:nvPr>
        </p:nvSpPr>
        <p:spPr>
          <a:xfrm>
            <a:off x="437050" y="5132089"/>
            <a:ext cx="8277899" cy="561899"/>
          </a:xfrm>
          <a:prstGeom prst="rect">
            <a:avLst/>
          </a:prstGeom>
        </p:spPr>
        <p:txBody>
          <a:bodyPr lIns="91425" tIns="91425" rIns="91425" bIns="91425" anchor="t" anchorCtr="0">
            <a:noAutofit/>
          </a:bodyPr>
          <a:lstStyle/>
          <a:p>
            <a:pPr marL="457200" lvl="0" indent="-381000" rtl="0">
              <a:buClr>
                <a:schemeClr val="dk1"/>
              </a:buClr>
              <a:buSzPct val="166666"/>
              <a:buFont typeface="Arial"/>
              <a:buChar char="•"/>
            </a:pPr>
            <a:r>
              <a:rPr lang="en" sz="2400"/>
              <a:t>Vulnerability Discovery</a:t>
            </a:r>
          </a:p>
          <a:p>
            <a:endParaRPr lang="en" sz="2400"/>
          </a:p>
          <a:p>
            <a:endParaRPr lang="en" sz="2400"/>
          </a:p>
        </p:txBody>
      </p:sp>
      <p:sp>
        <p:nvSpPr>
          <p:cNvPr id="127" name="Shape 127"/>
          <p:cNvSpPr txBox="1"/>
          <p:nvPr/>
        </p:nvSpPr>
        <p:spPr>
          <a:xfrm>
            <a:off x="6619775" y="4517675"/>
            <a:ext cx="1970699" cy="1028999"/>
          </a:xfrm>
          <a:prstGeom prst="rect">
            <a:avLst/>
          </a:prstGeom>
          <a:solidFill>
            <a:schemeClr val="lt2"/>
          </a:solidFill>
        </p:spPr>
        <p:txBody>
          <a:bodyPr lIns="91425" tIns="91425" rIns="91425" bIns="91425" anchor="t" anchorCtr="0">
            <a:noAutofit/>
          </a:bodyPr>
          <a:lstStyle/>
          <a:p>
            <a:pPr algn="ctr" eaLnBrk="1" fontAlgn="auto" hangingPunct="1">
              <a:spcBef>
                <a:spcPts val="0"/>
              </a:spcBef>
              <a:spcAft>
                <a:spcPts val="0"/>
              </a:spcAft>
            </a:pPr>
            <a:r>
              <a:rPr lang="en" sz="1400" b="1" kern="0">
                <a:solidFill>
                  <a:srgbClr val="000000"/>
                </a:solidFill>
                <a:latin typeface="Arial"/>
                <a:cs typeface="Arial"/>
                <a:sym typeface="Arial"/>
                <a:rtl val="0"/>
              </a:rPr>
              <a:t>Privacy Policy</a:t>
            </a:r>
          </a:p>
          <a:p>
            <a:pPr eaLnBrk="1" fontAlgn="auto" hangingPunct="1">
              <a:spcBef>
                <a:spcPts val="0"/>
              </a:spcBef>
              <a:spcAft>
                <a:spcPts val="0"/>
              </a:spcAft>
            </a:pPr>
            <a:r>
              <a:rPr lang="en" sz="1200" kern="0">
                <a:solidFill>
                  <a:srgbClr val="000000"/>
                </a:solidFill>
                <a:latin typeface="Arial"/>
                <a:cs typeface="Arial"/>
                <a:sym typeface="Arial"/>
                <a:rtl val="0"/>
              </a:rPr>
              <a:t>This app collects your:</a:t>
            </a:r>
          </a:p>
          <a:p>
            <a:pPr eaLnBrk="1" fontAlgn="auto" hangingPunct="1">
              <a:spcBef>
                <a:spcPts val="0"/>
              </a:spcBef>
              <a:spcAft>
                <a:spcPts val="0"/>
              </a:spcAft>
            </a:pPr>
            <a:r>
              <a:rPr lang="en" sz="1200" kern="0">
                <a:solidFill>
                  <a:srgbClr val="000000"/>
                </a:solidFill>
                <a:latin typeface="Arial"/>
                <a:cs typeface="Arial"/>
                <a:sym typeface="Arial"/>
                <a:rtl val="0"/>
              </a:rPr>
              <a:t>Contacts</a:t>
            </a:r>
          </a:p>
          <a:p>
            <a:pPr eaLnBrk="1" fontAlgn="auto" hangingPunct="1">
              <a:spcBef>
                <a:spcPts val="0"/>
              </a:spcBef>
              <a:spcAft>
                <a:spcPts val="0"/>
              </a:spcAft>
            </a:pPr>
            <a:r>
              <a:rPr lang="en" sz="1200" kern="0">
                <a:solidFill>
                  <a:srgbClr val="000000"/>
                </a:solidFill>
                <a:latin typeface="Arial"/>
                <a:cs typeface="Arial"/>
                <a:sym typeface="Arial"/>
                <a:rtl val="0"/>
              </a:rPr>
              <a:t>Phone Number</a:t>
            </a:r>
          </a:p>
          <a:p>
            <a:pPr eaLnBrk="1" fontAlgn="auto" hangingPunct="1">
              <a:spcBef>
                <a:spcPts val="0"/>
              </a:spcBef>
              <a:spcAft>
                <a:spcPts val="0"/>
              </a:spcAft>
            </a:pPr>
            <a:r>
              <a:rPr lang="en" sz="1200" kern="0">
                <a:solidFill>
                  <a:srgbClr val="000000"/>
                </a:solidFill>
                <a:latin typeface="Arial"/>
                <a:cs typeface="Arial"/>
                <a:sym typeface="Arial"/>
                <a:rtl val="0"/>
              </a:rPr>
              <a:t>Address</a:t>
            </a:r>
          </a:p>
        </p:txBody>
      </p:sp>
      <p:sp>
        <p:nvSpPr>
          <p:cNvPr id="128" name="Shape 128"/>
          <p:cNvSpPr/>
          <p:nvPr/>
        </p:nvSpPr>
        <p:spPr>
          <a:xfrm>
            <a:off x="856870" y="3382560"/>
            <a:ext cx="1128977" cy="405755"/>
          </a:xfrm>
          <a:prstGeom prst="flowChartTerminator">
            <a:avLst/>
          </a:prstGeom>
          <a:solidFill>
            <a:srgbClr val="FFE599"/>
          </a:solidFill>
          <a:ln w="19050" cap="flat">
            <a:solidFill>
              <a:srgbClr val="FFD966"/>
            </a:solidFill>
            <a:prstDash val="solid"/>
            <a:round/>
            <a:headEnd type="none" w="med" len="med"/>
            <a:tailEnd type="none" w="med" len="med"/>
          </a:ln>
        </p:spPr>
        <p:txBody>
          <a:bodyPr lIns="91425" tIns="91425" rIns="91425" bIns="91425" anchor="ctr" anchorCtr="0">
            <a:noAutofit/>
          </a:bodyPr>
          <a:lstStyle/>
          <a:p>
            <a:pPr algn="ctr" eaLnBrk="1" fontAlgn="auto" hangingPunct="1">
              <a:spcBef>
                <a:spcPts val="0"/>
              </a:spcBef>
              <a:spcAft>
                <a:spcPts val="0"/>
              </a:spcAft>
            </a:pPr>
            <a:r>
              <a:rPr lang="en" sz="1400" b="1" kern="0">
                <a:solidFill>
                  <a:srgbClr val="000000"/>
                </a:solidFill>
                <a:latin typeface="Arial"/>
                <a:cs typeface="Arial"/>
                <a:sym typeface="Arial"/>
                <a:rtl val="0"/>
              </a:rPr>
              <a:t>FB API</a:t>
            </a:r>
          </a:p>
        </p:txBody>
      </p:sp>
      <p:sp>
        <p:nvSpPr>
          <p:cNvPr id="129" name="Shape 129"/>
          <p:cNvSpPr/>
          <p:nvPr/>
        </p:nvSpPr>
        <p:spPr>
          <a:xfrm>
            <a:off x="4239148" y="3402732"/>
            <a:ext cx="1142100" cy="405755"/>
          </a:xfrm>
          <a:prstGeom prst="flowChartTerminator">
            <a:avLst/>
          </a:prstGeom>
          <a:solidFill>
            <a:srgbClr val="FFE599"/>
          </a:solidFill>
          <a:ln w="19050" cap="flat">
            <a:solidFill>
              <a:srgbClr val="FFD966"/>
            </a:solidFill>
            <a:prstDash val="solid"/>
            <a:round/>
            <a:headEnd type="none" w="med" len="med"/>
            <a:tailEnd type="none" w="med" len="med"/>
          </a:ln>
        </p:spPr>
        <p:txBody>
          <a:bodyPr lIns="91425" tIns="91425" rIns="91425" bIns="91425" anchor="ctr" anchorCtr="0">
            <a:noAutofit/>
          </a:bodyPr>
          <a:lstStyle/>
          <a:p>
            <a:pPr algn="ctr" eaLnBrk="1" fontAlgn="auto" hangingPunct="1">
              <a:spcBef>
                <a:spcPts val="0"/>
              </a:spcBef>
              <a:spcAft>
                <a:spcPts val="0"/>
              </a:spcAft>
            </a:pPr>
            <a:r>
              <a:rPr lang="en" sz="1400" b="1" kern="0">
                <a:solidFill>
                  <a:srgbClr val="000000"/>
                </a:solidFill>
                <a:latin typeface="Arial"/>
                <a:cs typeface="Arial"/>
                <a:sym typeface="Arial"/>
                <a:rtl val="0"/>
              </a:rPr>
              <a:t>Send Internet </a:t>
            </a:r>
          </a:p>
        </p:txBody>
      </p:sp>
      <p:cxnSp>
        <p:nvCxnSpPr>
          <p:cNvPr id="130" name="Shape 130"/>
          <p:cNvCxnSpPr>
            <a:stCxn id="131" idx="3"/>
          </p:cNvCxnSpPr>
          <p:nvPr/>
        </p:nvCxnSpPr>
        <p:spPr>
          <a:xfrm>
            <a:off x="3581248" y="3583339"/>
            <a:ext cx="657900" cy="4199"/>
          </a:xfrm>
          <a:prstGeom prst="straightConnector1">
            <a:avLst/>
          </a:prstGeom>
          <a:noFill/>
          <a:ln w="38100" cap="flat">
            <a:solidFill>
              <a:schemeClr val="dk2"/>
            </a:solidFill>
            <a:prstDash val="solid"/>
            <a:round/>
            <a:headEnd type="none" w="lg" len="lg"/>
            <a:tailEnd type="triangle" w="lg" len="lg"/>
          </a:ln>
        </p:spPr>
      </p:cxnSp>
      <p:sp>
        <p:nvSpPr>
          <p:cNvPr id="131" name="Shape 131"/>
          <p:cNvSpPr/>
          <p:nvPr/>
        </p:nvSpPr>
        <p:spPr>
          <a:xfrm>
            <a:off x="2587948" y="3358189"/>
            <a:ext cx="993299" cy="450299"/>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lgn="ctr" eaLnBrk="1" fontAlgn="auto" hangingPunct="1">
              <a:spcBef>
                <a:spcPts val="0"/>
              </a:spcBef>
              <a:spcAft>
                <a:spcPts val="0"/>
              </a:spcAft>
            </a:pPr>
            <a:r>
              <a:rPr lang="en" sz="1400" kern="0">
                <a:solidFill>
                  <a:srgbClr val="000000"/>
                </a:solidFill>
                <a:latin typeface="Arial"/>
                <a:cs typeface="Arial"/>
                <a:sym typeface="Arial"/>
                <a:rtl val="0"/>
              </a:rPr>
              <a:t>Source: FB_Data</a:t>
            </a:r>
          </a:p>
        </p:txBody>
      </p:sp>
      <p:cxnSp>
        <p:nvCxnSpPr>
          <p:cNvPr id="132" name="Shape 132"/>
          <p:cNvCxnSpPr>
            <a:stCxn id="129" idx="3"/>
          </p:cNvCxnSpPr>
          <p:nvPr/>
        </p:nvCxnSpPr>
        <p:spPr>
          <a:xfrm>
            <a:off x="5381248" y="3605610"/>
            <a:ext cx="596099" cy="1199"/>
          </a:xfrm>
          <a:prstGeom prst="straightConnector1">
            <a:avLst/>
          </a:prstGeom>
          <a:noFill/>
          <a:ln w="38100" cap="flat">
            <a:solidFill>
              <a:schemeClr val="dk2"/>
            </a:solidFill>
            <a:prstDash val="solid"/>
            <a:round/>
            <a:headEnd type="none" w="lg" len="lg"/>
            <a:tailEnd type="triangle" w="lg" len="lg"/>
          </a:ln>
        </p:spPr>
      </p:cxnSp>
      <p:sp>
        <p:nvSpPr>
          <p:cNvPr id="133" name="Shape 133"/>
          <p:cNvSpPr/>
          <p:nvPr/>
        </p:nvSpPr>
        <p:spPr>
          <a:xfrm>
            <a:off x="6016246" y="3390589"/>
            <a:ext cx="1426800" cy="450299"/>
          </a:xfrm>
          <a:prstGeom prst="rect">
            <a:avLst/>
          </a:prstGeom>
          <a:solidFill>
            <a:srgbClr val="EA9999"/>
          </a:solidFill>
          <a:ln w="19050" cap="flat">
            <a:solidFill>
              <a:srgbClr val="CC0000"/>
            </a:solidFill>
            <a:prstDash val="solid"/>
            <a:round/>
            <a:headEnd type="none" w="med" len="med"/>
            <a:tailEnd type="none" w="med" len="med"/>
          </a:ln>
        </p:spPr>
        <p:txBody>
          <a:bodyPr lIns="91425" tIns="91425" rIns="91425" bIns="91425" anchor="ctr" anchorCtr="0">
            <a:noAutofit/>
          </a:bodyPr>
          <a:lstStyle/>
          <a:p>
            <a:pPr algn="ctr" eaLnBrk="1" fontAlgn="auto" hangingPunct="1">
              <a:spcBef>
                <a:spcPts val="0"/>
              </a:spcBef>
              <a:spcAft>
                <a:spcPts val="0"/>
              </a:spcAft>
            </a:pPr>
            <a:r>
              <a:rPr lang="en" sz="1400" kern="0">
                <a:solidFill>
                  <a:srgbClr val="000000"/>
                </a:solidFill>
                <a:latin typeface="Arial"/>
                <a:cs typeface="Arial"/>
                <a:sym typeface="Arial"/>
                <a:rtl val="0"/>
              </a:rPr>
              <a:t>Sink: Internet</a:t>
            </a:r>
          </a:p>
        </p:txBody>
      </p:sp>
      <p:sp>
        <p:nvSpPr>
          <p:cNvPr id="134" name="Shape 134"/>
          <p:cNvSpPr/>
          <p:nvPr/>
        </p:nvSpPr>
        <p:spPr>
          <a:xfrm>
            <a:off x="933070" y="5818117"/>
            <a:ext cx="1128977" cy="405755"/>
          </a:xfrm>
          <a:prstGeom prst="flowChartTerminator">
            <a:avLst/>
          </a:prstGeom>
          <a:solidFill>
            <a:srgbClr val="FFE599"/>
          </a:solidFill>
          <a:ln w="19050" cap="flat">
            <a:solidFill>
              <a:srgbClr val="FFD966"/>
            </a:solidFill>
            <a:prstDash val="solid"/>
            <a:round/>
            <a:headEnd type="none" w="med" len="med"/>
            <a:tailEnd type="none" w="med" len="med"/>
          </a:ln>
        </p:spPr>
        <p:txBody>
          <a:bodyPr lIns="91425" tIns="91425" rIns="91425" bIns="91425" anchor="ctr" anchorCtr="0">
            <a:noAutofit/>
          </a:bodyPr>
          <a:lstStyle/>
          <a:p>
            <a:pPr algn="ctr" eaLnBrk="1" fontAlgn="auto" hangingPunct="1">
              <a:spcBef>
                <a:spcPts val="0"/>
              </a:spcBef>
              <a:spcAft>
                <a:spcPts val="0"/>
              </a:spcAft>
            </a:pPr>
            <a:r>
              <a:rPr lang="en" sz="1400" b="1" kern="0">
                <a:solidFill>
                  <a:srgbClr val="000000"/>
                </a:solidFill>
                <a:latin typeface="Arial"/>
                <a:cs typeface="Arial"/>
                <a:sym typeface="Arial"/>
                <a:rtl val="0"/>
              </a:rPr>
              <a:t>Web</a:t>
            </a:r>
          </a:p>
        </p:txBody>
      </p:sp>
      <p:sp>
        <p:nvSpPr>
          <p:cNvPr id="135" name="Shape 135"/>
          <p:cNvSpPr/>
          <p:nvPr/>
        </p:nvSpPr>
        <p:spPr>
          <a:xfrm>
            <a:off x="2664148" y="5796589"/>
            <a:ext cx="1781700" cy="450299"/>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lgn="ctr" eaLnBrk="1" fontAlgn="auto" hangingPunct="1">
              <a:spcBef>
                <a:spcPts val="0"/>
              </a:spcBef>
              <a:spcAft>
                <a:spcPts val="0"/>
              </a:spcAft>
            </a:pPr>
            <a:r>
              <a:rPr lang="en" sz="1400" kern="0">
                <a:solidFill>
                  <a:srgbClr val="000000"/>
                </a:solidFill>
                <a:latin typeface="Arial"/>
                <a:cs typeface="Arial"/>
                <a:sym typeface="Arial"/>
                <a:rtl val="0"/>
              </a:rPr>
              <a:t>Source: Untrusted_Data</a:t>
            </a:r>
          </a:p>
        </p:txBody>
      </p:sp>
      <p:cxnSp>
        <p:nvCxnSpPr>
          <p:cNvPr id="136" name="Shape 136"/>
          <p:cNvCxnSpPr/>
          <p:nvPr/>
        </p:nvCxnSpPr>
        <p:spPr>
          <a:xfrm>
            <a:off x="2062048" y="6020994"/>
            <a:ext cx="602099" cy="0"/>
          </a:xfrm>
          <a:prstGeom prst="straightConnector1">
            <a:avLst/>
          </a:prstGeom>
          <a:noFill/>
          <a:ln w="38100" cap="flat">
            <a:solidFill>
              <a:schemeClr val="dk2"/>
            </a:solidFill>
            <a:prstDash val="solid"/>
            <a:round/>
            <a:headEnd type="none" w="lg" len="lg"/>
            <a:tailEnd type="triangle" w="lg" len="lg"/>
          </a:ln>
        </p:spPr>
      </p:cxnSp>
      <p:cxnSp>
        <p:nvCxnSpPr>
          <p:cNvPr id="137" name="Shape 137"/>
          <p:cNvCxnSpPr>
            <a:stCxn id="135" idx="3"/>
            <a:endCxn id="138" idx="1"/>
          </p:cNvCxnSpPr>
          <p:nvPr/>
        </p:nvCxnSpPr>
        <p:spPr>
          <a:xfrm>
            <a:off x="4445848" y="6021739"/>
            <a:ext cx="631499" cy="13145"/>
          </a:xfrm>
          <a:prstGeom prst="straightConnector1">
            <a:avLst/>
          </a:prstGeom>
          <a:noFill/>
          <a:ln w="38100" cap="flat">
            <a:solidFill>
              <a:schemeClr val="dk2"/>
            </a:solidFill>
            <a:prstDash val="solid"/>
            <a:round/>
            <a:headEnd type="none" w="lg" len="lg"/>
            <a:tailEnd type="triangle" w="lg" len="lg"/>
          </a:ln>
        </p:spPr>
      </p:cxnSp>
      <p:sp>
        <p:nvSpPr>
          <p:cNvPr id="138" name="Shape 138"/>
          <p:cNvSpPr/>
          <p:nvPr/>
        </p:nvSpPr>
        <p:spPr>
          <a:xfrm>
            <a:off x="5077348" y="5841132"/>
            <a:ext cx="1142100" cy="387503"/>
          </a:xfrm>
          <a:prstGeom prst="flowChartTerminator">
            <a:avLst/>
          </a:prstGeom>
          <a:solidFill>
            <a:srgbClr val="FFE599"/>
          </a:solidFill>
          <a:ln w="19050" cap="flat">
            <a:solidFill>
              <a:srgbClr val="FFD966"/>
            </a:solidFill>
            <a:prstDash val="solid"/>
            <a:round/>
            <a:headEnd type="none" w="med" len="med"/>
            <a:tailEnd type="none" w="med" len="med"/>
          </a:ln>
        </p:spPr>
        <p:txBody>
          <a:bodyPr lIns="91425" tIns="91425" rIns="91425" bIns="91425" anchor="ctr" anchorCtr="0">
            <a:noAutofit/>
          </a:bodyPr>
          <a:lstStyle/>
          <a:p>
            <a:pPr algn="ctr" eaLnBrk="1" fontAlgn="auto" hangingPunct="1">
              <a:spcBef>
                <a:spcPts val="0"/>
              </a:spcBef>
              <a:spcAft>
                <a:spcPts val="0"/>
              </a:spcAft>
            </a:pPr>
            <a:r>
              <a:rPr lang="en" sz="1400" b="1" kern="0">
                <a:solidFill>
                  <a:srgbClr val="000000"/>
                </a:solidFill>
                <a:latin typeface="Arial"/>
                <a:cs typeface="Arial"/>
                <a:sym typeface="Arial"/>
                <a:rtl val="0"/>
              </a:rPr>
              <a:t>SQL Stmt</a:t>
            </a:r>
          </a:p>
        </p:txBody>
      </p:sp>
      <p:sp>
        <p:nvSpPr>
          <p:cNvPr id="139" name="Shape 139"/>
          <p:cNvSpPr/>
          <p:nvPr/>
        </p:nvSpPr>
        <p:spPr>
          <a:xfrm>
            <a:off x="6854446" y="5828989"/>
            <a:ext cx="1037099" cy="450299"/>
          </a:xfrm>
          <a:prstGeom prst="rect">
            <a:avLst/>
          </a:prstGeom>
          <a:solidFill>
            <a:srgbClr val="EA9999"/>
          </a:solidFill>
          <a:ln w="19050" cap="flat">
            <a:solidFill>
              <a:srgbClr val="CC0000"/>
            </a:solidFill>
            <a:prstDash val="solid"/>
            <a:round/>
            <a:headEnd type="none" w="med" len="med"/>
            <a:tailEnd type="none" w="med" len="med"/>
          </a:ln>
        </p:spPr>
        <p:txBody>
          <a:bodyPr lIns="91425" tIns="91425" rIns="91425" bIns="91425" anchor="ctr" anchorCtr="0">
            <a:noAutofit/>
          </a:bodyPr>
          <a:lstStyle/>
          <a:p>
            <a:pPr algn="ctr" eaLnBrk="1" fontAlgn="auto" hangingPunct="1">
              <a:spcBef>
                <a:spcPts val="0"/>
              </a:spcBef>
              <a:spcAft>
                <a:spcPts val="0"/>
              </a:spcAft>
            </a:pPr>
            <a:r>
              <a:rPr lang="en" sz="1400" kern="0">
                <a:solidFill>
                  <a:srgbClr val="000000"/>
                </a:solidFill>
                <a:latin typeface="Arial"/>
                <a:cs typeface="Arial"/>
                <a:sym typeface="Arial"/>
                <a:rtl val="0"/>
              </a:rPr>
              <a:t>Sink: SQL</a:t>
            </a:r>
          </a:p>
        </p:txBody>
      </p:sp>
      <p:cxnSp>
        <p:nvCxnSpPr>
          <p:cNvPr id="140" name="Shape 140"/>
          <p:cNvCxnSpPr/>
          <p:nvPr/>
        </p:nvCxnSpPr>
        <p:spPr>
          <a:xfrm>
            <a:off x="6219448" y="6044010"/>
            <a:ext cx="596099" cy="1199"/>
          </a:xfrm>
          <a:prstGeom prst="straightConnector1">
            <a:avLst/>
          </a:prstGeom>
          <a:noFill/>
          <a:ln w="38100" cap="flat">
            <a:solidFill>
              <a:schemeClr val="dk2"/>
            </a:solidFill>
            <a:prstDash val="solid"/>
            <a:round/>
            <a:headEnd type="none" w="lg" len="lg"/>
            <a:tailEnd type="triangle" w="lg" len="lg"/>
          </a:ln>
        </p:spPr>
      </p:cxnSp>
      <p:cxnSp>
        <p:nvCxnSpPr>
          <p:cNvPr id="141" name="Shape 141"/>
          <p:cNvCxnSpPr>
            <a:stCxn id="128" idx="3"/>
          </p:cNvCxnSpPr>
          <p:nvPr/>
        </p:nvCxnSpPr>
        <p:spPr>
          <a:xfrm>
            <a:off x="1985848" y="3585438"/>
            <a:ext cx="602099" cy="0"/>
          </a:xfrm>
          <a:prstGeom prst="straightConnector1">
            <a:avLst/>
          </a:prstGeom>
          <a:noFill/>
          <a:ln w="38100" cap="flat">
            <a:solidFill>
              <a:schemeClr val="dk2"/>
            </a:solidFill>
            <a:prstDash val="solid"/>
            <a:round/>
            <a:headEnd type="none" w="lg" len="lg"/>
            <a:tailEnd type="triangle" w="lg" len="lg"/>
          </a:ln>
        </p:spPr>
      </p:cxnSp>
      <p:sp>
        <p:nvSpPr>
          <p:cNvPr id="142" name="Shape 142"/>
          <p:cNvSpPr txBox="1"/>
          <p:nvPr/>
        </p:nvSpPr>
        <p:spPr>
          <a:xfrm>
            <a:off x="438800" y="1626500"/>
            <a:ext cx="7755899" cy="1200299"/>
          </a:xfrm>
          <a:prstGeom prst="rect">
            <a:avLst/>
          </a:prstGeom>
        </p:spPr>
        <p:txBody>
          <a:bodyPr lIns="91425" tIns="91425" rIns="91425" bIns="91425" anchor="ctr" anchorCtr="0">
            <a:noAutofit/>
          </a:bodyPr>
          <a:lstStyle/>
          <a:p>
            <a:pPr marL="457200" indent="-381000" eaLnBrk="1" fontAlgn="auto" hangingPunct="1">
              <a:spcBef>
                <a:spcPts val="600"/>
              </a:spcBef>
              <a:spcAft>
                <a:spcPts val="0"/>
              </a:spcAft>
              <a:buClr>
                <a:srgbClr val="000000"/>
              </a:buClr>
              <a:buSzPct val="166666"/>
              <a:buFont typeface="Arial"/>
              <a:buChar char="•"/>
            </a:pPr>
            <a:r>
              <a:rPr lang="en" kern="0">
                <a:solidFill>
                  <a:srgbClr val="000000"/>
                </a:solidFill>
                <a:latin typeface="Arial"/>
                <a:cs typeface="Arial"/>
                <a:sym typeface="Arial"/>
                <a:rtl val="0"/>
              </a:rPr>
              <a:t>Malware/Greyware Analysis</a:t>
            </a:r>
          </a:p>
          <a:p>
            <a:pPr marL="914400" lvl="1" indent="-381000" eaLnBrk="1" fontAlgn="auto" hangingPunct="1">
              <a:spcBef>
                <a:spcPts val="480"/>
              </a:spcBef>
              <a:spcAft>
                <a:spcPts val="0"/>
              </a:spcAft>
              <a:buClr>
                <a:srgbClr val="000000"/>
              </a:buClr>
              <a:buSzPct val="133333"/>
              <a:buFont typeface="Courier New"/>
              <a:buChar char="o"/>
            </a:pPr>
            <a:r>
              <a:rPr lang="en" sz="1800" kern="0">
                <a:solidFill>
                  <a:srgbClr val="000000"/>
                </a:solidFill>
                <a:latin typeface="Arial"/>
                <a:cs typeface="Arial"/>
                <a:sym typeface="Arial"/>
                <a:rtl val="0"/>
              </a:rPr>
              <a:t>Data flow summaries enable enterprise-specific policies </a:t>
            </a:r>
          </a:p>
        </p:txBody>
      </p:sp>
      <p:sp>
        <p:nvSpPr>
          <p:cNvPr id="143" name="Shape 143"/>
          <p:cNvSpPr txBox="1"/>
          <p:nvPr/>
        </p:nvSpPr>
        <p:spPr>
          <a:xfrm>
            <a:off x="456325" y="2744838"/>
            <a:ext cx="7514099" cy="617699"/>
          </a:xfrm>
          <a:prstGeom prst="rect">
            <a:avLst/>
          </a:prstGeom>
          <a:noFill/>
        </p:spPr>
        <p:txBody>
          <a:bodyPr lIns="91425" tIns="91425" rIns="91425" bIns="91425" anchor="t" anchorCtr="0">
            <a:noAutofit/>
          </a:bodyPr>
          <a:lstStyle/>
          <a:p>
            <a:pPr marL="457200" indent="-381000" eaLnBrk="1" fontAlgn="auto" hangingPunct="1">
              <a:spcBef>
                <a:spcPts val="600"/>
              </a:spcBef>
              <a:spcAft>
                <a:spcPts val="0"/>
              </a:spcAft>
              <a:buClr>
                <a:srgbClr val="000000"/>
              </a:buClr>
              <a:buSzPct val="166666"/>
              <a:buFont typeface="Arial"/>
              <a:buChar char="•"/>
            </a:pPr>
            <a:r>
              <a:rPr lang="en" kern="0">
                <a:solidFill>
                  <a:srgbClr val="000000"/>
                </a:solidFill>
                <a:latin typeface="Arial"/>
                <a:cs typeface="Arial"/>
                <a:sym typeface="Arial"/>
                <a:rtl val="0"/>
              </a:rPr>
              <a:t>API Misuse and Data Theft Detection </a:t>
            </a:r>
          </a:p>
          <a:p>
            <a:pPr eaLnBrk="1" fontAlgn="auto" hangingPunct="1">
              <a:spcBef>
                <a:spcPts val="0"/>
              </a:spcBef>
              <a:spcAft>
                <a:spcPts val="0"/>
              </a:spcAft>
            </a:pPr>
            <a:endParaRPr lang="en" kern="0">
              <a:solidFill>
                <a:srgbClr val="000000"/>
              </a:solidFill>
              <a:latin typeface="Arial"/>
              <a:cs typeface="Arial"/>
              <a:sym typeface="Arial"/>
              <a:rtl val="0"/>
            </a:endParaRPr>
          </a:p>
        </p:txBody>
      </p:sp>
      <p:sp>
        <p:nvSpPr>
          <p:cNvPr id="144" name="Shape 144"/>
          <p:cNvSpPr txBox="1"/>
          <p:nvPr/>
        </p:nvSpPr>
        <p:spPr>
          <a:xfrm>
            <a:off x="452800" y="4027200"/>
            <a:ext cx="7835700" cy="744599"/>
          </a:xfrm>
          <a:prstGeom prst="rect">
            <a:avLst/>
          </a:prstGeom>
          <a:noFill/>
        </p:spPr>
        <p:txBody>
          <a:bodyPr lIns="91425" tIns="91425" rIns="91425" bIns="91425" anchor="t" anchorCtr="0">
            <a:noAutofit/>
          </a:bodyPr>
          <a:lstStyle/>
          <a:p>
            <a:pPr marL="457200" indent="-381000" eaLnBrk="1" fontAlgn="auto" hangingPunct="1">
              <a:spcBef>
                <a:spcPts val="600"/>
              </a:spcBef>
              <a:spcAft>
                <a:spcPts val="0"/>
              </a:spcAft>
              <a:buClr>
                <a:srgbClr val="000000"/>
              </a:buClr>
              <a:buSzPct val="166666"/>
              <a:buFont typeface="Arial"/>
              <a:buChar char="•"/>
            </a:pPr>
            <a:r>
              <a:rPr lang="en" kern="0">
                <a:solidFill>
                  <a:srgbClr val="000000"/>
                </a:solidFill>
                <a:latin typeface="Arial"/>
                <a:cs typeface="Arial"/>
                <a:sym typeface="Arial"/>
                <a:rtl val="0"/>
              </a:rPr>
              <a:t>Automatic Generation of App Privacy Policies</a:t>
            </a:r>
          </a:p>
          <a:p>
            <a:pPr marL="914400" lvl="1" indent="-381000" eaLnBrk="1" fontAlgn="auto" hangingPunct="1">
              <a:spcBef>
                <a:spcPts val="480"/>
              </a:spcBef>
              <a:spcAft>
                <a:spcPts val="0"/>
              </a:spcAft>
              <a:buClr>
                <a:srgbClr val="000000"/>
              </a:buClr>
              <a:buSzPct val="133333"/>
              <a:buFont typeface="Courier New"/>
              <a:buChar char="o"/>
            </a:pPr>
            <a:r>
              <a:rPr lang="en" sz="1800" kern="0">
                <a:solidFill>
                  <a:srgbClr val="000000"/>
                </a:solidFill>
                <a:latin typeface="Arial"/>
                <a:cs typeface="Arial"/>
                <a:sym typeface="Arial"/>
                <a:rtl val="0"/>
              </a:rPr>
              <a:t>Avoid liability, protect consumer privacy</a:t>
            </a:r>
          </a:p>
          <a:p>
            <a:pPr eaLnBrk="1" fontAlgn="auto" hangingPunct="1">
              <a:spcBef>
                <a:spcPts val="0"/>
              </a:spcBef>
              <a:spcAft>
                <a:spcPts val="0"/>
              </a:spcAft>
            </a:pPr>
            <a:endParaRPr lang="en" sz="1800" kern="0">
              <a:solidFill>
                <a:srgbClr val="000000"/>
              </a:solidFill>
              <a:latin typeface="Arial"/>
              <a:cs typeface="Arial"/>
              <a:sym typeface="Arial"/>
              <a:rtl val="0"/>
            </a:endParaRPr>
          </a:p>
        </p:txBody>
      </p:sp>
    </p:spTree>
    <p:extLst>
      <p:ext uri="{BB962C8B-B14F-4D97-AF65-F5344CB8AC3E}">
        <p14:creationId xmlns:p14="http://schemas.microsoft.com/office/powerpoint/2010/main" val="2729327377"/>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fade">
                                      <p:cBhvr>
                                        <p:cTn id="7" dur="1000"/>
                                        <p:tgtEl>
                                          <p:spTgt spid="1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
                                        </p:tgtEl>
                                        <p:attrNameLst>
                                          <p:attrName>style.visibility</p:attrName>
                                        </p:attrNameLst>
                                      </p:cBhvr>
                                      <p:to>
                                        <p:strVal val="visible"/>
                                      </p:to>
                                    </p:set>
                                    <p:animEffect transition="in" filter="fade">
                                      <p:cBhvr>
                                        <p:cTn id="12" dur="1000"/>
                                        <p:tgtEl>
                                          <p:spTgt spid="1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childTnLst>
                                </p:cTn>
                              </p:par>
                              <p:par>
                                <p:cTn id="18" presetID="10" presetClass="entr" presetSubtype="0" fill="hold" nodeType="withEffect">
                                  <p:stCondLst>
                                    <p:cond delay="0"/>
                                  </p:stCondLst>
                                  <p:childTnLst>
                                    <p:set>
                                      <p:cBhvr>
                                        <p:cTn id="19" dur="1" fill="hold">
                                          <p:stCondLst>
                                            <p:cond delay="0"/>
                                          </p:stCondLst>
                                        </p:cTn>
                                        <p:tgtEl>
                                          <p:spTgt spid="129"/>
                                        </p:tgtEl>
                                        <p:attrNameLst>
                                          <p:attrName>style.visibility</p:attrName>
                                        </p:attrNameLst>
                                      </p:cBhvr>
                                      <p:to>
                                        <p:strVal val="visible"/>
                                      </p:to>
                                    </p:set>
                                    <p:animEffect transition="in" filter="fade">
                                      <p:cBhvr>
                                        <p:cTn id="20" dur="1000"/>
                                        <p:tgtEl>
                                          <p:spTgt spid="129"/>
                                        </p:tgtEl>
                                      </p:cBhvr>
                                    </p:animEffect>
                                  </p:childTnLst>
                                </p:cTn>
                              </p:par>
                              <p:par>
                                <p:cTn id="21" presetID="10" presetClass="entr" presetSubtype="0" fill="hold" nodeType="withEffect">
                                  <p:stCondLst>
                                    <p:cond delay="0"/>
                                  </p:stCondLst>
                                  <p:childTnLst>
                                    <p:set>
                                      <p:cBhvr>
                                        <p:cTn id="22" dur="1" fill="hold">
                                          <p:stCondLst>
                                            <p:cond delay="0"/>
                                          </p:stCondLst>
                                        </p:cTn>
                                        <p:tgtEl>
                                          <p:spTgt spid="141"/>
                                        </p:tgtEl>
                                        <p:attrNameLst>
                                          <p:attrName>style.visibility</p:attrName>
                                        </p:attrNameLst>
                                      </p:cBhvr>
                                      <p:to>
                                        <p:strVal val="visible"/>
                                      </p:to>
                                    </p:set>
                                    <p:animEffect transition="in" filter="fade">
                                      <p:cBhvr>
                                        <p:cTn id="23" dur="1000"/>
                                        <p:tgtEl>
                                          <p:spTgt spid="141"/>
                                        </p:tgtEl>
                                      </p:cBhvr>
                                    </p:animEffect>
                                  </p:childTnLst>
                                </p:cTn>
                              </p:par>
                              <p:par>
                                <p:cTn id="24" presetID="10" presetClass="entr" presetSubtype="0" fill="hold" nodeType="withEffect">
                                  <p:stCondLst>
                                    <p:cond delay="0"/>
                                  </p:stCondLst>
                                  <p:childTnLst>
                                    <p:set>
                                      <p:cBhvr>
                                        <p:cTn id="25" dur="1" fill="hold">
                                          <p:stCondLst>
                                            <p:cond delay="0"/>
                                          </p:stCondLst>
                                        </p:cTn>
                                        <p:tgtEl>
                                          <p:spTgt spid="130"/>
                                        </p:tgtEl>
                                        <p:attrNameLst>
                                          <p:attrName>style.visibility</p:attrName>
                                        </p:attrNameLst>
                                      </p:cBhvr>
                                      <p:to>
                                        <p:strVal val="visible"/>
                                      </p:to>
                                    </p:set>
                                    <p:animEffect transition="in" filter="fade">
                                      <p:cBhvr>
                                        <p:cTn id="26" dur="1000"/>
                                        <p:tgtEl>
                                          <p:spTgt spid="130"/>
                                        </p:tgtEl>
                                      </p:cBhvr>
                                    </p:animEffect>
                                  </p:childTnLst>
                                </p:cTn>
                              </p:par>
                              <p:par>
                                <p:cTn id="27" presetID="10" presetClass="entr" presetSubtype="0" fill="hold" nodeType="withEffect">
                                  <p:stCondLst>
                                    <p:cond delay="0"/>
                                  </p:stCondLst>
                                  <p:childTnLst>
                                    <p:set>
                                      <p:cBhvr>
                                        <p:cTn id="28" dur="1" fill="hold">
                                          <p:stCondLst>
                                            <p:cond delay="0"/>
                                          </p:stCondLst>
                                        </p:cTn>
                                        <p:tgtEl>
                                          <p:spTgt spid="131"/>
                                        </p:tgtEl>
                                        <p:attrNameLst>
                                          <p:attrName>style.visibility</p:attrName>
                                        </p:attrNameLst>
                                      </p:cBhvr>
                                      <p:to>
                                        <p:strVal val="visible"/>
                                      </p:to>
                                    </p:set>
                                    <p:animEffect transition="in" filter="fade">
                                      <p:cBhvr>
                                        <p:cTn id="29" dur="1000"/>
                                        <p:tgtEl>
                                          <p:spTgt spid="131"/>
                                        </p:tgtEl>
                                      </p:cBhvr>
                                    </p:animEffect>
                                  </p:childTnLst>
                                </p:cTn>
                              </p:par>
                              <p:par>
                                <p:cTn id="30" presetID="10" presetClass="entr" presetSubtype="0" fill="hold" nodeType="withEffect">
                                  <p:stCondLst>
                                    <p:cond delay="0"/>
                                  </p:stCondLst>
                                  <p:childTnLst>
                                    <p:set>
                                      <p:cBhvr>
                                        <p:cTn id="31" dur="1" fill="hold">
                                          <p:stCondLst>
                                            <p:cond delay="0"/>
                                          </p:stCondLst>
                                        </p:cTn>
                                        <p:tgtEl>
                                          <p:spTgt spid="132"/>
                                        </p:tgtEl>
                                        <p:attrNameLst>
                                          <p:attrName>style.visibility</p:attrName>
                                        </p:attrNameLst>
                                      </p:cBhvr>
                                      <p:to>
                                        <p:strVal val="visible"/>
                                      </p:to>
                                    </p:set>
                                    <p:animEffect transition="in" filter="fade">
                                      <p:cBhvr>
                                        <p:cTn id="32" dur="1000"/>
                                        <p:tgtEl>
                                          <p:spTgt spid="132"/>
                                        </p:tgtEl>
                                      </p:cBhvr>
                                    </p:animEffect>
                                  </p:childTnLst>
                                </p:cTn>
                              </p:par>
                              <p:par>
                                <p:cTn id="33" presetID="10" presetClass="entr" presetSubtype="0" fill="hold" nodeType="withEffect">
                                  <p:stCondLst>
                                    <p:cond delay="0"/>
                                  </p:stCondLst>
                                  <p:childTnLst>
                                    <p:set>
                                      <p:cBhvr>
                                        <p:cTn id="34" dur="1" fill="hold">
                                          <p:stCondLst>
                                            <p:cond delay="0"/>
                                          </p:stCondLst>
                                        </p:cTn>
                                        <p:tgtEl>
                                          <p:spTgt spid="133"/>
                                        </p:tgtEl>
                                        <p:attrNameLst>
                                          <p:attrName>style.visibility</p:attrName>
                                        </p:attrNameLst>
                                      </p:cBhvr>
                                      <p:to>
                                        <p:strVal val="visible"/>
                                      </p:to>
                                    </p:set>
                                    <p:animEffect transition="in" filter="fade">
                                      <p:cBhvr>
                                        <p:cTn id="35" dur="1000"/>
                                        <p:tgtEl>
                                          <p:spTgt spid="13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44"/>
                                        </p:tgtEl>
                                        <p:attrNameLst>
                                          <p:attrName>style.visibility</p:attrName>
                                        </p:attrNameLst>
                                      </p:cBhvr>
                                      <p:to>
                                        <p:strVal val="visible"/>
                                      </p:to>
                                    </p:set>
                                    <p:animEffect transition="in" filter="fade">
                                      <p:cBhvr>
                                        <p:cTn id="40" dur="1000"/>
                                        <p:tgtEl>
                                          <p:spTgt spid="144"/>
                                        </p:tgtEl>
                                      </p:cBhvr>
                                    </p:animEffect>
                                  </p:childTnLst>
                                </p:cTn>
                              </p:par>
                              <p:par>
                                <p:cTn id="41" presetID="10" presetClass="entr" presetSubtype="0" fill="hold" nodeType="withEffect">
                                  <p:stCondLst>
                                    <p:cond delay="0"/>
                                  </p:stCondLst>
                                  <p:childTnLst>
                                    <p:set>
                                      <p:cBhvr>
                                        <p:cTn id="42" dur="1" fill="hold">
                                          <p:stCondLst>
                                            <p:cond delay="0"/>
                                          </p:stCondLst>
                                        </p:cTn>
                                        <p:tgtEl>
                                          <p:spTgt spid="127"/>
                                        </p:tgtEl>
                                        <p:attrNameLst>
                                          <p:attrName>style.visibility</p:attrName>
                                        </p:attrNameLst>
                                      </p:cBhvr>
                                      <p:to>
                                        <p:strVal val="visible"/>
                                      </p:to>
                                    </p:set>
                                    <p:animEffect transition="in" filter="fade">
                                      <p:cBhvr>
                                        <p:cTn id="43" dur="1000"/>
                                        <p:tgtEl>
                                          <p:spTgt spid="12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26"/>
                                        </p:tgtEl>
                                        <p:attrNameLst>
                                          <p:attrName>style.visibility</p:attrName>
                                        </p:attrNameLst>
                                      </p:cBhvr>
                                      <p:to>
                                        <p:strVal val="visible"/>
                                      </p:to>
                                    </p:set>
                                    <p:animEffect transition="in" filter="fade">
                                      <p:cBhvr>
                                        <p:cTn id="48" dur="1000"/>
                                        <p:tgtEl>
                                          <p:spTgt spid="126"/>
                                        </p:tgtEl>
                                      </p:cBhvr>
                                    </p:animEffect>
                                  </p:childTnLst>
                                </p:cTn>
                              </p:par>
                              <p:par>
                                <p:cTn id="49" presetID="10" presetClass="entr" presetSubtype="0" fill="hold" nodeType="withEffect">
                                  <p:stCondLst>
                                    <p:cond delay="0"/>
                                  </p:stCondLst>
                                  <p:childTnLst>
                                    <p:set>
                                      <p:cBhvr>
                                        <p:cTn id="50" dur="1" fill="hold">
                                          <p:stCondLst>
                                            <p:cond delay="0"/>
                                          </p:stCondLst>
                                        </p:cTn>
                                        <p:tgtEl>
                                          <p:spTgt spid="134"/>
                                        </p:tgtEl>
                                        <p:attrNameLst>
                                          <p:attrName>style.visibility</p:attrName>
                                        </p:attrNameLst>
                                      </p:cBhvr>
                                      <p:to>
                                        <p:strVal val="visible"/>
                                      </p:to>
                                    </p:set>
                                    <p:animEffect transition="in" filter="fade">
                                      <p:cBhvr>
                                        <p:cTn id="51" dur="1000"/>
                                        <p:tgtEl>
                                          <p:spTgt spid="134"/>
                                        </p:tgtEl>
                                      </p:cBhvr>
                                    </p:animEffect>
                                  </p:childTnLst>
                                </p:cTn>
                              </p:par>
                              <p:par>
                                <p:cTn id="52" presetID="10" presetClass="entr" presetSubtype="0" fill="hold" nodeType="withEffect">
                                  <p:stCondLst>
                                    <p:cond delay="0"/>
                                  </p:stCondLst>
                                  <p:childTnLst>
                                    <p:set>
                                      <p:cBhvr>
                                        <p:cTn id="53" dur="1" fill="hold">
                                          <p:stCondLst>
                                            <p:cond delay="0"/>
                                          </p:stCondLst>
                                        </p:cTn>
                                        <p:tgtEl>
                                          <p:spTgt spid="135"/>
                                        </p:tgtEl>
                                        <p:attrNameLst>
                                          <p:attrName>style.visibility</p:attrName>
                                        </p:attrNameLst>
                                      </p:cBhvr>
                                      <p:to>
                                        <p:strVal val="visible"/>
                                      </p:to>
                                    </p:set>
                                    <p:animEffect transition="in" filter="fade">
                                      <p:cBhvr>
                                        <p:cTn id="54" dur="1000"/>
                                        <p:tgtEl>
                                          <p:spTgt spid="135"/>
                                        </p:tgtEl>
                                      </p:cBhvr>
                                    </p:animEffect>
                                  </p:childTnLst>
                                </p:cTn>
                              </p:par>
                              <p:par>
                                <p:cTn id="55" presetID="10" presetClass="entr" presetSubtype="0" fill="hold" nodeType="withEffect">
                                  <p:stCondLst>
                                    <p:cond delay="0"/>
                                  </p:stCondLst>
                                  <p:childTnLst>
                                    <p:set>
                                      <p:cBhvr>
                                        <p:cTn id="56" dur="1" fill="hold">
                                          <p:stCondLst>
                                            <p:cond delay="0"/>
                                          </p:stCondLst>
                                        </p:cTn>
                                        <p:tgtEl>
                                          <p:spTgt spid="136"/>
                                        </p:tgtEl>
                                        <p:attrNameLst>
                                          <p:attrName>style.visibility</p:attrName>
                                        </p:attrNameLst>
                                      </p:cBhvr>
                                      <p:to>
                                        <p:strVal val="visible"/>
                                      </p:to>
                                    </p:set>
                                    <p:animEffect transition="in" filter="fade">
                                      <p:cBhvr>
                                        <p:cTn id="57" dur="1000"/>
                                        <p:tgtEl>
                                          <p:spTgt spid="136"/>
                                        </p:tgtEl>
                                      </p:cBhvr>
                                    </p:animEffect>
                                  </p:childTnLst>
                                </p:cTn>
                              </p:par>
                              <p:par>
                                <p:cTn id="58" presetID="10" presetClass="entr" presetSubtype="0" fill="hold" nodeType="withEffect">
                                  <p:stCondLst>
                                    <p:cond delay="0"/>
                                  </p:stCondLst>
                                  <p:childTnLst>
                                    <p:set>
                                      <p:cBhvr>
                                        <p:cTn id="59" dur="1" fill="hold">
                                          <p:stCondLst>
                                            <p:cond delay="0"/>
                                          </p:stCondLst>
                                        </p:cTn>
                                        <p:tgtEl>
                                          <p:spTgt spid="137"/>
                                        </p:tgtEl>
                                        <p:attrNameLst>
                                          <p:attrName>style.visibility</p:attrName>
                                        </p:attrNameLst>
                                      </p:cBhvr>
                                      <p:to>
                                        <p:strVal val="visible"/>
                                      </p:to>
                                    </p:set>
                                    <p:animEffect transition="in" filter="fade">
                                      <p:cBhvr>
                                        <p:cTn id="60" dur="1000"/>
                                        <p:tgtEl>
                                          <p:spTgt spid="137"/>
                                        </p:tgtEl>
                                      </p:cBhvr>
                                    </p:animEffect>
                                  </p:childTnLst>
                                </p:cTn>
                              </p:par>
                              <p:par>
                                <p:cTn id="61" presetID="10" presetClass="entr" presetSubtype="0" fill="hold" nodeType="withEffect">
                                  <p:stCondLst>
                                    <p:cond delay="0"/>
                                  </p:stCondLst>
                                  <p:childTnLst>
                                    <p:set>
                                      <p:cBhvr>
                                        <p:cTn id="62" dur="1" fill="hold">
                                          <p:stCondLst>
                                            <p:cond delay="0"/>
                                          </p:stCondLst>
                                        </p:cTn>
                                        <p:tgtEl>
                                          <p:spTgt spid="138"/>
                                        </p:tgtEl>
                                        <p:attrNameLst>
                                          <p:attrName>style.visibility</p:attrName>
                                        </p:attrNameLst>
                                      </p:cBhvr>
                                      <p:to>
                                        <p:strVal val="visible"/>
                                      </p:to>
                                    </p:set>
                                    <p:animEffect transition="in" filter="fade">
                                      <p:cBhvr>
                                        <p:cTn id="63" dur="1000"/>
                                        <p:tgtEl>
                                          <p:spTgt spid="138"/>
                                        </p:tgtEl>
                                      </p:cBhvr>
                                    </p:animEffect>
                                  </p:childTnLst>
                                </p:cTn>
                              </p:par>
                              <p:par>
                                <p:cTn id="64" presetID="10" presetClass="entr" presetSubtype="0" fill="hold" nodeType="withEffect">
                                  <p:stCondLst>
                                    <p:cond delay="0"/>
                                  </p:stCondLst>
                                  <p:childTnLst>
                                    <p:set>
                                      <p:cBhvr>
                                        <p:cTn id="65" dur="1" fill="hold">
                                          <p:stCondLst>
                                            <p:cond delay="0"/>
                                          </p:stCondLst>
                                        </p:cTn>
                                        <p:tgtEl>
                                          <p:spTgt spid="139"/>
                                        </p:tgtEl>
                                        <p:attrNameLst>
                                          <p:attrName>style.visibility</p:attrName>
                                        </p:attrNameLst>
                                      </p:cBhvr>
                                      <p:to>
                                        <p:strVal val="visible"/>
                                      </p:to>
                                    </p:set>
                                    <p:animEffect transition="in" filter="fade">
                                      <p:cBhvr>
                                        <p:cTn id="66" dur="1000"/>
                                        <p:tgtEl>
                                          <p:spTgt spid="139"/>
                                        </p:tgtEl>
                                      </p:cBhvr>
                                    </p:animEffect>
                                  </p:childTnLst>
                                </p:cTn>
                              </p:par>
                              <p:par>
                                <p:cTn id="67" presetID="10" presetClass="entr" presetSubtype="0" fill="hold" nodeType="withEffect">
                                  <p:stCondLst>
                                    <p:cond delay="0"/>
                                  </p:stCondLst>
                                  <p:childTnLst>
                                    <p:set>
                                      <p:cBhvr>
                                        <p:cTn id="68" dur="1" fill="hold">
                                          <p:stCondLst>
                                            <p:cond delay="0"/>
                                          </p:stCondLst>
                                        </p:cTn>
                                        <p:tgtEl>
                                          <p:spTgt spid="140"/>
                                        </p:tgtEl>
                                        <p:attrNameLst>
                                          <p:attrName>style.visibility</p:attrName>
                                        </p:attrNameLst>
                                      </p:cBhvr>
                                      <p:to>
                                        <p:strVal val="visible"/>
                                      </p:to>
                                    </p:set>
                                    <p:animEffect transition="in" filter="fade">
                                      <p:cBhvr>
                                        <p:cTn id="69" dur="1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Challenges</a:t>
            </a:r>
          </a:p>
        </p:txBody>
      </p:sp>
      <p:sp>
        <p:nvSpPr>
          <p:cNvPr id="150" name="Shape 150"/>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spcBef>
                <a:spcPts val="480"/>
              </a:spcBef>
              <a:buClr>
                <a:schemeClr val="dk1"/>
              </a:buClr>
              <a:buSzPct val="208333"/>
              <a:buFont typeface="Arial"/>
              <a:buChar char="•"/>
            </a:pPr>
            <a:r>
              <a:rPr lang="en" sz="2400" dirty="0"/>
              <a:t>Android is 3.4M+ lines of complex code</a:t>
            </a:r>
          </a:p>
          <a:p>
            <a:pPr marL="914400" lvl="1" indent="-381000" rtl="0">
              <a:buClr>
                <a:schemeClr val="dk1"/>
              </a:buClr>
              <a:buSzPct val="80000"/>
              <a:buFont typeface="Courier New"/>
              <a:buChar char="o"/>
            </a:pPr>
            <a:r>
              <a:rPr lang="en" dirty="0"/>
              <a:t>Uses reflection, callbacks, native code</a:t>
            </a:r>
          </a:p>
          <a:p>
            <a:endParaRPr lang="en" dirty="0"/>
          </a:p>
          <a:p>
            <a:pPr marL="457200" lvl="0" indent="-419100" rtl="0">
              <a:spcBef>
                <a:spcPts val="480"/>
              </a:spcBef>
              <a:buClr>
                <a:schemeClr val="dk1"/>
              </a:buClr>
              <a:buSzPct val="208333"/>
              <a:buFont typeface="Arial"/>
              <a:buChar char="•"/>
            </a:pPr>
            <a:r>
              <a:rPr lang="en" sz="2400" b="1" dirty="0"/>
              <a:t>Scalability:</a:t>
            </a:r>
            <a:r>
              <a:rPr lang="en" sz="2400" dirty="0"/>
              <a:t> Whole system analysis impractical</a:t>
            </a:r>
          </a:p>
          <a:p>
            <a:endParaRPr lang="en" sz="2400" dirty="0"/>
          </a:p>
          <a:p>
            <a:pPr marL="457200" lvl="0" indent="-419100" rtl="0">
              <a:spcBef>
                <a:spcPts val="480"/>
              </a:spcBef>
              <a:buClr>
                <a:schemeClr val="dk1"/>
              </a:buClr>
              <a:buSzPct val="208333"/>
              <a:buFont typeface="Arial"/>
              <a:buChar char="•"/>
            </a:pPr>
            <a:r>
              <a:rPr lang="en" sz="2400" b="1" dirty="0"/>
              <a:t>Soundness:</a:t>
            </a:r>
            <a:r>
              <a:rPr lang="en" sz="2400" dirty="0"/>
              <a:t> Avoid missing flows</a:t>
            </a:r>
          </a:p>
          <a:p>
            <a:endParaRPr lang="en" sz="2400" dirty="0"/>
          </a:p>
          <a:p>
            <a:pPr marL="457200" lvl="0" indent="-419100" rtl="0">
              <a:spcBef>
                <a:spcPts val="480"/>
              </a:spcBef>
              <a:buClr>
                <a:schemeClr val="dk1"/>
              </a:buClr>
              <a:buSzPct val="208333"/>
              <a:buFont typeface="Arial"/>
              <a:buChar char="•"/>
            </a:pPr>
            <a:r>
              <a:rPr lang="en" sz="2400" b="1" dirty="0"/>
              <a:t>Precision:</a:t>
            </a:r>
            <a:r>
              <a:rPr lang="en" sz="2400" dirty="0"/>
              <a:t> Minimize false positives</a:t>
            </a:r>
          </a:p>
        </p:txBody>
      </p:sp>
    </p:spTree>
    <p:extLst>
      <p:ext uri="{BB962C8B-B14F-4D97-AF65-F5344CB8AC3E}">
        <p14:creationId xmlns:p14="http://schemas.microsoft.com/office/powerpoint/2010/main" val="4235892310"/>
      </p:ext>
    </p:extLst>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STAMP Approach</a:t>
            </a:r>
          </a:p>
        </p:txBody>
      </p:sp>
      <p:sp>
        <p:nvSpPr>
          <p:cNvPr id="156" name="Shape 156"/>
          <p:cNvSpPr txBox="1">
            <a:spLocks noGrp="1"/>
          </p:cNvSpPr>
          <p:nvPr>
            <p:ph type="body" idx="1"/>
          </p:nvPr>
        </p:nvSpPr>
        <p:spPr>
          <a:xfrm>
            <a:off x="4592822" y="2234950"/>
            <a:ext cx="4331399" cy="3302100"/>
          </a:xfrm>
          <a:prstGeom prst="rect">
            <a:avLst/>
          </a:prstGeom>
        </p:spPr>
        <p:txBody>
          <a:bodyPr lIns="91425" tIns="91425" rIns="91425" bIns="91425" anchor="t" anchorCtr="0">
            <a:noAutofit/>
          </a:bodyPr>
          <a:lstStyle/>
          <a:p>
            <a:pPr marL="457200" lvl="0" indent="-381000" rtl="0">
              <a:buClr>
                <a:schemeClr val="dk1"/>
              </a:buClr>
              <a:buSzPct val="166666"/>
              <a:buFont typeface="Arial"/>
              <a:buChar char="•"/>
            </a:pPr>
            <a:r>
              <a:rPr lang="en" sz="2400"/>
              <a:t>Model Android/Java</a:t>
            </a:r>
          </a:p>
          <a:p>
            <a:pPr marL="914400" lvl="1" indent="-381000" rtl="0">
              <a:spcBef>
                <a:spcPts val="480"/>
              </a:spcBef>
              <a:buClr>
                <a:schemeClr val="dk1"/>
              </a:buClr>
              <a:buSzPct val="133333"/>
              <a:buFont typeface="Courier New"/>
              <a:buChar char="o"/>
            </a:pPr>
            <a:r>
              <a:rPr lang="en" sz="1800"/>
              <a:t>Sources and sinks</a:t>
            </a:r>
          </a:p>
          <a:p>
            <a:pPr marL="914400" lvl="1" indent="-381000" rtl="0">
              <a:spcBef>
                <a:spcPts val="480"/>
              </a:spcBef>
              <a:buClr>
                <a:schemeClr val="dk1"/>
              </a:buClr>
              <a:buSzPct val="133333"/>
              <a:buFont typeface="Courier New"/>
              <a:buChar char="o"/>
            </a:pPr>
            <a:r>
              <a:rPr lang="en" sz="1800"/>
              <a:t>Data structures</a:t>
            </a:r>
          </a:p>
          <a:p>
            <a:pPr marL="914400" lvl="1" indent="-381000" rtl="0">
              <a:spcBef>
                <a:spcPts val="480"/>
              </a:spcBef>
              <a:buClr>
                <a:schemeClr val="dk1"/>
              </a:buClr>
              <a:buSzPct val="133333"/>
              <a:buFont typeface="Courier New"/>
              <a:buChar char="o"/>
            </a:pPr>
            <a:r>
              <a:rPr lang="en" sz="1800"/>
              <a:t>Callbacks</a:t>
            </a:r>
          </a:p>
          <a:p>
            <a:pPr marL="914400" lvl="1" indent="-381000" rtl="0">
              <a:spcBef>
                <a:spcPts val="480"/>
              </a:spcBef>
              <a:buClr>
                <a:schemeClr val="dk1"/>
              </a:buClr>
              <a:buSzPct val="133333"/>
              <a:buFont typeface="Courier New"/>
              <a:buChar char="o"/>
            </a:pPr>
            <a:r>
              <a:rPr lang="en" sz="1800"/>
              <a:t>500+ models</a:t>
            </a:r>
          </a:p>
          <a:p>
            <a:endParaRPr lang="en" sz="1800"/>
          </a:p>
          <a:p>
            <a:pPr marL="457200" lvl="0" indent="-381000" rtl="0">
              <a:buClr>
                <a:schemeClr val="dk1"/>
              </a:buClr>
              <a:buSzPct val="166666"/>
              <a:buFont typeface="Arial"/>
              <a:buChar char="•"/>
            </a:pPr>
            <a:r>
              <a:rPr lang="en" sz="2400"/>
              <a:t>Whole-program analysis</a:t>
            </a:r>
          </a:p>
          <a:p>
            <a:pPr marL="914400" lvl="1" indent="-381000" rtl="0">
              <a:buClr>
                <a:schemeClr val="dk1"/>
              </a:buClr>
              <a:buSzPct val="80000"/>
              <a:buFont typeface="Courier New"/>
              <a:buChar char="o"/>
            </a:pPr>
            <a:r>
              <a:rPr lang="en"/>
              <a:t>Context sensitive</a:t>
            </a:r>
          </a:p>
        </p:txBody>
      </p:sp>
      <p:sp>
        <p:nvSpPr>
          <p:cNvPr id="157" name="Shape 157"/>
          <p:cNvSpPr/>
          <p:nvPr/>
        </p:nvSpPr>
        <p:spPr>
          <a:xfrm rot="5434016">
            <a:off x="2993596" y="4725971"/>
            <a:ext cx="1061151" cy="633931"/>
          </a:xfrm>
          <a:prstGeom prst="leftArrow">
            <a:avLst>
              <a:gd name="adj1" fmla="val 50000"/>
              <a:gd name="adj2" fmla="val 50000"/>
            </a:avLst>
          </a:prstGeom>
          <a:solidFill>
            <a:srgbClr val="E06666"/>
          </a:solidFill>
          <a:ln w="19050" cap="flat">
            <a:solidFill>
              <a:srgbClr val="CC0000"/>
            </a:solidFill>
            <a:prstDash val="solid"/>
            <a:round/>
            <a:headEnd type="none" w="med" len="med"/>
            <a:tailEnd type="none" w="med" len="med"/>
          </a:ln>
        </p:spPr>
        <p:txBody>
          <a:bodyPr lIns="91425" tIns="91425" rIns="91425" bIns="91425" anchor="ctr" anchorCtr="0">
            <a:noAutofit/>
          </a:bodyPr>
          <a:lstStyle/>
          <a:p>
            <a:pPr algn="r" eaLnBrk="1" fontAlgn="auto" hangingPunct="1">
              <a:spcBef>
                <a:spcPts val="0"/>
              </a:spcBef>
              <a:spcAft>
                <a:spcPts val="0"/>
              </a:spcAft>
            </a:pPr>
            <a:r>
              <a:rPr lang="en" sz="1400" b="1" kern="0">
                <a:solidFill>
                  <a:srgbClr val="000000"/>
                </a:solidFill>
                <a:latin typeface="Arial"/>
                <a:cs typeface="Arial"/>
                <a:sym typeface="Arial"/>
                <a:rtl val="0"/>
              </a:rPr>
              <a:t>STAMP</a:t>
            </a:r>
          </a:p>
        </p:txBody>
      </p:sp>
      <p:sp>
        <p:nvSpPr>
          <p:cNvPr id="158" name="Shape 158"/>
          <p:cNvSpPr/>
          <p:nvPr/>
        </p:nvSpPr>
        <p:spPr>
          <a:xfrm>
            <a:off x="395298" y="3833005"/>
            <a:ext cx="1770600" cy="1607399"/>
          </a:xfrm>
          <a:prstGeom prst="foldedCorner">
            <a:avLst>
              <a:gd name="adj" fmla="val 16667"/>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lgn="ctr" eaLnBrk="1" fontAlgn="auto" hangingPunct="1">
              <a:spcBef>
                <a:spcPts val="0"/>
              </a:spcBef>
              <a:spcAft>
                <a:spcPts val="0"/>
              </a:spcAft>
            </a:pPr>
            <a:r>
              <a:rPr lang="en" sz="1400" b="1" kern="0">
                <a:solidFill>
                  <a:srgbClr val="000000"/>
                </a:solidFill>
                <a:latin typeface="Arial"/>
                <a:cs typeface="Arial"/>
                <a:sym typeface="Arial"/>
                <a:rtl val="0"/>
              </a:rPr>
              <a:t>Android</a:t>
            </a:r>
          </a:p>
        </p:txBody>
      </p:sp>
      <p:sp>
        <p:nvSpPr>
          <p:cNvPr id="159" name="Shape 159"/>
          <p:cNvSpPr/>
          <p:nvPr/>
        </p:nvSpPr>
        <p:spPr>
          <a:xfrm>
            <a:off x="2805039" y="3879745"/>
            <a:ext cx="1560299" cy="314999"/>
          </a:xfrm>
          <a:prstGeom prst="foldedCorner">
            <a:avLst>
              <a:gd name="adj" fmla="val 16667"/>
            </a:avLst>
          </a:prstGeom>
          <a:solidFill>
            <a:srgbClr val="FFE599"/>
          </a:solidFill>
          <a:ln w="19050" cap="flat">
            <a:solidFill>
              <a:srgbClr val="FFD966"/>
            </a:solidFill>
            <a:prstDash val="solid"/>
            <a:round/>
            <a:headEnd type="none" w="med" len="med"/>
            <a:tailEnd type="none" w="med" len="med"/>
          </a:ln>
        </p:spPr>
        <p:txBody>
          <a:bodyPr lIns="91425" tIns="91425" rIns="91425" bIns="91425" anchor="ctr" anchorCtr="0">
            <a:noAutofit/>
          </a:bodyPr>
          <a:lstStyle/>
          <a:p>
            <a:pPr algn="ctr" eaLnBrk="1" fontAlgn="auto" hangingPunct="1">
              <a:spcBef>
                <a:spcPts val="0"/>
              </a:spcBef>
              <a:spcAft>
                <a:spcPts val="0"/>
              </a:spcAft>
            </a:pPr>
            <a:r>
              <a:rPr lang="en" sz="1400" b="1" kern="0">
                <a:solidFill>
                  <a:srgbClr val="000000"/>
                </a:solidFill>
                <a:latin typeface="Arial"/>
                <a:cs typeface="Arial"/>
                <a:sym typeface="Arial"/>
                <a:rtl val="0"/>
              </a:rPr>
              <a:t>Models</a:t>
            </a:r>
          </a:p>
        </p:txBody>
      </p:sp>
      <p:sp>
        <p:nvSpPr>
          <p:cNvPr id="160" name="Shape 160"/>
          <p:cNvSpPr/>
          <p:nvPr/>
        </p:nvSpPr>
        <p:spPr>
          <a:xfrm>
            <a:off x="431219" y="2335374"/>
            <a:ext cx="1709999" cy="675599"/>
          </a:xfrm>
          <a:prstGeom prst="foldedCorner">
            <a:avLst>
              <a:gd name="adj" fmla="val 16667"/>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lgn="ctr" eaLnBrk="1" fontAlgn="auto" hangingPunct="1">
              <a:spcBef>
                <a:spcPts val="0"/>
              </a:spcBef>
              <a:spcAft>
                <a:spcPts val="0"/>
              </a:spcAft>
            </a:pPr>
            <a:r>
              <a:rPr lang="en" kern="0">
                <a:solidFill>
                  <a:srgbClr val="000000"/>
                </a:solidFill>
                <a:latin typeface="Arial"/>
                <a:cs typeface="Arial"/>
                <a:sym typeface="Arial"/>
                <a:rtl val="0"/>
              </a:rPr>
              <a:t>App</a:t>
            </a:r>
          </a:p>
        </p:txBody>
      </p:sp>
      <p:cxnSp>
        <p:nvCxnSpPr>
          <p:cNvPr id="161" name="Shape 161"/>
          <p:cNvCxnSpPr/>
          <p:nvPr/>
        </p:nvCxnSpPr>
        <p:spPr>
          <a:xfrm flipH="1">
            <a:off x="2408750" y="2280750"/>
            <a:ext cx="16499" cy="3622499"/>
          </a:xfrm>
          <a:prstGeom prst="straightConnector1">
            <a:avLst/>
          </a:prstGeom>
          <a:noFill/>
          <a:ln w="38100" cap="flat">
            <a:solidFill>
              <a:schemeClr val="dk2"/>
            </a:solidFill>
            <a:prstDash val="solid"/>
            <a:round/>
            <a:headEnd type="none" w="lg" len="lg"/>
            <a:tailEnd type="none" w="lg" len="lg"/>
          </a:ln>
        </p:spPr>
      </p:cxnSp>
      <p:cxnSp>
        <p:nvCxnSpPr>
          <p:cNvPr id="162" name="Shape 162"/>
          <p:cNvCxnSpPr/>
          <p:nvPr/>
        </p:nvCxnSpPr>
        <p:spPr>
          <a:xfrm flipH="1">
            <a:off x="779225" y="3043625"/>
            <a:ext cx="299" cy="717899"/>
          </a:xfrm>
          <a:prstGeom prst="straightConnector1">
            <a:avLst/>
          </a:prstGeom>
          <a:noFill/>
          <a:ln w="28575" cap="flat">
            <a:solidFill>
              <a:schemeClr val="dk2"/>
            </a:solidFill>
            <a:prstDash val="solid"/>
            <a:round/>
            <a:headEnd type="none" w="lg" len="lg"/>
            <a:tailEnd type="triangle" w="lg" len="lg"/>
          </a:ln>
        </p:spPr>
      </p:cxnSp>
      <p:cxnSp>
        <p:nvCxnSpPr>
          <p:cNvPr id="163" name="Shape 163"/>
          <p:cNvCxnSpPr/>
          <p:nvPr/>
        </p:nvCxnSpPr>
        <p:spPr>
          <a:xfrm rot="10800000">
            <a:off x="1764725" y="3036724"/>
            <a:ext cx="5399" cy="692700"/>
          </a:xfrm>
          <a:prstGeom prst="straightConnector1">
            <a:avLst/>
          </a:prstGeom>
          <a:noFill/>
          <a:ln w="28575" cap="flat">
            <a:solidFill>
              <a:schemeClr val="dk2"/>
            </a:solidFill>
            <a:prstDash val="solid"/>
            <a:round/>
            <a:headEnd type="none" w="lg" len="lg"/>
            <a:tailEnd type="triangle" w="lg" len="lg"/>
          </a:ln>
        </p:spPr>
      </p:cxnSp>
      <p:sp>
        <p:nvSpPr>
          <p:cNvPr id="164" name="Shape 164"/>
          <p:cNvSpPr/>
          <p:nvPr/>
        </p:nvSpPr>
        <p:spPr>
          <a:xfrm>
            <a:off x="2717219" y="2335374"/>
            <a:ext cx="1709999" cy="675599"/>
          </a:xfrm>
          <a:prstGeom prst="foldedCorner">
            <a:avLst>
              <a:gd name="adj" fmla="val 16667"/>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lgn="ctr" eaLnBrk="1" fontAlgn="auto" hangingPunct="1">
              <a:spcBef>
                <a:spcPts val="0"/>
              </a:spcBef>
              <a:spcAft>
                <a:spcPts val="0"/>
              </a:spcAft>
            </a:pPr>
            <a:r>
              <a:rPr lang="en" kern="0">
                <a:solidFill>
                  <a:srgbClr val="000000"/>
                </a:solidFill>
                <a:latin typeface="Arial"/>
                <a:cs typeface="Arial"/>
                <a:sym typeface="Arial"/>
                <a:rtl val="0"/>
              </a:rPr>
              <a:t>App</a:t>
            </a:r>
          </a:p>
        </p:txBody>
      </p:sp>
      <p:cxnSp>
        <p:nvCxnSpPr>
          <p:cNvPr id="165" name="Shape 165"/>
          <p:cNvCxnSpPr/>
          <p:nvPr/>
        </p:nvCxnSpPr>
        <p:spPr>
          <a:xfrm flipH="1">
            <a:off x="2989025" y="3043625"/>
            <a:ext cx="299" cy="717899"/>
          </a:xfrm>
          <a:prstGeom prst="straightConnector1">
            <a:avLst/>
          </a:prstGeom>
          <a:noFill/>
          <a:ln w="28575" cap="flat">
            <a:solidFill>
              <a:schemeClr val="dk2"/>
            </a:solidFill>
            <a:prstDash val="solid"/>
            <a:round/>
            <a:headEnd type="none" w="lg" len="lg"/>
            <a:tailEnd type="triangle" w="lg" len="lg"/>
          </a:ln>
        </p:spPr>
      </p:cxnSp>
      <p:cxnSp>
        <p:nvCxnSpPr>
          <p:cNvPr id="166" name="Shape 166"/>
          <p:cNvCxnSpPr/>
          <p:nvPr/>
        </p:nvCxnSpPr>
        <p:spPr>
          <a:xfrm rot="10800000">
            <a:off x="4050725" y="3036724"/>
            <a:ext cx="5399" cy="692700"/>
          </a:xfrm>
          <a:prstGeom prst="straightConnector1">
            <a:avLst/>
          </a:prstGeom>
          <a:noFill/>
          <a:ln w="28575" cap="flat">
            <a:solidFill>
              <a:schemeClr val="dk2"/>
            </a:solidFill>
            <a:prstDash val="solid"/>
            <a:round/>
            <a:headEnd type="none" w="lg" len="lg"/>
            <a:tailEnd type="triangle" w="lg" len="lg"/>
          </a:ln>
        </p:spPr>
      </p:cxnSp>
      <p:sp>
        <p:nvSpPr>
          <p:cNvPr id="167" name="Shape 167"/>
          <p:cNvSpPr txBox="1"/>
          <p:nvPr/>
        </p:nvSpPr>
        <p:spPr>
          <a:xfrm>
            <a:off x="319098" y="1833175"/>
            <a:ext cx="1979399" cy="394200"/>
          </a:xfrm>
          <a:prstGeom prst="rect">
            <a:avLst/>
          </a:prstGeom>
          <a:solidFill>
            <a:srgbClr val="FFFF00"/>
          </a:solidFill>
        </p:spPr>
        <p:txBody>
          <a:bodyPr lIns="91425" tIns="91425" rIns="91425" bIns="91425" anchor="t" anchorCtr="0">
            <a:noAutofit/>
          </a:bodyPr>
          <a:lstStyle/>
          <a:p>
            <a:pPr algn="ctr" eaLnBrk="1" fontAlgn="auto" hangingPunct="1">
              <a:spcBef>
                <a:spcPts val="0"/>
              </a:spcBef>
              <a:spcAft>
                <a:spcPts val="0"/>
              </a:spcAft>
            </a:pPr>
            <a:r>
              <a:rPr lang="en" sz="1200" b="1" kern="0">
                <a:solidFill>
                  <a:srgbClr val="000000"/>
                </a:solidFill>
                <a:latin typeface="Arial"/>
                <a:cs typeface="Arial"/>
                <a:sym typeface="Arial"/>
                <a:rtl val="0"/>
              </a:rPr>
              <a:t>Too expensive!</a:t>
            </a:r>
          </a:p>
        </p:txBody>
      </p:sp>
      <p:sp>
        <p:nvSpPr>
          <p:cNvPr id="168" name="Shape 168"/>
          <p:cNvSpPr/>
          <p:nvPr/>
        </p:nvSpPr>
        <p:spPr>
          <a:xfrm>
            <a:off x="377780" y="5511158"/>
            <a:ext cx="1788000" cy="381000"/>
          </a:xfrm>
          <a:prstGeom prst="foldedCorner">
            <a:avLst>
              <a:gd name="adj" fmla="val 16667"/>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lgn="ctr" eaLnBrk="1" fontAlgn="auto" hangingPunct="1">
              <a:spcBef>
                <a:spcPts val="0"/>
              </a:spcBef>
              <a:spcAft>
                <a:spcPts val="0"/>
              </a:spcAft>
            </a:pPr>
            <a:r>
              <a:rPr lang="en" sz="1400" b="1" kern="0">
                <a:solidFill>
                  <a:srgbClr val="000000"/>
                </a:solidFill>
                <a:latin typeface="Arial"/>
                <a:cs typeface="Arial"/>
                <a:sym typeface="Arial"/>
                <a:rtl val="0"/>
              </a:rPr>
              <a:t>OS</a:t>
            </a:r>
          </a:p>
        </p:txBody>
      </p:sp>
      <p:sp>
        <p:nvSpPr>
          <p:cNvPr id="169" name="Shape 169"/>
          <p:cNvSpPr/>
          <p:nvPr/>
        </p:nvSpPr>
        <p:spPr>
          <a:xfrm>
            <a:off x="377780" y="5968358"/>
            <a:ext cx="1788000" cy="381000"/>
          </a:xfrm>
          <a:prstGeom prst="foldedCorner">
            <a:avLst>
              <a:gd name="adj" fmla="val 16667"/>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lgn="ctr" eaLnBrk="1" fontAlgn="auto" hangingPunct="1">
              <a:spcBef>
                <a:spcPts val="0"/>
              </a:spcBef>
              <a:spcAft>
                <a:spcPts val="0"/>
              </a:spcAft>
            </a:pPr>
            <a:r>
              <a:rPr lang="en" sz="1400" b="1" kern="0">
                <a:solidFill>
                  <a:srgbClr val="000000"/>
                </a:solidFill>
                <a:latin typeface="Arial"/>
                <a:cs typeface="Arial"/>
                <a:sym typeface="Arial"/>
                <a:rtl val="0"/>
              </a:rPr>
              <a:t>HW</a:t>
            </a:r>
          </a:p>
        </p:txBody>
      </p:sp>
    </p:spTree>
    <p:extLst>
      <p:ext uri="{BB962C8B-B14F-4D97-AF65-F5344CB8AC3E}">
        <p14:creationId xmlns:p14="http://schemas.microsoft.com/office/powerpoint/2010/main" val="122117539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7"/>
                                        </p:tgtEl>
                                        <p:attrNameLst>
                                          <p:attrName>style.visibility</p:attrName>
                                        </p:attrNameLst>
                                      </p:cBhvr>
                                      <p:to>
                                        <p:strVal val="visible"/>
                                      </p:to>
                                    </p:set>
                                    <p:animEffect transition="in" filter="fade">
                                      <p:cBhvr>
                                        <p:cTn id="7" dur="1000"/>
                                        <p:tgtEl>
                                          <p:spTgt spid="1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7"/>
                                        </p:tgtEl>
                                        <p:attrNameLst>
                                          <p:attrName>style.visibility</p:attrName>
                                        </p:attrNameLst>
                                      </p:cBhvr>
                                      <p:to>
                                        <p:strVal val="visible"/>
                                      </p:to>
                                    </p:set>
                                    <p:animEffect transition="in" filter="fade">
                                      <p:cBhvr>
                                        <p:cTn id="12" dur="1000"/>
                                        <p:tgtEl>
                                          <p:spTgt spid="157"/>
                                        </p:tgtEl>
                                      </p:cBhvr>
                                    </p:animEffect>
                                  </p:childTnLst>
                                </p:cTn>
                              </p:par>
                              <p:par>
                                <p:cTn id="13" presetID="10" presetClass="entr" presetSubtype="0" fill="hold" nodeType="withEffect">
                                  <p:stCondLst>
                                    <p:cond delay="0"/>
                                  </p:stCondLst>
                                  <p:childTnLst>
                                    <p:set>
                                      <p:cBhvr>
                                        <p:cTn id="14" dur="1" fill="hold">
                                          <p:stCondLst>
                                            <p:cond delay="0"/>
                                          </p:stCondLst>
                                        </p:cTn>
                                        <p:tgtEl>
                                          <p:spTgt spid="159"/>
                                        </p:tgtEl>
                                        <p:attrNameLst>
                                          <p:attrName>style.visibility</p:attrName>
                                        </p:attrNameLst>
                                      </p:cBhvr>
                                      <p:to>
                                        <p:strVal val="visible"/>
                                      </p:to>
                                    </p:set>
                                    <p:animEffect transition="in" filter="fade">
                                      <p:cBhvr>
                                        <p:cTn id="15" dur="1000"/>
                                        <p:tgtEl>
                                          <p:spTgt spid="159"/>
                                        </p:tgtEl>
                                      </p:cBhvr>
                                    </p:animEffect>
                                  </p:childTnLst>
                                </p:cTn>
                              </p:par>
                              <p:par>
                                <p:cTn id="16" presetID="10" presetClass="entr" presetSubtype="0" fill="hold" nodeType="with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childTnLst>
                                </p:cTn>
                              </p:par>
                              <p:par>
                                <p:cTn id="19" presetID="10" presetClass="entr" presetSubtype="0" fill="hold" nodeType="withEffect">
                                  <p:stCondLst>
                                    <p:cond delay="0"/>
                                  </p:stCondLst>
                                  <p:childTnLst>
                                    <p:set>
                                      <p:cBhvr>
                                        <p:cTn id="20" dur="1" fill="hold">
                                          <p:stCondLst>
                                            <p:cond delay="0"/>
                                          </p:stCondLst>
                                        </p:cTn>
                                        <p:tgtEl>
                                          <p:spTgt spid="165"/>
                                        </p:tgtEl>
                                        <p:attrNameLst>
                                          <p:attrName>style.visibility</p:attrName>
                                        </p:attrNameLst>
                                      </p:cBhvr>
                                      <p:to>
                                        <p:strVal val="visible"/>
                                      </p:to>
                                    </p:set>
                                    <p:animEffect transition="in" filter="fade">
                                      <p:cBhvr>
                                        <p:cTn id="21" dur="1000"/>
                                        <p:tgtEl>
                                          <p:spTgt spid="165"/>
                                        </p:tgtEl>
                                      </p:cBhvr>
                                    </p:animEffect>
                                  </p:childTnLst>
                                </p:cTn>
                              </p:par>
                              <p:par>
                                <p:cTn id="22" presetID="10" presetClass="entr" presetSubtype="0" fill="hold" nodeType="withEffect">
                                  <p:stCondLst>
                                    <p:cond delay="0"/>
                                  </p:stCondLst>
                                  <p:childTnLst>
                                    <p:set>
                                      <p:cBhvr>
                                        <p:cTn id="23" dur="1" fill="hold">
                                          <p:stCondLst>
                                            <p:cond delay="0"/>
                                          </p:stCondLst>
                                        </p:cTn>
                                        <p:tgtEl>
                                          <p:spTgt spid="166"/>
                                        </p:tgtEl>
                                        <p:attrNameLst>
                                          <p:attrName>style.visibility</p:attrName>
                                        </p:attrNameLst>
                                      </p:cBhvr>
                                      <p:to>
                                        <p:strVal val="visible"/>
                                      </p:to>
                                    </p:set>
                                    <p:animEffect transition="in" filter="fade">
                                      <p:cBhvr>
                                        <p:cTn id="24" dur="1000"/>
                                        <p:tgtEl>
                                          <p:spTgt spid="16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56">
                                            <p:txEl>
                                              <p:pRg st="0" end="0"/>
                                            </p:txEl>
                                          </p:spTgt>
                                        </p:tgtEl>
                                        <p:attrNameLst>
                                          <p:attrName>style.visibility</p:attrName>
                                        </p:attrNameLst>
                                      </p:cBhvr>
                                      <p:to>
                                        <p:strVal val="visible"/>
                                      </p:to>
                                    </p:set>
                                    <p:animEffect transition="in" filter="fade">
                                      <p:cBhvr>
                                        <p:cTn id="29" dur="1000"/>
                                        <p:tgtEl>
                                          <p:spTgt spid="15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56">
                                            <p:txEl>
                                              <p:pRg st="1" end="1"/>
                                            </p:txEl>
                                          </p:spTgt>
                                        </p:tgtEl>
                                        <p:attrNameLst>
                                          <p:attrName>style.visibility</p:attrName>
                                        </p:attrNameLst>
                                      </p:cBhvr>
                                      <p:to>
                                        <p:strVal val="visible"/>
                                      </p:to>
                                    </p:set>
                                    <p:animEffect transition="in" filter="fade">
                                      <p:cBhvr>
                                        <p:cTn id="34" dur="1000"/>
                                        <p:tgtEl>
                                          <p:spTgt spid="156">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56">
                                            <p:txEl>
                                              <p:pRg st="2" end="2"/>
                                            </p:txEl>
                                          </p:spTgt>
                                        </p:tgtEl>
                                        <p:attrNameLst>
                                          <p:attrName>style.visibility</p:attrName>
                                        </p:attrNameLst>
                                      </p:cBhvr>
                                      <p:to>
                                        <p:strVal val="visible"/>
                                      </p:to>
                                    </p:set>
                                    <p:animEffect transition="in" filter="fade">
                                      <p:cBhvr>
                                        <p:cTn id="39" dur="1000"/>
                                        <p:tgtEl>
                                          <p:spTgt spid="156">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56">
                                            <p:txEl>
                                              <p:pRg st="3" end="3"/>
                                            </p:txEl>
                                          </p:spTgt>
                                        </p:tgtEl>
                                        <p:attrNameLst>
                                          <p:attrName>style.visibility</p:attrName>
                                        </p:attrNameLst>
                                      </p:cBhvr>
                                      <p:to>
                                        <p:strVal val="visible"/>
                                      </p:to>
                                    </p:set>
                                    <p:animEffect transition="in" filter="fade">
                                      <p:cBhvr>
                                        <p:cTn id="44" dur="1000"/>
                                        <p:tgtEl>
                                          <p:spTgt spid="156">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56">
                                            <p:txEl>
                                              <p:pRg st="4" end="4"/>
                                            </p:txEl>
                                          </p:spTgt>
                                        </p:tgtEl>
                                        <p:attrNameLst>
                                          <p:attrName>style.visibility</p:attrName>
                                        </p:attrNameLst>
                                      </p:cBhvr>
                                      <p:to>
                                        <p:strVal val="visible"/>
                                      </p:to>
                                    </p:set>
                                    <p:animEffect transition="in" filter="fade">
                                      <p:cBhvr>
                                        <p:cTn id="49" dur="1000"/>
                                        <p:tgtEl>
                                          <p:spTgt spid="156">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56">
                                            <p:txEl>
                                              <p:pRg st="5" end="5"/>
                                            </p:txEl>
                                          </p:spTgt>
                                        </p:tgtEl>
                                        <p:attrNameLst>
                                          <p:attrName>style.visibility</p:attrName>
                                        </p:attrNameLst>
                                      </p:cBhvr>
                                      <p:to>
                                        <p:strVal val="visible"/>
                                      </p:to>
                                    </p:set>
                                    <p:animEffect transition="in" filter="fade">
                                      <p:cBhvr>
                                        <p:cTn id="54" dur="1000"/>
                                        <p:tgtEl>
                                          <p:spTgt spid="156">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56">
                                            <p:txEl>
                                              <p:pRg st="6" end="6"/>
                                            </p:txEl>
                                          </p:spTgt>
                                        </p:tgtEl>
                                        <p:attrNameLst>
                                          <p:attrName>style.visibility</p:attrName>
                                        </p:attrNameLst>
                                      </p:cBhvr>
                                      <p:to>
                                        <p:strVal val="visible"/>
                                      </p:to>
                                    </p:set>
                                    <p:animEffect transition="in" filter="fade">
                                      <p:cBhvr>
                                        <p:cTn id="59" dur="1000"/>
                                        <p:tgtEl>
                                          <p:spTgt spid="156">
                                            <p:txEl>
                                              <p:pRg st="6" end="6"/>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56">
                                            <p:txEl>
                                              <p:pRg st="7" end="7"/>
                                            </p:txEl>
                                          </p:spTgt>
                                        </p:tgtEl>
                                        <p:attrNameLst>
                                          <p:attrName>style.visibility</p:attrName>
                                        </p:attrNameLst>
                                      </p:cBhvr>
                                      <p:to>
                                        <p:strVal val="visible"/>
                                      </p:to>
                                    </p:set>
                                    <p:animEffect transition="in" filter="fade">
                                      <p:cBhvr>
                                        <p:cTn id="64" dur="1000"/>
                                        <p:tgtEl>
                                          <p:spTgt spid="15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Building Models</a:t>
            </a:r>
          </a:p>
        </p:txBody>
      </p:sp>
      <p:sp>
        <p:nvSpPr>
          <p:cNvPr id="175" name="Shape 175"/>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 dirty="0"/>
              <a:t>30k+ methods in Java/Android API</a:t>
            </a:r>
          </a:p>
          <a:p>
            <a:pPr marL="914400" lvl="1" indent="-381000" rtl="0">
              <a:buClr>
                <a:schemeClr val="dk1"/>
              </a:buClr>
              <a:buSzPct val="80000"/>
              <a:buFont typeface="Courier New"/>
              <a:buChar char="o"/>
            </a:pPr>
            <a:r>
              <a:rPr lang="en" dirty="0"/>
              <a:t>5 mins x 30k = 2500 hours</a:t>
            </a:r>
          </a:p>
          <a:p>
            <a:endParaRPr lang="en" dirty="0"/>
          </a:p>
          <a:p>
            <a:pPr marL="457200" lvl="0" indent="-419100" rtl="0">
              <a:buClr>
                <a:schemeClr val="dk1"/>
              </a:buClr>
              <a:buSzPct val="166666"/>
              <a:buFont typeface="Arial"/>
              <a:buChar char="•"/>
            </a:pPr>
            <a:r>
              <a:rPr lang="en" dirty="0"/>
              <a:t>Follow the permissions</a:t>
            </a:r>
          </a:p>
          <a:p>
            <a:pPr marL="914400" lvl="1" indent="-381000" rtl="0">
              <a:buClr>
                <a:schemeClr val="dk1"/>
              </a:buClr>
              <a:buSzPct val="80000"/>
              <a:buFont typeface="Courier New"/>
              <a:buChar char="o"/>
            </a:pPr>
            <a:r>
              <a:rPr lang="en" dirty="0"/>
              <a:t>20 permissions for sensitive sources</a:t>
            </a:r>
          </a:p>
          <a:p>
            <a:pPr marL="1371600" lvl="2" indent="-381000" rtl="0">
              <a:buClr>
                <a:schemeClr val="dk1"/>
              </a:buClr>
              <a:buSzPct val="133333"/>
              <a:buFont typeface="Wingdings"/>
              <a:buChar char="§"/>
            </a:pPr>
            <a:r>
              <a:rPr lang="en" sz="1800" dirty="0"/>
              <a:t>ACCESS_FINE_LOCATION (8 methods with source annotations)</a:t>
            </a:r>
          </a:p>
          <a:p>
            <a:pPr marL="1371600" lvl="2" indent="-381000" rtl="0">
              <a:buClr>
                <a:schemeClr val="dk1"/>
              </a:buClr>
              <a:buSzPct val="133333"/>
              <a:buFont typeface="Wingdings"/>
              <a:buChar char="§"/>
            </a:pPr>
            <a:r>
              <a:rPr lang="en" sz="1800" dirty="0"/>
              <a:t>READ_PHONE_STATE - (9 methods)</a:t>
            </a:r>
          </a:p>
          <a:p>
            <a:pPr marL="914400" lvl="1" indent="-381000" rtl="0">
              <a:buClr>
                <a:schemeClr val="dk1"/>
              </a:buClr>
              <a:buSzPct val="80000"/>
              <a:buFont typeface="Courier New"/>
              <a:buChar char="o"/>
            </a:pPr>
            <a:r>
              <a:rPr lang="en" dirty="0"/>
              <a:t>4 permissions for sensitive sinks</a:t>
            </a:r>
          </a:p>
          <a:p>
            <a:pPr marL="1371600" lvl="2" indent="-381000" rtl="0">
              <a:buClr>
                <a:schemeClr val="dk1"/>
              </a:buClr>
              <a:buSzPct val="133333"/>
              <a:buFont typeface="Wingdings"/>
              <a:buChar char="§"/>
            </a:pPr>
            <a:r>
              <a:rPr lang="en" sz="1800" dirty="0"/>
              <a:t>INTERNET, SEND_SMS, etc.</a:t>
            </a:r>
          </a:p>
        </p:txBody>
      </p:sp>
    </p:spTree>
    <p:extLst>
      <p:ext uri="{BB962C8B-B14F-4D97-AF65-F5344CB8AC3E}">
        <p14:creationId xmlns:p14="http://schemas.microsoft.com/office/powerpoint/2010/main" val="544354365"/>
      </p:ext>
    </p:extLst>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Identifying Sensitive Data</a:t>
            </a:r>
          </a:p>
        </p:txBody>
      </p:sp>
      <p:sp>
        <p:nvSpPr>
          <p:cNvPr id="181" name="Shape 181"/>
          <p:cNvSpPr txBox="1">
            <a:spLocks noGrp="1"/>
          </p:cNvSpPr>
          <p:nvPr>
            <p:ph type="body" idx="1"/>
          </p:nvPr>
        </p:nvSpPr>
        <p:spPr>
          <a:xfrm>
            <a:off x="457200" y="2971800"/>
            <a:ext cx="8229600" cy="1083600"/>
          </a:xfrm>
          <a:prstGeom prst="rect">
            <a:avLst/>
          </a:prstGeom>
        </p:spPr>
        <p:txBody>
          <a:bodyPr lIns="91425" tIns="91425" rIns="91425" bIns="91425" anchor="t" anchorCtr="0">
            <a:noAutofit/>
          </a:bodyPr>
          <a:lstStyle/>
          <a:p>
            <a:pPr marL="457200" lvl="0" indent="-381000" rtl="0">
              <a:spcBef>
                <a:spcPts val="480"/>
              </a:spcBef>
              <a:buClr>
                <a:schemeClr val="dk1"/>
              </a:buClr>
              <a:buSzPct val="166666"/>
              <a:buFont typeface="Arial"/>
              <a:buChar char="•"/>
            </a:pPr>
            <a:r>
              <a:rPr lang="en" sz="2400"/>
              <a:t>Returns device IMEI in String</a:t>
            </a:r>
          </a:p>
          <a:p>
            <a:pPr marL="457200" lvl="0" indent="-381000" rtl="0">
              <a:spcBef>
                <a:spcPts val="480"/>
              </a:spcBef>
              <a:buClr>
                <a:schemeClr val="dk1"/>
              </a:buClr>
              <a:buSzPct val="166666"/>
              <a:buFont typeface="Arial"/>
              <a:buChar char="•"/>
            </a:pPr>
            <a:r>
              <a:rPr lang="en" sz="2400"/>
              <a:t>Requires permission GET_PHONE_STATE</a:t>
            </a:r>
          </a:p>
          <a:p>
            <a:endParaRPr lang="en" sz="2400"/>
          </a:p>
          <a:p>
            <a:endParaRPr lang="en" sz="2400"/>
          </a:p>
          <a:p>
            <a:endParaRPr lang="en" sz="2400"/>
          </a:p>
        </p:txBody>
      </p:sp>
      <p:sp>
        <p:nvSpPr>
          <p:cNvPr id="182" name="Shape 182"/>
          <p:cNvSpPr txBox="1"/>
          <p:nvPr/>
        </p:nvSpPr>
        <p:spPr>
          <a:xfrm>
            <a:off x="587457" y="4056515"/>
            <a:ext cx="4817400" cy="1804799"/>
          </a:xfrm>
          <a:prstGeom prst="rect">
            <a:avLst/>
          </a:prstGeom>
          <a:noFill/>
          <a:ln>
            <a:noFill/>
          </a:ln>
        </p:spPr>
        <p:txBody>
          <a:bodyPr lIns="91425" tIns="91425" rIns="91425" bIns="91425" anchor="ctr" anchorCtr="0">
            <a:noAutofit/>
          </a:bodyPr>
          <a:lstStyle/>
          <a:p>
            <a:pPr eaLnBrk="1" fontAlgn="auto" hangingPunct="1">
              <a:spcBef>
                <a:spcPts val="480"/>
              </a:spcBef>
              <a:spcAft>
                <a:spcPts val="0"/>
              </a:spcAft>
            </a:pPr>
            <a:r>
              <a:rPr lang="en" sz="1800" b="1" kern="0">
                <a:solidFill>
                  <a:srgbClr val="000000"/>
                </a:solidFill>
                <a:latin typeface="Arial"/>
                <a:cs typeface="Arial"/>
                <a:sym typeface="Arial"/>
                <a:rtl val="0"/>
              </a:rPr>
              <a:t>@STAMP( </a:t>
            </a:r>
          </a:p>
          <a:p>
            <a:pPr eaLnBrk="1" fontAlgn="auto" hangingPunct="1">
              <a:spcBef>
                <a:spcPts val="480"/>
              </a:spcBef>
              <a:spcAft>
                <a:spcPts val="0"/>
              </a:spcAft>
            </a:pPr>
            <a:r>
              <a:rPr lang="en" sz="1800" b="1" kern="0">
                <a:solidFill>
                  <a:srgbClr val="000000"/>
                </a:solidFill>
                <a:latin typeface="Arial"/>
                <a:cs typeface="Arial"/>
                <a:sym typeface="Arial"/>
                <a:rtl val="0"/>
              </a:rPr>
              <a:t>    SRC ="</a:t>
            </a:r>
            <a:r>
              <a:rPr lang="en" sz="1800" b="1" kern="0">
                <a:solidFill>
                  <a:srgbClr val="2388DB"/>
                </a:solidFill>
                <a:latin typeface="Arial"/>
                <a:cs typeface="Arial"/>
                <a:sym typeface="Arial"/>
                <a:rtl val="0"/>
              </a:rPr>
              <a:t>$GET_PHONE_STATE.deviceid</a:t>
            </a:r>
            <a:r>
              <a:rPr lang="en" sz="1800" b="1" kern="0">
                <a:solidFill>
                  <a:srgbClr val="000000"/>
                </a:solidFill>
                <a:latin typeface="Arial"/>
                <a:cs typeface="Arial"/>
                <a:sym typeface="Arial"/>
                <a:rtl val="0"/>
              </a:rPr>
              <a:t>", </a:t>
            </a:r>
          </a:p>
          <a:p>
            <a:pPr eaLnBrk="1" fontAlgn="auto" hangingPunct="1">
              <a:spcBef>
                <a:spcPts val="480"/>
              </a:spcBef>
              <a:spcAft>
                <a:spcPts val="0"/>
              </a:spcAft>
            </a:pPr>
            <a:r>
              <a:rPr lang="en" sz="1800" b="1" kern="0">
                <a:solidFill>
                  <a:srgbClr val="000000"/>
                </a:solidFill>
                <a:latin typeface="Arial"/>
                <a:cs typeface="Arial"/>
                <a:sym typeface="Arial"/>
                <a:rtl val="0"/>
              </a:rPr>
              <a:t>    SINK ="</a:t>
            </a:r>
            <a:r>
              <a:rPr lang="en" sz="1800" b="1" kern="0">
                <a:solidFill>
                  <a:srgbClr val="FF9900"/>
                </a:solidFill>
                <a:latin typeface="Arial"/>
                <a:cs typeface="Arial"/>
                <a:sym typeface="Arial"/>
                <a:rtl val="0"/>
              </a:rPr>
              <a:t>@return</a:t>
            </a:r>
            <a:r>
              <a:rPr lang="en" sz="1800" b="1" kern="0">
                <a:solidFill>
                  <a:srgbClr val="000000"/>
                </a:solidFill>
                <a:latin typeface="Arial"/>
                <a:cs typeface="Arial"/>
                <a:sym typeface="Arial"/>
                <a:rtl val="0"/>
              </a:rPr>
              <a:t>"</a:t>
            </a:r>
          </a:p>
          <a:p>
            <a:pPr eaLnBrk="1" fontAlgn="auto" hangingPunct="1">
              <a:spcBef>
                <a:spcPts val="480"/>
              </a:spcBef>
              <a:spcAft>
                <a:spcPts val="0"/>
              </a:spcAft>
            </a:pPr>
            <a:r>
              <a:rPr lang="en" sz="1800" b="1" kern="0">
                <a:solidFill>
                  <a:srgbClr val="000000"/>
                </a:solidFill>
                <a:latin typeface="Arial"/>
                <a:cs typeface="Arial"/>
                <a:sym typeface="Arial"/>
                <a:rtl val="0"/>
              </a:rPr>
              <a:t>)</a:t>
            </a:r>
          </a:p>
        </p:txBody>
      </p:sp>
      <p:sp>
        <p:nvSpPr>
          <p:cNvPr id="183" name="Shape 183"/>
          <p:cNvSpPr txBox="1"/>
          <p:nvPr/>
        </p:nvSpPr>
        <p:spPr>
          <a:xfrm>
            <a:off x="721700" y="1963325"/>
            <a:ext cx="7437599" cy="734700"/>
          </a:xfrm>
          <a:prstGeom prst="rect">
            <a:avLst/>
          </a:prstGeom>
          <a:solidFill>
            <a:srgbClr val="A4C2F4"/>
          </a:solidFill>
        </p:spPr>
        <p:txBody>
          <a:bodyPr lIns="91425" tIns="91425" rIns="91425" bIns="91425" anchor="t" anchorCtr="0">
            <a:noAutofit/>
          </a:bodyPr>
          <a:lstStyle/>
          <a:p>
            <a:pPr eaLnBrk="1" fontAlgn="auto" hangingPunct="1">
              <a:spcBef>
                <a:spcPts val="480"/>
              </a:spcBef>
              <a:spcAft>
                <a:spcPts val="0"/>
              </a:spcAft>
              <a:buClr>
                <a:srgbClr val="000000"/>
              </a:buClr>
              <a:buSzPct val="61111"/>
              <a:buFont typeface="Arial"/>
              <a:buNone/>
            </a:pPr>
            <a:r>
              <a:rPr lang="en" sz="1800" kern="0">
                <a:solidFill>
                  <a:srgbClr val="000000"/>
                </a:solidFill>
                <a:latin typeface="Consolas"/>
                <a:ea typeface="Consolas"/>
                <a:cs typeface="Consolas"/>
                <a:sym typeface="Consolas"/>
                <a:rtl val="0"/>
              </a:rPr>
              <a:t>android.Telephony.TelephonyManager: String getDeviceId()</a:t>
            </a:r>
          </a:p>
        </p:txBody>
      </p:sp>
    </p:spTree>
    <p:extLst>
      <p:ext uri="{BB962C8B-B14F-4D97-AF65-F5344CB8AC3E}">
        <p14:creationId xmlns:p14="http://schemas.microsoft.com/office/powerpoint/2010/main" val="6602075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fade">
                                      <p:cBhvr>
                                        <p:cTn id="7" dur="1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a:t>Data We Track (Sources) </a:t>
            </a:r>
          </a:p>
        </p:txBody>
      </p:sp>
      <p:sp>
        <p:nvSpPr>
          <p:cNvPr id="189" name="Shape 189"/>
          <p:cNvSpPr txBox="1">
            <a:spLocks noGrp="1"/>
          </p:cNvSpPr>
          <p:nvPr>
            <p:ph type="body" idx="1"/>
          </p:nvPr>
        </p:nvSpPr>
        <p:spPr>
          <a:xfrm>
            <a:off x="609600" y="1828800"/>
            <a:ext cx="3832800" cy="4525499"/>
          </a:xfrm>
          <a:prstGeom prst="rect">
            <a:avLst/>
          </a:prstGeom>
        </p:spPr>
        <p:txBody>
          <a:bodyPr lIns="91425" tIns="91425" rIns="91425" bIns="91425" anchor="t" anchorCtr="0">
            <a:noAutofit/>
          </a:bodyPr>
          <a:lstStyle/>
          <a:p>
            <a:pPr marL="457200" lvl="0" indent="-381000" rtl="0">
              <a:spcBef>
                <a:spcPts val="480"/>
              </a:spcBef>
              <a:buClr>
                <a:schemeClr val="dk1"/>
              </a:buClr>
              <a:buSzPct val="166666"/>
              <a:buFont typeface="Arial"/>
              <a:buChar char="•"/>
            </a:pPr>
            <a:r>
              <a:rPr lang="en" sz="2400">
                <a:latin typeface="Consolas"/>
                <a:ea typeface="Consolas"/>
                <a:cs typeface="Consolas"/>
                <a:sym typeface="Consolas"/>
              </a:rPr>
              <a:t>Account data</a:t>
            </a:r>
          </a:p>
          <a:p>
            <a:pPr marL="457200" lvl="0" indent="-381000" rtl="0">
              <a:spcBef>
                <a:spcPts val="480"/>
              </a:spcBef>
              <a:buClr>
                <a:schemeClr val="dk1"/>
              </a:buClr>
              <a:buSzPct val="166666"/>
              <a:buFont typeface="Arial"/>
              <a:buChar char="•"/>
            </a:pPr>
            <a:r>
              <a:rPr lang="en" sz="2400">
                <a:latin typeface="Consolas"/>
                <a:ea typeface="Consolas"/>
                <a:cs typeface="Consolas"/>
                <a:sym typeface="Consolas"/>
              </a:rPr>
              <a:t>Audio</a:t>
            </a:r>
          </a:p>
          <a:p>
            <a:pPr marL="457200" lvl="0" indent="-381000" rtl="0">
              <a:spcBef>
                <a:spcPts val="480"/>
              </a:spcBef>
              <a:buClr>
                <a:schemeClr val="dk1"/>
              </a:buClr>
              <a:buSzPct val="166666"/>
              <a:buFont typeface="Arial"/>
              <a:buChar char="•"/>
            </a:pPr>
            <a:r>
              <a:rPr lang="en" sz="2400">
                <a:latin typeface="Consolas"/>
                <a:ea typeface="Consolas"/>
                <a:cs typeface="Consolas"/>
                <a:sym typeface="Consolas"/>
              </a:rPr>
              <a:t>Calendar</a:t>
            </a:r>
          </a:p>
          <a:p>
            <a:pPr marL="457200" lvl="0" indent="-381000" rtl="0">
              <a:spcBef>
                <a:spcPts val="480"/>
              </a:spcBef>
              <a:buClr>
                <a:schemeClr val="dk1"/>
              </a:buClr>
              <a:buSzPct val="166666"/>
              <a:buFont typeface="Arial"/>
              <a:buChar char="•"/>
            </a:pPr>
            <a:r>
              <a:rPr lang="en" sz="2400">
                <a:latin typeface="Consolas"/>
                <a:ea typeface="Consolas"/>
                <a:cs typeface="Consolas"/>
                <a:sym typeface="Consolas"/>
              </a:rPr>
              <a:t>Call log</a:t>
            </a:r>
          </a:p>
          <a:p>
            <a:pPr marL="457200" lvl="0" indent="-381000" rtl="0">
              <a:spcBef>
                <a:spcPts val="480"/>
              </a:spcBef>
              <a:buClr>
                <a:schemeClr val="dk1"/>
              </a:buClr>
              <a:buSzPct val="166666"/>
              <a:buFont typeface="Arial"/>
              <a:buChar char="•"/>
            </a:pPr>
            <a:r>
              <a:rPr lang="en" sz="2400">
                <a:latin typeface="Consolas"/>
                <a:ea typeface="Consolas"/>
                <a:cs typeface="Consolas"/>
                <a:sym typeface="Consolas"/>
              </a:rPr>
              <a:t>Camera</a:t>
            </a:r>
          </a:p>
          <a:p>
            <a:pPr marL="457200" lvl="0" indent="-381000" rtl="0">
              <a:spcBef>
                <a:spcPts val="480"/>
              </a:spcBef>
              <a:buClr>
                <a:schemeClr val="dk1"/>
              </a:buClr>
              <a:buSzPct val="166666"/>
              <a:buFont typeface="Arial"/>
              <a:buChar char="•"/>
            </a:pPr>
            <a:r>
              <a:rPr lang="en" sz="2400">
                <a:latin typeface="Consolas"/>
                <a:ea typeface="Consolas"/>
                <a:cs typeface="Consolas"/>
                <a:sym typeface="Consolas"/>
              </a:rPr>
              <a:t>Contacts</a:t>
            </a:r>
          </a:p>
          <a:p>
            <a:pPr marL="457200" lvl="0" indent="-381000" rtl="0">
              <a:spcBef>
                <a:spcPts val="480"/>
              </a:spcBef>
              <a:buClr>
                <a:schemeClr val="dk1"/>
              </a:buClr>
              <a:buSzPct val="166666"/>
              <a:buFont typeface="Arial"/>
              <a:buChar char="•"/>
            </a:pPr>
            <a:r>
              <a:rPr lang="en" sz="2400">
                <a:latin typeface="Consolas"/>
                <a:ea typeface="Consolas"/>
                <a:cs typeface="Consolas"/>
                <a:sym typeface="Consolas"/>
              </a:rPr>
              <a:t>Device Id</a:t>
            </a:r>
          </a:p>
          <a:p>
            <a:pPr marL="457200" lvl="0" indent="-381000" rtl="0">
              <a:spcBef>
                <a:spcPts val="480"/>
              </a:spcBef>
              <a:buClr>
                <a:schemeClr val="dk1"/>
              </a:buClr>
              <a:buSzPct val="166666"/>
              <a:buFont typeface="Arial"/>
              <a:buChar char="•"/>
            </a:pPr>
            <a:r>
              <a:rPr lang="en" sz="2400">
                <a:latin typeface="Consolas"/>
                <a:ea typeface="Consolas"/>
                <a:cs typeface="Consolas"/>
                <a:sym typeface="Consolas"/>
              </a:rPr>
              <a:t>Location</a:t>
            </a:r>
          </a:p>
          <a:p>
            <a:pPr marL="457200" lvl="0" indent="-381000" rtl="0">
              <a:spcBef>
                <a:spcPts val="480"/>
              </a:spcBef>
              <a:buClr>
                <a:schemeClr val="dk1"/>
              </a:buClr>
              <a:buSzPct val="166666"/>
              <a:buFont typeface="Arial"/>
              <a:buChar char="•"/>
            </a:pPr>
            <a:r>
              <a:rPr lang="en" sz="2400">
                <a:latin typeface="Consolas"/>
                <a:ea typeface="Consolas"/>
                <a:cs typeface="Consolas"/>
                <a:sym typeface="Consolas"/>
              </a:rPr>
              <a:t>Photos (Geotags)</a:t>
            </a:r>
          </a:p>
          <a:p>
            <a:pPr marL="457200" lvl="0" indent="-381000" rtl="0">
              <a:spcBef>
                <a:spcPts val="480"/>
              </a:spcBef>
              <a:buClr>
                <a:schemeClr val="dk1"/>
              </a:buClr>
              <a:buSzPct val="166666"/>
              <a:buFont typeface="Arial"/>
              <a:buChar char="•"/>
            </a:pPr>
            <a:r>
              <a:rPr lang="en" sz="2400">
                <a:latin typeface="Consolas"/>
                <a:ea typeface="Consolas"/>
                <a:cs typeface="Consolas"/>
                <a:sym typeface="Consolas"/>
              </a:rPr>
              <a:t>SD card data</a:t>
            </a:r>
          </a:p>
          <a:p>
            <a:pPr marL="457200" lvl="0" indent="-381000" rtl="0">
              <a:spcBef>
                <a:spcPts val="480"/>
              </a:spcBef>
              <a:buClr>
                <a:schemeClr val="dk1"/>
              </a:buClr>
              <a:buSzPct val="166666"/>
              <a:buFont typeface="Arial"/>
              <a:buChar char="•"/>
            </a:pPr>
            <a:r>
              <a:rPr lang="en" sz="2400">
                <a:latin typeface="Consolas"/>
                <a:ea typeface="Consolas"/>
                <a:cs typeface="Consolas"/>
                <a:sym typeface="Consolas"/>
              </a:rPr>
              <a:t>SMS</a:t>
            </a:r>
          </a:p>
        </p:txBody>
      </p:sp>
      <p:sp>
        <p:nvSpPr>
          <p:cNvPr id="190" name="Shape 190"/>
          <p:cNvSpPr txBox="1">
            <a:spLocks noGrp="1"/>
          </p:cNvSpPr>
          <p:nvPr>
            <p:ph type="body" idx="4294967295"/>
          </p:nvPr>
        </p:nvSpPr>
        <p:spPr>
          <a:xfrm>
            <a:off x="5000296" y="3010347"/>
            <a:ext cx="3003000" cy="1278299"/>
          </a:xfrm>
          <a:prstGeom prst="rect">
            <a:avLst/>
          </a:prstGeom>
          <a:solidFill>
            <a:schemeClr val="lt2"/>
          </a:solidFill>
        </p:spPr>
        <p:txBody>
          <a:bodyPr lIns="91425" tIns="91425" rIns="91425" bIns="91425" anchor="t" anchorCtr="0">
            <a:noAutofit/>
          </a:bodyPr>
          <a:lstStyle/>
          <a:p>
            <a:pPr lvl="0" algn="ctr" rtl="0">
              <a:spcBef>
                <a:spcPts val="480"/>
              </a:spcBef>
              <a:buNone/>
            </a:pPr>
            <a:r>
              <a:rPr lang="en" sz="2400"/>
              <a:t>30+ types of sensitive data</a:t>
            </a:r>
          </a:p>
          <a:p>
            <a:endParaRPr lang="en" sz="2400"/>
          </a:p>
        </p:txBody>
      </p:sp>
    </p:spTree>
    <p:extLst>
      <p:ext uri="{BB962C8B-B14F-4D97-AF65-F5344CB8AC3E}">
        <p14:creationId xmlns:p14="http://schemas.microsoft.com/office/powerpoint/2010/main" val="2849329377"/>
      </p:ext>
    </p:extLst>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a:t>Data Destinations (Sinks)</a:t>
            </a:r>
          </a:p>
        </p:txBody>
      </p:sp>
      <p:sp>
        <p:nvSpPr>
          <p:cNvPr id="196" name="Shape 196"/>
          <p:cNvSpPr txBox="1">
            <a:spLocks noGrp="1"/>
          </p:cNvSpPr>
          <p:nvPr>
            <p:ph type="body" idx="1"/>
          </p:nvPr>
        </p:nvSpPr>
        <p:spPr>
          <a:xfrm>
            <a:off x="609600" y="2286000"/>
            <a:ext cx="3832800" cy="2833500"/>
          </a:xfrm>
          <a:prstGeom prst="rect">
            <a:avLst/>
          </a:prstGeom>
        </p:spPr>
        <p:txBody>
          <a:bodyPr lIns="91425" tIns="91425" rIns="91425" bIns="91425" anchor="t" anchorCtr="0">
            <a:noAutofit/>
          </a:bodyPr>
          <a:lstStyle/>
          <a:p>
            <a:pPr marL="457200" lvl="0" indent="-381000" rtl="0">
              <a:spcBef>
                <a:spcPts val="480"/>
              </a:spcBef>
              <a:buClr>
                <a:schemeClr val="dk1"/>
              </a:buClr>
              <a:buSzPct val="166666"/>
              <a:buFont typeface="Arial"/>
              <a:buChar char="•"/>
            </a:pPr>
            <a:r>
              <a:rPr lang="en" sz="2400">
                <a:latin typeface="Consolas"/>
                <a:ea typeface="Consolas"/>
                <a:cs typeface="Consolas"/>
                <a:sym typeface="Consolas"/>
              </a:rPr>
              <a:t>Internet (socket)</a:t>
            </a:r>
          </a:p>
          <a:p>
            <a:pPr marL="457200" lvl="0" indent="-381000" rtl="0">
              <a:spcBef>
                <a:spcPts val="480"/>
              </a:spcBef>
              <a:buClr>
                <a:schemeClr val="dk1"/>
              </a:buClr>
              <a:buSzPct val="166666"/>
              <a:buFont typeface="Arial"/>
              <a:buChar char="•"/>
            </a:pPr>
            <a:r>
              <a:rPr lang="en" sz="2400">
                <a:latin typeface="Consolas"/>
                <a:ea typeface="Consolas"/>
                <a:cs typeface="Consolas"/>
                <a:sym typeface="Consolas"/>
              </a:rPr>
              <a:t>SMS</a:t>
            </a:r>
          </a:p>
          <a:p>
            <a:pPr marL="457200" lvl="0" indent="-381000" rtl="0">
              <a:spcBef>
                <a:spcPts val="480"/>
              </a:spcBef>
              <a:buClr>
                <a:schemeClr val="dk1"/>
              </a:buClr>
              <a:buSzPct val="166666"/>
              <a:buFont typeface="Arial"/>
              <a:buChar char="•"/>
            </a:pPr>
            <a:r>
              <a:rPr lang="en" sz="2400">
                <a:latin typeface="Consolas"/>
                <a:ea typeface="Consolas"/>
                <a:cs typeface="Consolas"/>
                <a:sym typeface="Consolas"/>
              </a:rPr>
              <a:t>Email</a:t>
            </a:r>
          </a:p>
          <a:p>
            <a:pPr marL="457200" lvl="0" indent="-381000" rtl="0">
              <a:spcBef>
                <a:spcPts val="480"/>
              </a:spcBef>
              <a:buClr>
                <a:schemeClr val="dk1"/>
              </a:buClr>
              <a:buSzPct val="166666"/>
              <a:buFont typeface="Arial"/>
              <a:buChar char="•"/>
            </a:pPr>
            <a:r>
              <a:rPr lang="en" sz="2400">
                <a:latin typeface="Consolas"/>
                <a:ea typeface="Consolas"/>
                <a:cs typeface="Consolas"/>
                <a:sym typeface="Consolas"/>
              </a:rPr>
              <a:t>System Logs</a:t>
            </a:r>
          </a:p>
          <a:p>
            <a:pPr marL="457200" lvl="0" indent="-381000" rtl="0">
              <a:spcBef>
                <a:spcPts val="480"/>
              </a:spcBef>
              <a:buClr>
                <a:schemeClr val="dk1"/>
              </a:buClr>
              <a:buSzPct val="166666"/>
              <a:buFont typeface="Arial"/>
              <a:buChar char="•"/>
            </a:pPr>
            <a:r>
              <a:rPr lang="en" sz="2400">
                <a:latin typeface="Consolas"/>
                <a:ea typeface="Consolas"/>
                <a:cs typeface="Consolas"/>
                <a:sym typeface="Consolas"/>
              </a:rPr>
              <a:t>Webview/Browser</a:t>
            </a:r>
          </a:p>
          <a:p>
            <a:pPr marL="457200" lvl="0" indent="-381000" rtl="0">
              <a:spcBef>
                <a:spcPts val="480"/>
              </a:spcBef>
              <a:buClr>
                <a:schemeClr val="dk1"/>
              </a:buClr>
              <a:buSzPct val="166666"/>
              <a:buFont typeface="Arial"/>
              <a:buChar char="•"/>
            </a:pPr>
            <a:r>
              <a:rPr lang="en" sz="2400">
                <a:latin typeface="Consolas"/>
                <a:ea typeface="Consolas"/>
                <a:cs typeface="Consolas"/>
                <a:sym typeface="Consolas"/>
              </a:rPr>
              <a:t>File System</a:t>
            </a:r>
          </a:p>
          <a:p>
            <a:pPr marL="457200" lvl="0" indent="-381000" rtl="0">
              <a:spcBef>
                <a:spcPts val="480"/>
              </a:spcBef>
              <a:buClr>
                <a:schemeClr val="dk1"/>
              </a:buClr>
              <a:buSzPct val="166666"/>
              <a:buFont typeface="Arial"/>
              <a:buChar char="•"/>
            </a:pPr>
            <a:r>
              <a:rPr lang="en" sz="2400">
                <a:latin typeface="Consolas"/>
                <a:ea typeface="Consolas"/>
                <a:cs typeface="Consolas"/>
                <a:sym typeface="Consolas"/>
              </a:rPr>
              <a:t>Broadcast Message</a:t>
            </a:r>
          </a:p>
          <a:p>
            <a:endParaRPr lang="en" sz="2400">
              <a:latin typeface="Consolas"/>
              <a:ea typeface="Consolas"/>
              <a:cs typeface="Consolas"/>
              <a:sym typeface="Consolas"/>
            </a:endParaRPr>
          </a:p>
          <a:p>
            <a:endParaRPr lang="en" sz="2400">
              <a:latin typeface="Consolas"/>
              <a:ea typeface="Consolas"/>
              <a:cs typeface="Consolas"/>
              <a:sym typeface="Consolas"/>
            </a:endParaRPr>
          </a:p>
        </p:txBody>
      </p:sp>
      <p:sp>
        <p:nvSpPr>
          <p:cNvPr id="197" name="Shape 197"/>
          <p:cNvSpPr txBox="1">
            <a:spLocks noGrp="1"/>
          </p:cNvSpPr>
          <p:nvPr>
            <p:ph type="body" idx="4294967295"/>
          </p:nvPr>
        </p:nvSpPr>
        <p:spPr>
          <a:xfrm>
            <a:off x="5827996" y="3098797"/>
            <a:ext cx="1997399" cy="973200"/>
          </a:xfrm>
          <a:prstGeom prst="rect">
            <a:avLst/>
          </a:prstGeom>
          <a:solidFill>
            <a:schemeClr val="lt2"/>
          </a:solidFill>
        </p:spPr>
        <p:txBody>
          <a:bodyPr lIns="91425" tIns="91425" rIns="91425" bIns="91425" anchor="t" anchorCtr="0">
            <a:noAutofit/>
          </a:bodyPr>
          <a:lstStyle/>
          <a:p>
            <a:pPr lvl="0" algn="ctr" rtl="0">
              <a:spcBef>
                <a:spcPts val="480"/>
              </a:spcBef>
              <a:buNone/>
            </a:pPr>
            <a:r>
              <a:rPr lang="en" sz="2400"/>
              <a:t>10+ types of exit points</a:t>
            </a:r>
          </a:p>
          <a:p>
            <a:endParaRPr lang="en" sz="2400"/>
          </a:p>
        </p:txBody>
      </p:sp>
    </p:spTree>
    <p:extLst>
      <p:ext uri="{BB962C8B-B14F-4D97-AF65-F5344CB8AC3E}">
        <p14:creationId xmlns:p14="http://schemas.microsoft.com/office/powerpoint/2010/main" val="1967055755"/>
      </p:ext>
    </p:extLst>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a:t>Currently Detectable Flow Types</a:t>
            </a:r>
          </a:p>
        </p:txBody>
      </p:sp>
      <p:sp>
        <p:nvSpPr>
          <p:cNvPr id="203" name="Shape 203"/>
          <p:cNvSpPr txBox="1">
            <a:spLocks noGrp="1"/>
          </p:cNvSpPr>
          <p:nvPr>
            <p:ph type="body" idx="1"/>
          </p:nvPr>
        </p:nvSpPr>
        <p:spPr>
          <a:xfrm>
            <a:off x="1329300" y="4142100"/>
            <a:ext cx="6243299" cy="836099"/>
          </a:xfrm>
          <a:prstGeom prst="rect">
            <a:avLst/>
          </a:prstGeom>
        </p:spPr>
        <p:txBody>
          <a:bodyPr lIns="91425" tIns="91425" rIns="91425" bIns="91425" anchor="t" anchorCtr="0">
            <a:noAutofit/>
          </a:bodyPr>
          <a:lstStyle/>
          <a:p>
            <a:pPr lvl="0" rtl="0">
              <a:spcBef>
                <a:spcPts val="480"/>
              </a:spcBef>
              <a:buNone/>
            </a:pPr>
            <a:r>
              <a:rPr lang="en" sz="2400">
                <a:latin typeface="Consolas"/>
                <a:ea typeface="Consolas"/>
                <a:cs typeface="Consolas"/>
                <a:sym typeface="Consolas"/>
              </a:rPr>
              <a:t>Unique Flow Types = Sources x Sink</a:t>
            </a:r>
          </a:p>
          <a:p>
            <a:endParaRPr lang="en" sz="2400">
              <a:latin typeface="Consolas"/>
              <a:ea typeface="Consolas"/>
              <a:cs typeface="Consolas"/>
              <a:sym typeface="Consolas"/>
            </a:endParaRPr>
          </a:p>
        </p:txBody>
      </p:sp>
      <p:sp>
        <p:nvSpPr>
          <p:cNvPr id="204" name="Shape 204"/>
          <p:cNvSpPr txBox="1">
            <a:spLocks noGrp="1"/>
          </p:cNvSpPr>
          <p:nvPr>
            <p:ph type="body" idx="4294967295"/>
          </p:nvPr>
        </p:nvSpPr>
        <p:spPr>
          <a:xfrm>
            <a:off x="3082500" y="2809072"/>
            <a:ext cx="2736899" cy="612599"/>
          </a:xfrm>
          <a:prstGeom prst="rect">
            <a:avLst/>
          </a:prstGeom>
          <a:solidFill>
            <a:schemeClr val="lt2"/>
          </a:solidFill>
        </p:spPr>
        <p:txBody>
          <a:bodyPr lIns="91425" tIns="91425" rIns="91425" bIns="91425" anchor="t" anchorCtr="0">
            <a:noAutofit/>
          </a:bodyPr>
          <a:lstStyle/>
          <a:p>
            <a:pPr marL="0" lvl="0" indent="0" algn="ctr" rtl="0">
              <a:spcBef>
                <a:spcPts val="480"/>
              </a:spcBef>
              <a:buNone/>
            </a:pPr>
            <a:r>
              <a:rPr lang="en" sz="2400">
                <a:latin typeface="Consolas"/>
                <a:ea typeface="Consolas"/>
                <a:cs typeface="Consolas"/>
                <a:sym typeface="Consolas"/>
              </a:rPr>
              <a:t>396 Flow Types</a:t>
            </a:r>
          </a:p>
        </p:txBody>
      </p:sp>
    </p:spTree>
    <p:extLst>
      <p:ext uri="{BB962C8B-B14F-4D97-AF65-F5344CB8AC3E}">
        <p14:creationId xmlns:p14="http://schemas.microsoft.com/office/powerpoint/2010/main" val="505914477"/>
      </p:ext>
    </p:extLst>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Example Analysis </a:t>
            </a:r>
          </a:p>
        </p:txBody>
      </p:sp>
      <p:sp>
        <p:nvSpPr>
          <p:cNvPr id="210" name="Shape 210"/>
          <p:cNvSpPr txBox="1">
            <a:spLocks noGrp="1"/>
          </p:cNvSpPr>
          <p:nvPr>
            <p:ph type="body" idx="1"/>
          </p:nvPr>
        </p:nvSpPr>
        <p:spPr>
          <a:xfrm>
            <a:off x="170354" y="1733627"/>
            <a:ext cx="4603199" cy="4775699"/>
          </a:xfrm>
          <a:prstGeom prst="rect">
            <a:avLst/>
          </a:prstGeom>
          <a:ln>
            <a:noFill/>
          </a:ln>
        </p:spPr>
        <p:txBody>
          <a:bodyPr lIns="91425" tIns="91425" rIns="91425" bIns="91425" anchor="t" anchorCtr="0">
            <a:noAutofit/>
          </a:bodyPr>
          <a:lstStyle/>
          <a:p>
            <a:pPr lvl="0" rtl="0">
              <a:buNone/>
            </a:pPr>
            <a:r>
              <a:rPr lang="en" sz="1800" b="1" dirty="0"/>
              <a:t>Contact Sync for Facebook (unofficial)</a:t>
            </a:r>
          </a:p>
          <a:p>
            <a:endParaRPr lang="en" sz="1800" b="1" dirty="0"/>
          </a:p>
          <a:p>
            <a:pPr lvl="0" rtl="0">
              <a:buNone/>
            </a:pPr>
            <a:r>
              <a:rPr lang="en" sz="1800" dirty="0">
                <a:solidFill>
                  <a:srgbClr val="000000"/>
                </a:solidFill>
              </a:rPr>
              <a:t>Description:</a:t>
            </a:r>
          </a:p>
          <a:p>
            <a:pPr lvl="0" rtl="0">
              <a:buNone/>
            </a:pPr>
            <a:r>
              <a:rPr lang="en" sz="1800" i="1" dirty="0">
                <a:solidFill>
                  <a:srgbClr val="000000"/>
                </a:solidFill>
              </a:rPr>
              <a:t>This application allows you to synchronize your Facebook contacts on Android.</a:t>
            </a:r>
          </a:p>
          <a:p>
            <a:endParaRPr lang="en" sz="1800" i="1" dirty="0">
              <a:solidFill>
                <a:srgbClr val="000000"/>
              </a:solidFill>
            </a:endParaRPr>
          </a:p>
          <a:p>
            <a:pPr lvl="0" rtl="0">
              <a:buNone/>
            </a:pPr>
            <a:r>
              <a:rPr lang="en" sz="1800" dirty="0">
                <a:solidFill>
                  <a:srgbClr val="000000"/>
                </a:solidFill>
              </a:rPr>
              <a:t>IMPORTANT:</a:t>
            </a:r>
          </a:p>
          <a:p>
            <a:pPr lvl="0" rtl="0">
              <a:buNone/>
            </a:pPr>
            <a:r>
              <a:rPr lang="en" sz="1400" dirty="0">
                <a:solidFill>
                  <a:srgbClr val="000000"/>
                </a:solidFill>
              </a:rPr>
              <a:t>* "Facebook does not allow [sic] to export phone numbers or emails. Only names, pictures and statuses are synced."</a:t>
            </a:r>
          </a:p>
          <a:p>
            <a:pPr lvl="0" rtl="0">
              <a:buNone/>
            </a:pPr>
            <a:r>
              <a:rPr lang="en" sz="1400" dirty="0">
                <a:solidFill>
                  <a:srgbClr val="000000"/>
                </a:solidFill>
              </a:rPr>
              <a:t>* "Facebook users have the option to block one or all apps. If they opt for that, they will be EXCLUDED from your friends list."</a:t>
            </a:r>
          </a:p>
          <a:p>
            <a:endParaRPr lang="en" sz="1400" dirty="0">
              <a:solidFill>
                <a:srgbClr val="000000"/>
              </a:solidFill>
            </a:endParaRPr>
          </a:p>
          <a:p>
            <a:pPr>
              <a:buNone/>
            </a:pPr>
            <a:r>
              <a:rPr lang="en" sz="1800" b="1" dirty="0"/>
              <a:t>Privacy Policy:</a:t>
            </a:r>
            <a:r>
              <a:rPr lang="en" sz="1800" dirty="0"/>
              <a:t> (page not found)</a:t>
            </a:r>
          </a:p>
        </p:txBody>
      </p:sp>
      <p:sp>
        <p:nvSpPr>
          <p:cNvPr id="211" name="Shape 211"/>
          <p:cNvSpPr/>
          <p:nvPr/>
        </p:nvSpPr>
        <p:spPr>
          <a:xfrm>
            <a:off x="4885459" y="2802405"/>
            <a:ext cx="3801340" cy="2136817"/>
          </a:xfrm>
          <a:prstGeom prst="rect">
            <a:avLst/>
          </a:prstGeom>
          <a:blipFill>
            <a:blip r:embed="rId3"/>
            <a:stretch>
              <a:fillRect/>
            </a:stretch>
          </a:blipFill>
          <a:ln>
            <a:noFill/>
          </a:ln>
        </p:spPr>
      </p:sp>
    </p:spTree>
    <p:extLst>
      <p:ext uri="{BB962C8B-B14F-4D97-AF65-F5344CB8AC3E}">
        <p14:creationId xmlns:p14="http://schemas.microsoft.com/office/powerpoint/2010/main" val="1161953170"/>
      </p:ext>
    </p:extLst>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Chuli</a:t>
            </a:r>
            <a:r>
              <a:rPr lang="en-US" dirty="0"/>
              <a:t> source-to-sink flows</a:t>
            </a:r>
          </a:p>
        </p:txBody>
      </p:sp>
      <p:sp>
        <p:nvSpPr>
          <p:cNvPr id="3" name="Text Placeholder 2"/>
          <p:cNvSpPr>
            <a:spLocks noGrp="1"/>
          </p:cNvSpPr>
          <p:nvPr>
            <p:ph type="body" idx="1"/>
          </p:nvPr>
        </p:nvSpPr>
        <p:spPr/>
        <p:txBody>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1695450"/>
            <a:ext cx="7791450" cy="394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1305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Malware Trends</a:t>
            </a:r>
          </a:p>
        </p:txBody>
      </p:sp>
      <p:sp>
        <p:nvSpPr>
          <p:cNvPr id="3" name="Content Placeholder 2"/>
          <p:cNvSpPr>
            <a:spLocks noGrp="1"/>
          </p:cNvSpPr>
          <p:nvPr>
            <p:ph idx="1"/>
          </p:nvPr>
        </p:nvSpPr>
        <p:spPr/>
        <p:txBody>
          <a:bodyPr/>
          <a:lstStyle/>
          <a:p>
            <a:endParaRPr lang="en-US"/>
          </a:p>
        </p:txBody>
      </p:sp>
      <p:pic>
        <p:nvPicPr>
          <p:cNvPr id="3074" name="Picture 2" descr="https://securelist.com/files/2015/02/mobile_threats_2015_en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00200"/>
            <a:ext cx="8077200" cy="4291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6814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Contact Sync Permissions</a:t>
            </a:r>
          </a:p>
        </p:txBody>
      </p:sp>
      <p:graphicFrame>
        <p:nvGraphicFramePr>
          <p:cNvPr id="217" name="Shape 217"/>
          <p:cNvGraphicFramePr/>
          <p:nvPr/>
        </p:nvGraphicFramePr>
        <p:xfrm>
          <a:off x="606625" y="1628025"/>
          <a:ext cx="8080175" cy="5319960"/>
        </p:xfrm>
        <a:graphic>
          <a:graphicData uri="http://schemas.openxmlformats.org/drawingml/2006/table">
            <a:tbl>
              <a:tblPr>
                <a:noFill/>
              </a:tblPr>
              <a:tblGrid>
                <a:gridCol w="2693400">
                  <a:extLst>
                    <a:ext uri="{9D8B030D-6E8A-4147-A177-3AD203B41FA5}">
                      <a16:colId xmlns:a16="http://schemas.microsoft.com/office/drawing/2014/main" val="20000"/>
                    </a:ext>
                  </a:extLst>
                </a:gridCol>
                <a:gridCol w="2595450">
                  <a:extLst>
                    <a:ext uri="{9D8B030D-6E8A-4147-A177-3AD203B41FA5}">
                      <a16:colId xmlns:a16="http://schemas.microsoft.com/office/drawing/2014/main" val="20001"/>
                    </a:ext>
                  </a:extLst>
                </a:gridCol>
                <a:gridCol w="2791325">
                  <a:extLst>
                    <a:ext uri="{9D8B030D-6E8A-4147-A177-3AD203B41FA5}">
                      <a16:colId xmlns:a16="http://schemas.microsoft.com/office/drawing/2014/main" val="20002"/>
                    </a:ext>
                  </a:extLst>
                </a:gridCol>
              </a:tblGrid>
              <a:tr h="323425">
                <a:tc>
                  <a:txBody>
                    <a:bodyPr/>
                    <a:lstStyle/>
                    <a:p>
                      <a:pPr>
                        <a:buNone/>
                      </a:pPr>
                      <a:r>
                        <a:rPr lang="en" b="1"/>
                        <a:t>Category</a:t>
                      </a:r>
                    </a:p>
                  </a:txBody>
                  <a:tcPr marL="91425" marR="91425" marT="91425" marB="91425"/>
                </a:tc>
                <a:tc>
                  <a:txBody>
                    <a:bodyPr/>
                    <a:lstStyle/>
                    <a:p>
                      <a:pPr>
                        <a:buNone/>
                      </a:pPr>
                      <a:r>
                        <a:rPr lang="en" b="1"/>
                        <a:t>Permission</a:t>
                      </a:r>
                    </a:p>
                  </a:txBody>
                  <a:tcPr marL="91425" marR="91425" marT="91425" marB="91425"/>
                </a:tc>
                <a:tc>
                  <a:txBody>
                    <a:bodyPr/>
                    <a:lstStyle/>
                    <a:p>
                      <a:pPr>
                        <a:buNone/>
                      </a:pPr>
                      <a:r>
                        <a:rPr lang="en" b="1"/>
                        <a:t>Description</a:t>
                      </a:r>
                    </a:p>
                  </a:txBody>
                  <a:tcPr marL="91425" marR="91425" marT="91425" marB="91425"/>
                </a:tc>
                <a:extLst>
                  <a:ext uri="{0D108BD9-81ED-4DB2-BD59-A6C34878D82A}">
                    <a16:rowId xmlns:a16="http://schemas.microsoft.com/office/drawing/2014/main" val="10000"/>
                  </a:ext>
                </a:extLst>
              </a:tr>
              <a:tr h="291325">
                <a:tc>
                  <a:txBody>
                    <a:bodyPr/>
                    <a:lstStyle/>
                    <a:p>
                      <a:pPr>
                        <a:buNone/>
                      </a:pPr>
                      <a:r>
                        <a:rPr lang="en" sz="1100"/>
                        <a:t>Your Accounts</a:t>
                      </a:r>
                    </a:p>
                  </a:txBody>
                  <a:tcPr marL="91425" marR="91425" marT="91425" marB="91425"/>
                </a:tc>
                <a:tc>
                  <a:txBody>
                    <a:bodyPr/>
                    <a:lstStyle/>
                    <a:p>
                      <a:pPr>
                        <a:buNone/>
                      </a:pPr>
                      <a:r>
                        <a:rPr lang="en" sz="1100"/>
                        <a:t>AUTHENTICATE_ACCOUNTS</a:t>
                      </a:r>
                    </a:p>
                  </a:txBody>
                  <a:tcPr marL="91425" marR="91425" marT="91425" marB="91425"/>
                </a:tc>
                <a:tc>
                  <a:txBody>
                    <a:bodyPr/>
                    <a:lstStyle/>
                    <a:p>
                      <a:pPr>
                        <a:buNone/>
                      </a:pPr>
                      <a:r>
                        <a:rPr lang="en" sz="1100"/>
                        <a:t>Act as an account authenticator</a:t>
                      </a:r>
                    </a:p>
                  </a:txBody>
                  <a:tcPr marL="91425" marR="91425" marT="91425" marB="91425"/>
                </a:tc>
                <a:extLst>
                  <a:ext uri="{0D108BD9-81ED-4DB2-BD59-A6C34878D82A}">
                    <a16:rowId xmlns:a16="http://schemas.microsoft.com/office/drawing/2014/main" val="10001"/>
                  </a:ext>
                </a:extLst>
              </a:tr>
              <a:tr h="291325">
                <a:tc>
                  <a:txBody>
                    <a:bodyPr/>
                    <a:lstStyle/>
                    <a:p>
                      <a:endParaRPr/>
                    </a:p>
                  </a:txBody>
                  <a:tcPr marL="91425" marR="91425" marT="91425" marB="91425"/>
                </a:tc>
                <a:tc>
                  <a:txBody>
                    <a:bodyPr/>
                    <a:lstStyle/>
                    <a:p>
                      <a:pPr>
                        <a:buNone/>
                      </a:pPr>
                      <a:r>
                        <a:rPr lang="en" sz="1100"/>
                        <a:t>MANAGE_ACCOUNTS</a:t>
                      </a:r>
                    </a:p>
                  </a:txBody>
                  <a:tcPr marL="91425" marR="91425" marT="91425" marB="91425"/>
                </a:tc>
                <a:tc>
                  <a:txBody>
                    <a:bodyPr/>
                    <a:lstStyle/>
                    <a:p>
                      <a:pPr>
                        <a:buNone/>
                      </a:pPr>
                      <a:r>
                        <a:rPr lang="en" sz="1100"/>
                        <a:t>Manage accounts list</a:t>
                      </a:r>
                    </a:p>
                  </a:txBody>
                  <a:tcPr marL="91425" marR="91425" marT="91425" marB="91425"/>
                </a:tc>
                <a:extLst>
                  <a:ext uri="{0D108BD9-81ED-4DB2-BD59-A6C34878D82A}">
                    <a16:rowId xmlns:a16="http://schemas.microsoft.com/office/drawing/2014/main" val="10002"/>
                  </a:ext>
                </a:extLst>
              </a:tr>
              <a:tr h="291325">
                <a:tc>
                  <a:txBody>
                    <a:bodyPr/>
                    <a:lstStyle/>
                    <a:p>
                      <a:endParaRPr/>
                    </a:p>
                  </a:txBody>
                  <a:tcPr marL="91425" marR="91425" marT="91425" marB="91425"/>
                </a:tc>
                <a:tc>
                  <a:txBody>
                    <a:bodyPr/>
                    <a:lstStyle/>
                    <a:p>
                      <a:pPr>
                        <a:buNone/>
                      </a:pPr>
                      <a:r>
                        <a:rPr lang="en" sz="1100"/>
                        <a:t>USE_CREDENTIALS</a:t>
                      </a:r>
                    </a:p>
                  </a:txBody>
                  <a:tcPr marL="91425" marR="91425" marT="91425" marB="91425"/>
                </a:tc>
                <a:tc>
                  <a:txBody>
                    <a:bodyPr/>
                    <a:lstStyle/>
                    <a:p>
                      <a:pPr>
                        <a:buNone/>
                      </a:pPr>
                      <a:r>
                        <a:rPr lang="en" sz="1100"/>
                        <a:t>Use authentication credentials </a:t>
                      </a:r>
                    </a:p>
                  </a:txBody>
                  <a:tcPr marL="91425" marR="91425" marT="91425" marB="91425"/>
                </a:tc>
                <a:extLst>
                  <a:ext uri="{0D108BD9-81ED-4DB2-BD59-A6C34878D82A}">
                    <a16:rowId xmlns:a16="http://schemas.microsoft.com/office/drawing/2014/main" val="10003"/>
                  </a:ext>
                </a:extLst>
              </a:tr>
              <a:tr h="291325">
                <a:tc>
                  <a:txBody>
                    <a:bodyPr/>
                    <a:lstStyle/>
                    <a:p>
                      <a:pPr>
                        <a:buNone/>
                      </a:pPr>
                      <a:r>
                        <a:rPr lang="en" sz="1100" b="1">
                          <a:solidFill>
                            <a:schemeClr val="accent2"/>
                          </a:solidFill>
                        </a:rPr>
                        <a:t>Network Communication</a:t>
                      </a:r>
                    </a:p>
                  </a:txBody>
                  <a:tcPr marL="91425" marR="91425" marT="91425" marB="91425"/>
                </a:tc>
                <a:tc>
                  <a:txBody>
                    <a:bodyPr/>
                    <a:lstStyle/>
                    <a:p>
                      <a:pPr>
                        <a:buNone/>
                      </a:pPr>
                      <a:r>
                        <a:rPr lang="en" sz="1100" b="1">
                          <a:solidFill>
                            <a:schemeClr val="accent2"/>
                          </a:solidFill>
                        </a:rPr>
                        <a:t>INTERNET</a:t>
                      </a:r>
                    </a:p>
                  </a:txBody>
                  <a:tcPr marL="91425" marR="91425" marT="91425" marB="91425"/>
                </a:tc>
                <a:tc>
                  <a:txBody>
                    <a:bodyPr/>
                    <a:lstStyle/>
                    <a:p>
                      <a:pPr>
                        <a:buNone/>
                      </a:pPr>
                      <a:r>
                        <a:rPr lang="en" sz="1100" b="1">
                          <a:solidFill>
                            <a:schemeClr val="accent2"/>
                          </a:solidFill>
                        </a:rPr>
                        <a:t>Full Internet access</a:t>
                      </a:r>
                    </a:p>
                  </a:txBody>
                  <a:tcPr marL="91425" marR="91425" marT="91425" marB="91425"/>
                </a:tc>
                <a:extLst>
                  <a:ext uri="{0D108BD9-81ED-4DB2-BD59-A6C34878D82A}">
                    <a16:rowId xmlns:a16="http://schemas.microsoft.com/office/drawing/2014/main" val="10004"/>
                  </a:ext>
                </a:extLst>
              </a:tr>
              <a:tr h="291325">
                <a:tc>
                  <a:txBody>
                    <a:bodyPr/>
                    <a:lstStyle/>
                    <a:p>
                      <a:endParaRPr/>
                    </a:p>
                  </a:txBody>
                  <a:tcPr marL="91425" marR="91425" marT="91425" marB="91425"/>
                </a:tc>
                <a:tc>
                  <a:txBody>
                    <a:bodyPr/>
                    <a:lstStyle/>
                    <a:p>
                      <a:pPr>
                        <a:buNone/>
                      </a:pPr>
                      <a:r>
                        <a:rPr lang="en" sz="1100"/>
                        <a:t>ACCESS_NETWORK_STATE</a:t>
                      </a:r>
                    </a:p>
                  </a:txBody>
                  <a:tcPr marL="91425" marR="91425" marT="91425" marB="91425"/>
                </a:tc>
                <a:tc>
                  <a:txBody>
                    <a:bodyPr/>
                    <a:lstStyle/>
                    <a:p>
                      <a:pPr>
                        <a:buNone/>
                      </a:pPr>
                      <a:r>
                        <a:rPr lang="en" sz="1100"/>
                        <a:t>View network state</a:t>
                      </a:r>
                    </a:p>
                  </a:txBody>
                  <a:tcPr marL="91425" marR="91425" marT="91425" marB="91425"/>
                </a:tc>
                <a:extLst>
                  <a:ext uri="{0D108BD9-81ED-4DB2-BD59-A6C34878D82A}">
                    <a16:rowId xmlns:a16="http://schemas.microsoft.com/office/drawing/2014/main" val="10005"/>
                  </a:ext>
                </a:extLst>
              </a:tr>
              <a:tr h="291325">
                <a:tc>
                  <a:txBody>
                    <a:bodyPr/>
                    <a:lstStyle/>
                    <a:p>
                      <a:pPr>
                        <a:buNone/>
                      </a:pPr>
                      <a:r>
                        <a:rPr lang="en" sz="1100" b="1">
                          <a:solidFill>
                            <a:schemeClr val="accent2"/>
                          </a:solidFill>
                        </a:rPr>
                        <a:t>Your Personal Information</a:t>
                      </a:r>
                    </a:p>
                  </a:txBody>
                  <a:tcPr marL="91425" marR="91425" marT="91425" marB="91425"/>
                </a:tc>
                <a:tc>
                  <a:txBody>
                    <a:bodyPr/>
                    <a:lstStyle/>
                    <a:p>
                      <a:pPr>
                        <a:buNone/>
                      </a:pPr>
                      <a:r>
                        <a:rPr lang="en" sz="1100" b="1">
                          <a:solidFill>
                            <a:schemeClr val="accent2"/>
                          </a:solidFill>
                        </a:rPr>
                        <a:t>READ_CONTACTS</a:t>
                      </a:r>
                    </a:p>
                  </a:txBody>
                  <a:tcPr marL="91425" marR="91425" marT="91425" marB="91425"/>
                </a:tc>
                <a:tc>
                  <a:txBody>
                    <a:bodyPr/>
                    <a:lstStyle/>
                    <a:p>
                      <a:pPr>
                        <a:buNone/>
                      </a:pPr>
                      <a:r>
                        <a:rPr lang="en" sz="1100" b="1">
                          <a:solidFill>
                            <a:schemeClr val="accent2"/>
                          </a:solidFill>
                        </a:rPr>
                        <a:t>Read contact data</a:t>
                      </a:r>
                    </a:p>
                  </a:txBody>
                  <a:tcPr marL="91425" marR="91425" marT="91425" marB="91425"/>
                </a:tc>
                <a:extLst>
                  <a:ext uri="{0D108BD9-81ED-4DB2-BD59-A6C34878D82A}">
                    <a16:rowId xmlns:a16="http://schemas.microsoft.com/office/drawing/2014/main" val="10006"/>
                  </a:ext>
                </a:extLst>
              </a:tr>
              <a:tr h="291325">
                <a:tc>
                  <a:txBody>
                    <a:bodyPr/>
                    <a:lstStyle/>
                    <a:p>
                      <a:endParaRPr/>
                    </a:p>
                  </a:txBody>
                  <a:tcPr marL="91425" marR="91425" marT="91425" marB="91425"/>
                </a:tc>
                <a:tc>
                  <a:txBody>
                    <a:bodyPr/>
                    <a:lstStyle/>
                    <a:p>
                      <a:pPr>
                        <a:buNone/>
                      </a:pPr>
                      <a:r>
                        <a:rPr lang="en" sz="1100"/>
                        <a:t>WRITE_CONTACTS</a:t>
                      </a:r>
                    </a:p>
                  </a:txBody>
                  <a:tcPr marL="91425" marR="91425" marT="91425" marB="91425"/>
                </a:tc>
                <a:tc>
                  <a:txBody>
                    <a:bodyPr/>
                    <a:lstStyle/>
                    <a:p>
                      <a:pPr>
                        <a:buNone/>
                      </a:pPr>
                      <a:r>
                        <a:rPr lang="en" sz="1100"/>
                        <a:t>Write contact data</a:t>
                      </a:r>
                    </a:p>
                  </a:txBody>
                  <a:tcPr marL="91425" marR="91425" marT="91425" marB="91425"/>
                </a:tc>
                <a:extLst>
                  <a:ext uri="{0D108BD9-81ED-4DB2-BD59-A6C34878D82A}">
                    <a16:rowId xmlns:a16="http://schemas.microsoft.com/office/drawing/2014/main" val="10007"/>
                  </a:ext>
                </a:extLst>
              </a:tr>
              <a:tr h="291325">
                <a:tc>
                  <a:txBody>
                    <a:bodyPr/>
                    <a:lstStyle/>
                    <a:p>
                      <a:pPr>
                        <a:buNone/>
                      </a:pPr>
                      <a:r>
                        <a:rPr lang="en" sz="1100"/>
                        <a:t>System Tools</a:t>
                      </a:r>
                    </a:p>
                  </a:txBody>
                  <a:tcPr marL="91425" marR="91425" marT="91425" marB="91425"/>
                </a:tc>
                <a:tc>
                  <a:txBody>
                    <a:bodyPr/>
                    <a:lstStyle/>
                    <a:p>
                      <a:pPr>
                        <a:buNone/>
                      </a:pPr>
                      <a:r>
                        <a:rPr lang="en" sz="1100"/>
                        <a:t>WRITE_SETTINGS</a:t>
                      </a:r>
                    </a:p>
                  </a:txBody>
                  <a:tcPr marL="91425" marR="91425" marT="91425" marB="91425"/>
                </a:tc>
                <a:tc>
                  <a:txBody>
                    <a:bodyPr/>
                    <a:lstStyle/>
                    <a:p>
                      <a:pPr>
                        <a:buNone/>
                      </a:pPr>
                      <a:r>
                        <a:rPr lang="en" sz="1100"/>
                        <a:t>Modify global system settings</a:t>
                      </a:r>
                    </a:p>
                  </a:txBody>
                  <a:tcPr marL="91425" marR="91425" marT="91425" marB="91425"/>
                </a:tc>
                <a:extLst>
                  <a:ext uri="{0D108BD9-81ED-4DB2-BD59-A6C34878D82A}">
                    <a16:rowId xmlns:a16="http://schemas.microsoft.com/office/drawing/2014/main" val="10008"/>
                  </a:ext>
                </a:extLst>
              </a:tr>
              <a:tr h="443550">
                <a:tc>
                  <a:txBody>
                    <a:bodyPr/>
                    <a:lstStyle/>
                    <a:p>
                      <a:endParaRPr/>
                    </a:p>
                  </a:txBody>
                  <a:tcPr marL="91425" marR="91425" marT="91425" marB="91425"/>
                </a:tc>
                <a:tc>
                  <a:txBody>
                    <a:bodyPr/>
                    <a:lstStyle/>
                    <a:p>
                      <a:pPr>
                        <a:buNone/>
                      </a:pPr>
                      <a:r>
                        <a:rPr lang="en" sz="1100"/>
                        <a:t>WRITE_SYNC_SETTINGS</a:t>
                      </a:r>
                    </a:p>
                  </a:txBody>
                  <a:tcPr marL="91425" marR="91425" marT="91425" marB="91425"/>
                </a:tc>
                <a:tc>
                  <a:txBody>
                    <a:bodyPr/>
                    <a:lstStyle/>
                    <a:p>
                      <a:pPr>
                        <a:buNone/>
                      </a:pPr>
                      <a:r>
                        <a:rPr lang="en" sz="1100"/>
                        <a:t>Write sync settings (e.g. Contact sync)</a:t>
                      </a:r>
                    </a:p>
                  </a:txBody>
                  <a:tcPr marL="91425" marR="91425" marT="91425" marB="91425"/>
                </a:tc>
                <a:extLst>
                  <a:ext uri="{0D108BD9-81ED-4DB2-BD59-A6C34878D82A}">
                    <a16:rowId xmlns:a16="http://schemas.microsoft.com/office/drawing/2014/main" val="10009"/>
                  </a:ext>
                </a:extLst>
              </a:tr>
              <a:tr h="291325">
                <a:tc>
                  <a:txBody>
                    <a:bodyPr/>
                    <a:lstStyle/>
                    <a:p>
                      <a:endParaRPr/>
                    </a:p>
                  </a:txBody>
                  <a:tcPr marL="91425" marR="91425" marT="91425" marB="91425"/>
                </a:tc>
                <a:tc>
                  <a:txBody>
                    <a:bodyPr/>
                    <a:lstStyle/>
                    <a:p>
                      <a:pPr>
                        <a:buNone/>
                      </a:pPr>
                      <a:r>
                        <a:rPr lang="en" sz="1100"/>
                        <a:t>READ_SYNC_SETTINGS</a:t>
                      </a:r>
                    </a:p>
                  </a:txBody>
                  <a:tcPr marL="91425" marR="91425" marT="91425" marB="91425"/>
                </a:tc>
                <a:tc>
                  <a:txBody>
                    <a:bodyPr/>
                    <a:lstStyle/>
                    <a:p>
                      <a:pPr>
                        <a:buNone/>
                      </a:pPr>
                      <a:r>
                        <a:rPr lang="en" sz="1100"/>
                        <a:t>Read whether sync is enabled</a:t>
                      </a:r>
                    </a:p>
                  </a:txBody>
                  <a:tcPr marL="91425" marR="91425" marT="91425" marB="91425"/>
                </a:tc>
                <a:extLst>
                  <a:ext uri="{0D108BD9-81ED-4DB2-BD59-A6C34878D82A}">
                    <a16:rowId xmlns:a16="http://schemas.microsoft.com/office/drawing/2014/main" val="10010"/>
                  </a:ext>
                </a:extLst>
              </a:tr>
              <a:tr h="291325">
                <a:tc>
                  <a:txBody>
                    <a:bodyPr/>
                    <a:lstStyle/>
                    <a:p>
                      <a:endParaRPr/>
                    </a:p>
                  </a:txBody>
                  <a:tcPr marL="91425" marR="91425" marT="91425" marB="91425"/>
                </a:tc>
                <a:tc>
                  <a:txBody>
                    <a:bodyPr/>
                    <a:lstStyle/>
                    <a:p>
                      <a:pPr>
                        <a:buNone/>
                      </a:pPr>
                      <a:r>
                        <a:rPr lang="en" sz="1100"/>
                        <a:t>READ_SYNC_STATS</a:t>
                      </a:r>
                    </a:p>
                  </a:txBody>
                  <a:tcPr marL="91425" marR="91425" marT="91425" marB="91425"/>
                </a:tc>
                <a:tc>
                  <a:txBody>
                    <a:bodyPr/>
                    <a:lstStyle/>
                    <a:p>
                      <a:pPr>
                        <a:buNone/>
                      </a:pPr>
                      <a:r>
                        <a:rPr lang="en" sz="1100"/>
                        <a:t>Read history of syncs</a:t>
                      </a:r>
                    </a:p>
                  </a:txBody>
                  <a:tcPr marL="91425" marR="91425" marT="91425" marB="91425"/>
                </a:tc>
                <a:extLst>
                  <a:ext uri="{0D108BD9-81ED-4DB2-BD59-A6C34878D82A}">
                    <a16:rowId xmlns:a16="http://schemas.microsoft.com/office/drawing/2014/main" val="10011"/>
                  </a:ext>
                </a:extLst>
              </a:tr>
              <a:tr h="291325">
                <a:tc>
                  <a:txBody>
                    <a:bodyPr/>
                    <a:lstStyle/>
                    <a:p>
                      <a:pPr>
                        <a:buNone/>
                      </a:pPr>
                      <a:r>
                        <a:rPr lang="en" sz="1100">
                          <a:solidFill>
                            <a:schemeClr val="accent2"/>
                          </a:solidFill>
                        </a:rPr>
                        <a:t>Your Accounts</a:t>
                      </a:r>
                    </a:p>
                  </a:txBody>
                  <a:tcPr marL="91425" marR="91425" marT="91425" marB="91425"/>
                </a:tc>
                <a:tc>
                  <a:txBody>
                    <a:bodyPr/>
                    <a:lstStyle/>
                    <a:p>
                      <a:pPr>
                        <a:buNone/>
                      </a:pPr>
                      <a:r>
                        <a:rPr lang="en" sz="1100">
                          <a:solidFill>
                            <a:schemeClr val="accent2"/>
                          </a:solidFill>
                        </a:rPr>
                        <a:t>GET_ACCOUNTS</a:t>
                      </a:r>
                    </a:p>
                  </a:txBody>
                  <a:tcPr marL="91425" marR="91425" marT="91425" marB="91425"/>
                </a:tc>
                <a:tc>
                  <a:txBody>
                    <a:bodyPr/>
                    <a:lstStyle/>
                    <a:p>
                      <a:pPr>
                        <a:buNone/>
                      </a:pPr>
                      <a:r>
                        <a:rPr lang="en" sz="1100">
                          <a:solidFill>
                            <a:schemeClr val="accent2"/>
                          </a:solidFill>
                        </a:rPr>
                        <a:t>Discover known accounts</a:t>
                      </a:r>
                    </a:p>
                  </a:txBody>
                  <a:tcPr marL="91425" marR="91425" marT="91425" marB="91425"/>
                </a:tc>
                <a:extLst>
                  <a:ext uri="{0D108BD9-81ED-4DB2-BD59-A6C34878D82A}">
                    <a16:rowId xmlns:a16="http://schemas.microsoft.com/office/drawing/2014/main" val="10012"/>
                  </a:ext>
                </a:extLst>
              </a:tr>
              <a:tr h="291325">
                <a:tc>
                  <a:txBody>
                    <a:bodyPr/>
                    <a:lstStyle/>
                    <a:p>
                      <a:pPr>
                        <a:buNone/>
                      </a:pPr>
                      <a:r>
                        <a:rPr lang="en" sz="1100"/>
                        <a:t>Extra/Custom </a:t>
                      </a:r>
                    </a:p>
                  </a:txBody>
                  <a:tcPr marL="91425" marR="91425" marT="91425" marB="91425"/>
                </a:tc>
                <a:tc>
                  <a:txBody>
                    <a:bodyPr/>
                    <a:lstStyle/>
                    <a:p>
                      <a:pPr>
                        <a:buNone/>
                      </a:pPr>
                      <a:r>
                        <a:rPr lang="en" sz="1100"/>
                        <a:t>WRITE_SECURE_SETTINGS</a:t>
                      </a:r>
                    </a:p>
                  </a:txBody>
                  <a:tcPr marL="91425" marR="91425" marT="91425" marB="91425"/>
                </a:tc>
                <a:tc>
                  <a:txBody>
                    <a:bodyPr/>
                    <a:lstStyle/>
                    <a:p>
                      <a:pPr>
                        <a:buNone/>
                      </a:pPr>
                      <a:r>
                        <a:rPr lang="en" sz="1100"/>
                        <a:t>Modify secure system settings</a:t>
                      </a:r>
                    </a:p>
                  </a:txBody>
                  <a:tcPr marL="91425" marR="91425" marT="91425" marB="91425"/>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033893038"/>
      </p:ext>
    </p:extLst>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t>Possible Flows from Permissions</a:t>
            </a:r>
          </a:p>
        </p:txBody>
      </p:sp>
      <p:sp>
        <p:nvSpPr>
          <p:cNvPr id="223" name="Shape 223"/>
          <p:cNvSpPr txBox="1">
            <a:spLocks noGrp="1"/>
          </p:cNvSpPr>
          <p:nvPr>
            <p:ph type="body" idx="1"/>
          </p:nvPr>
        </p:nvSpPr>
        <p:spPr>
          <a:xfrm>
            <a:off x="415725" y="1640597"/>
            <a:ext cx="3561300" cy="965100"/>
          </a:xfrm>
          <a:prstGeom prst="rect">
            <a:avLst/>
          </a:prstGeom>
        </p:spPr>
        <p:txBody>
          <a:bodyPr lIns="91425" tIns="91425" rIns="91425" bIns="91425" anchor="t" anchorCtr="0">
            <a:noAutofit/>
          </a:bodyPr>
          <a:lstStyle/>
          <a:p>
            <a:pPr lvl="0" algn="ctr" rtl="0">
              <a:buNone/>
            </a:pPr>
            <a:r>
              <a:rPr lang="en"/>
              <a:t>Sources</a:t>
            </a:r>
          </a:p>
        </p:txBody>
      </p:sp>
      <p:sp>
        <p:nvSpPr>
          <p:cNvPr id="224" name="Shape 224"/>
          <p:cNvSpPr txBox="1"/>
          <p:nvPr/>
        </p:nvSpPr>
        <p:spPr>
          <a:xfrm>
            <a:off x="4445880" y="1717547"/>
            <a:ext cx="4291500" cy="735899"/>
          </a:xfrm>
          <a:prstGeom prst="rect">
            <a:avLst/>
          </a:prstGeom>
          <a:noFill/>
        </p:spPr>
        <p:txBody>
          <a:bodyPr lIns="91425" tIns="91425" rIns="91425" bIns="91425" anchor="t" anchorCtr="0">
            <a:noAutofit/>
          </a:bodyPr>
          <a:lstStyle/>
          <a:p>
            <a:pPr algn="ctr" eaLnBrk="1" fontAlgn="auto" hangingPunct="1">
              <a:spcBef>
                <a:spcPts val="0"/>
              </a:spcBef>
              <a:spcAft>
                <a:spcPts val="0"/>
              </a:spcAft>
            </a:pPr>
            <a:r>
              <a:rPr lang="en" sz="3000" kern="0">
                <a:solidFill>
                  <a:srgbClr val="000000"/>
                </a:solidFill>
                <a:latin typeface="Arial"/>
                <a:cs typeface="Arial"/>
                <a:sym typeface="Arial"/>
                <a:rtl val="0"/>
              </a:rPr>
              <a:t>Sinks</a:t>
            </a:r>
          </a:p>
        </p:txBody>
      </p:sp>
      <p:sp>
        <p:nvSpPr>
          <p:cNvPr id="225" name="Shape 225"/>
          <p:cNvSpPr/>
          <p:nvPr/>
        </p:nvSpPr>
        <p:spPr>
          <a:xfrm>
            <a:off x="5428551" y="2602289"/>
            <a:ext cx="1431300" cy="450299"/>
          </a:xfrm>
          <a:prstGeom prst="rect">
            <a:avLst/>
          </a:prstGeom>
          <a:solidFill>
            <a:srgbClr val="EA9999"/>
          </a:solidFill>
          <a:ln w="19050" cap="flat">
            <a:solidFill>
              <a:srgbClr val="CC0000"/>
            </a:solidFill>
            <a:prstDash val="solid"/>
            <a:round/>
            <a:headEnd type="none" w="med" len="med"/>
            <a:tailEnd type="none" w="med" len="med"/>
          </a:ln>
        </p:spPr>
        <p:txBody>
          <a:bodyPr lIns="91425" tIns="91425" rIns="91425" bIns="91425" anchor="ctr" anchorCtr="0">
            <a:noAutofit/>
          </a:bodyPr>
          <a:lstStyle/>
          <a:p>
            <a:pPr algn="ctr" eaLnBrk="1" fontAlgn="auto" hangingPunct="1">
              <a:spcBef>
                <a:spcPts val="0"/>
              </a:spcBef>
              <a:spcAft>
                <a:spcPts val="0"/>
              </a:spcAft>
            </a:pPr>
            <a:r>
              <a:rPr lang="en" sz="1400" kern="0">
                <a:solidFill>
                  <a:srgbClr val="000000"/>
                </a:solidFill>
                <a:latin typeface="Arial"/>
                <a:cs typeface="Arial"/>
                <a:sym typeface="Arial"/>
                <a:rtl val="0"/>
              </a:rPr>
              <a:t>INTERNET</a:t>
            </a:r>
          </a:p>
        </p:txBody>
      </p:sp>
      <p:sp>
        <p:nvSpPr>
          <p:cNvPr id="226" name="Shape 226"/>
          <p:cNvSpPr/>
          <p:nvPr/>
        </p:nvSpPr>
        <p:spPr>
          <a:xfrm>
            <a:off x="1550923" y="2617188"/>
            <a:ext cx="1877999" cy="450299"/>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lgn="ctr" eaLnBrk="1" fontAlgn="auto" hangingPunct="1">
              <a:spcBef>
                <a:spcPts val="0"/>
              </a:spcBef>
              <a:spcAft>
                <a:spcPts val="0"/>
              </a:spcAft>
            </a:pPr>
            <a:r>
              <a:rPr lang="en" sz="1400" kern="0">
                <a:solidFill>
                  <a:srgbClr val="000000"/>
                </a:solidFill>
                <a:latin typeface="Arial"/>
                <a:cs typeface="Arial"/>
                <a:sym typeface="Arial"/>
                <a:rtl val="0"/>
              </a:rPr>
              <a:t>READ_CONTACTS</a:t>
            </a:r>
          </a:p>
        </p:txBody>
      </p:sp>
      <p:sp>
        <p:nvSpPr>
          <p:cNvPr id="227" name="Shape 227"/>
          <p:cNvSpPr/>
          <p:nvPr/>
        </p:nvSpPr>
        <p:spPr>
          <a:xfrm>
            <a:off x="5426807" y="3394064"/>
            <a:ext cx="2517300" cy="450299"/>
          </a:xfrm>
          <a:prstGeom prst="rect">
            <a:avLst/>
          </a:prstGeom>
          <a:solidFill>
            <a:srgbClr val="EA9999"/>
          </a:solidFill>
          <a:ln w="19050" cap="flat">
            <a:solidFill>
              <a:srgbClr val="CC0000"/>
            </a:solidFill>
            <a:prstDash val="solid"/>
            <a:round/>
            <a:headEnd type="none" w="med" len="med"/>
            <a:tailEnd type="none" w="med" len="med"/>
          </a:ln>
        </p:spPr>
        <p:txBody>
          <a:bodyPr lIns="91425" tIns="91425" rIns="91425" bIns="91425" anchor="ctr" anchorCtr="0">
            <a:noAutofit/>
          </a:bodyPr>
          <a:lstStyle/>
          <a:p>
            <a:pPr algn="ctr" eaLnBrk="1" fontAlgn="auto" hangingPunct="1">
              <a:spcBef>
                <a:spcPts val="0"/>
              </a:spcBef>
              <a:spcAft>
                <a:spcPts val="0"/>
              </a:spcAft>
            </a:pPr>
            <a:r>
              <a:rPr lang="en" sz="1400" kern="0">
                <a:solidFill>
                  <a:srgbClr val="000000"/>
                </a:solidFill>
                <a:latin typeface="Arial"/>
                <a:cs typeface="Arial"/>
                <a:sym typeface="Arial"/>
                <a:rtl val="0"/>
              </a:rPr>
              <a:t>WRITE_SETTINGS</a:t>
            </a:r>
          </a:p>
        </p:txBody>
      </p:sp>
      <p:sp>
        <p:nvSpPr>
          <p:cNvPr id="228" name="Shape 228"/>
          <p:cNvSpPr/>
          <p:nvPr/>
        </p:nvSpPr>
        <p:spPr>
          <a:xfrm>
            <a:off x="826575" y="3302989"/>
            <a:ext cx="2578499" cy="450299"/>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lgn="ctr" eaLnBrk="1" fontAlgn="auto" hangingPunct="1">
              <a:spcBef>
                <a:spcPts val="0"/>
              </a:spcBef>
              <a:spcAft>
                <a:spcPts val="0"/>
              </a:spcAft>
            </a:pPr>
            <a:r>
              <a:rPr lang="en" sz="1400" kern="0">
                <a:solidFill>
                  <a:srgbClr val="000000"/>
                </a:solidFill>
                <a:latin typeface="Arial"/>
                <a:cs typeface="Arial"/>
                <a:sym typeface="Arial"/>
                <a:rtl val="0"/>
              </a:rPr>
              <a:t>READ_SYNC_SETTINGS</a:t>
            </a:r>
          </a:p>
        </p:txBody>
      </p:sp>
      <p:sp>
        <p:nvSpPr>
          <p:cNvPr id="229" name="Shape 229"/>
          <p:cNvSpPr/>
          <p:nvPr/>
        </p:nvSpPr>
        <p:spPr>
          <a:xfrm>
            <a:off x="5428551" y="4126289"/>
            <a:ext cx="2535000" cy="450299"/>
          </a:xfrm>
          <a:prstGeom prst="rect">
            <a:avLst/>
          </a:prstGeom>
          <a:solidFill>
            <a:srgbClr val="EA9999"/>
          </a:solidFill>
          <a:ln w="19050" cap="flat">
            <a:solidFill>
              <a:srgbClr val="CC0000"/>
            </a:solidFill>
            <a:prstDash val="solid"/>
            <a:round/>
            <a:headEnd type="none" w="med" len="med"/>
            <a:tailEnd type="none" w="med" len="med"/>
          </a:ln>
        </p:spPr>
        <p:txBody>
          <a:bodyPr lIns="91425" tIns="91425" rIns="91425" bIns="91425" anchor="ctr" anchorCtr="0">
            <a:noAutofit/>
          </a:bodyPr>
          <a:lstStyle/>
          <a:p>
            <a:pPr algn="ctr" eaLnBrk="1" fontAlgn="auto" hangingPunct="1">
              <a:spcBef>
                <a:spcPts val="0"/>
              </a:spcBef>
              <a:spcAft>
                <a:spcPts val="0"/>
              </a:spcAft>
            </a:pPr>
            <a:r>
              <a:rPr lang="en" sz="1400" kern="0">
                <a:solidFill>
                  <a:srgbClr val="000000"/>
                </a:solidFill>
                <a:latin typeface="Arial"/>
                <a:cs typeface="Arial"/>
                <a:sym typeface="Arial"/>
                <a:rtl val="0"/>
              </a:rPr>
              <a:t>WRITE_CONTACTS</a:t>
            </a:r>
          </a:p>
        </p:txBody>
      </p:sp>
      <p:sp>
        <p:nvSpPr>
          <p:cNvPr id="230" name="Shape 230"/>
          <p:cNvSpPr/>
          <p:nvPr/>
        </p:nvSpPr>
        <p:spPr>
          <a:xfrm>
            <a:off x="826575" y="4064989"/>
            <a:ext cx="2578499" cy="450299"/>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lgn="ctr" eaLnBrk="1" fontAlgn="auto" hangingPunct="1">
              <a:spcBef>
                <a:spcPts val="0"/>
              </a:spcBef>
              <a:spcAft>
                <a:spcPts val="0"/>
              </a:spcAft>
            </a:pPr>
            <a:r>
              <a:rPr lang="en" sz="1400" kern="0">
                <a:solidFill>
                  <a:srgbClr val="000000"/>
                </a:solidFill>
                <a:latin typeface="Arial"/>
                <a:cs typeface="Arial"/>
                <a:sym typeface="Arial"/>
                <a:rtl val="0"/>
              </a:rPr>
              <a:t>READ_SYNC_STATS</a:t>
            </a:r>
          </a:p>
        </p:txBody>
      </p:sp>
      <p:sp>
        <p:nvSpPr>
          <p:cNvPr id="231" name="Shape 231"/>
          <p:cNvSpPr/>
          <p:nvPr/>
        </p:nvSpPr>
        <p:spPr>
          <a:xfrm>
            <a:off x="1550923" y="4750789"/>
            <a:ext cx="1877999" cy="450299"/>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lgn="ctr" eaLnBrk="1" fontAlgn="auto" hangingPunct="1">
              <a:spcBef>
                <a:spcPts val="0"/>
              </a:spcBef>
              <a:spcAft>
                <a:spcPts val="0"/>
              </a:spcAft>
            </a:pPr>
            <a:r>
              <a:rPr lang="en" sz="1400" kern="0">
                <a:solidFill>
                  <a:srgbClr val="000000"/>
                </a:solidFill>
                <a:latin typeface="Arial"/>
                <a:cs typeface="Arial"/>
                <a:sym typeface="Arial"/>
                <a:rtl val="0"/>
              </a:rPr>
              <a:t>GET_ACCOUNTS</a:t>
            </a:r>
          </a:p>
        </p:txBody>
      </p:sp>
      <p:sp>
        <p:nvSpPr>
          <p:cNvPr id="232" name="Shape 232"/>
          <p:cNvSpPr/>
          <p:nvPr/>
        </p:nvSpPr>
        <p:spPr>
          <a:xfrm>
            <a:off x="5428551" y="4812089"/>
            <a:ext cx="2806500" cy="450299"/>
          </a:xfrm>
          <a:prstGeom prst="rect">
            <a:avLst/>
          </a:prstGeom>
          <a:solidFill>
            <a:srgbClr val="EA9999"/>
          </a:solidFill>
          <a:ln w="19050" cap="flat">
            <a:solidFill>
              <a:srgbClr val="CC0000"/>
            </a:solidFill>
            <a:prstDash val="solid"/>
            <a:round/>
            <a:headEnd type="none" w="med" len="med"/>
            <a:tailEnd type="none" w="med" len="med"/>
          </a:ln>
        </p:spPr>
        <p:txBody>
          <a:bodyPr lIns="91425" tIns="91425" rIns="91425" bIns="91425" anchor="ctr" anchorCtr="0">
            <a:noAutofit/>
          </a:bodyPr>
          <a:lstStyle/>
          <a:p>
            <a:pPr algn="ctr" eaLnBrk="1" fontAlgn="auto" hangingPunct="1">
              <a:spcBef>
                <a:spcPts val="0"/>
              </a:spcBef>
              <a:spcAft>
                <a:spcPts val="0"/>
              </a:spcAft>
            </a:pPr>
            <a:r>
              <a:rPr lang="en" sz="1400" kern="0">
                <a:solidFill>
                  <a:srgbClr val="000000"/>
                </a:solidFill>
                <a:latin typeface="Arial"/>
                <a:cs typeface="Arial"/>
                <a:sym typeface="Arial"/>
                <a:rtl val="0"/>
              </a:rPr>
              <a:t>WRITE_SECURE_SETTINGS</a:t>
            </a:r>
          </a:p>
        </p:txBody>
      </p:sp>
      <p:sp>
        <p:nvSpPr>
          <p:cNvPr id="233" name="Shape 233"/>
          <p:cNvSpPr/>
          <p:nvPr/>
        </p:nvSpPr>
        <p:spPr>
          <a:xfrm>
            <a:off x="5428551" y="5497889"/>
            <a:ext cx="2806500" cy="450299"/>
          </a:xfrm>
          <a:prstGeom prst="rect">
            <a:avLst/>
          </a:prstGeom>
          <a:solidFill>
            <a:srgbClr val="EA9999"/>
          </a:solidFill>
          <a:ln w="19050" cap="flat">
            <a:solidFill>
              <a:srgbClr val="CC0000"/>
            </a:solidFill>
            <a:prstDash val="solid"/>
            <a:round/>
            <a:headEnd type="none" w="med" len="med"/>
            <a:tailEnd type="none" w="med" len="med"/>
          </a:ln>
        </p:spPr>
        <p:txBody>
          <a:bodyPr lIns="91425" tIns="91425" rIns="91425" bIns="91425" anchor="ctr" anchorCtr="0">
            <a:noAutofit/>
          </a:bodyPr>
          <a:lstStyle/>
          <a:p>
            <a:pPr algn="ctr" eaLnBrk="1" fontAlgn="auto" hangingPunct="1">
              <a:spcBef>
                <a:spcPts val="0"/>
              </a:spcBef>
              <a:spcAft>
                <a:spcPts val="0"/>
              </a:spcAft>
            </a:pPr>
            <a:r>
              <a:rPr lang="en" sz="1400" kern="0">
                <a:solidFill>
                  <a:srgbClr val="000000"/>
                </a:solidFill>
                <a:latin typeface="Arial"/>
                <a:cs typeface="Arial"/>
                <a:sym typeface="Arial"/>
                <a:rtl val="0"/>
              </a:rPr>
              <a:t>WRITE_SETTINGS</a:t>
            </a:r>
          </a:p>
        </p:txBody>
      </p:sp>
      <p:cxnSp>
        <p:nvCxnSpPr>
          <p:cNvPr id="234" name="Shape 234"/>
          <p:cNvCxnSpPr>
            <a:stCxn id="226" idx="3"/>
            <a:endCxn id="225" idx="1"/>
          </p:cNvCxnSpPr>
          <p:nvPr/>
        </p:nvCxnSpPr>
        <p:spPr>
          <a:xfrm rot="10800000" flipH="1">
            <a:off x="3428923" y="2827439"/>
            <a:ext cx="1999628" cy="14899"/>
          </a:xfrm>
          <a:prstGeom prst="straightConnector1">
            <a:avLst/>
          </a:prstGeom>
          <a:noFill/>
          <a:ln w="19050" cap="flat">
            <a:solidFill>
              <a:schemeClr val="dk2"/>
            </a:solidFill>
            <a:prstDash val="solid"/>
            <a:round/>
            <a:headEnd type="none" w="lg" len="lg"/>
            <a:tailEnd type="triangle" w="lg" len="lg"/>
          </a:ln>
        </p:spPr>
      </p:cxnSp>
      <p:cxnSp>
        <p:nvCxnSpPr>
          <p:cNvPr id="235" name="Shape 235"/>
          <p:cNvCxnSpPr>
            <a:stCxn id="226" idx="3"/>
            <a:endCxn id="227" idx="1"/>
          </p:cNvCxnSpPr>
          <p:nvPr/>
        </p:nvCxnSpPr>
        <p:spPr>
          <a:xfrm>
            <a:off x="3428923" y="2842338"/>
            <a:ext cx="1997883" cy="776875"/>
          </a:xfrm>
          <a:prstGeom prst="straightConnector1">
            <a:avLst/>
          </a:prstGeom>
          <a:noFill/>
          <a:ln w="19050" cap="flat">
            <a:solidFill>
              <a:schemeClr val="dk2"/>
            </a:solidFill>
            <a:prstDash val="solid"/>
            <a:round/>
            <a:headEnd type="none" w="lg" len="lg"/>
            <a:tailEnd type="triangle" w="lg" len="lg"/>
          </a:ln>
        </p:spPr>
      </p:cxnSp>
      <p:cxnSp>
        <p:nvCxnSpPr>
          <p:cNvPr id="236" name="Shape 236"/>
          <p:cNvCxnSpPr>
            <a:stCxn id="226" idx="3"/>
            <a:endCxn id="229" idx="1"/>
          </p:cNvCxnSpPr>
          <p:nvPr/>
        </p:nvCxnSpPr>
        <p:spPr>
          <a:xfrm>
            <a:off x="3428923" y="2842338"/>
            <a:ext cx="1999628" cy="1509100"/>
          </a:xfrm>
          <a:prstGeom prst="straightConnector1">
            <a:avLst/>
          </a:prstGeom>
          <a:noFill/>
          <a:ln w="19050" cap="flat">
            <a:solidFill>
              <a:schemeClr val="dk2"/>
            </a:solidFill>
            <a:prstDash val="solid"/>
            <a:round/>
            <a:headEnd type="none" w="lg" len="lg"/>
            <a:tailEnd type="triangle" w="lg" len="lg"/>
          </a:ln>
        </p:spPr>
      </p:cxnSp>
      <p:cxnSp>
        <p:nvCxnSpPr>
          <p:cNvPr id="237" name="Shape 237"/>
          <p:cNvCxnSpPr>
            <a:stCxn id="226" idx="3"/>
            <a:endCxn id="232" idx="1"/>
          </p:cNvCxnSpPr>
          <p:nvPr/>
        </p:nvCxnSpPr>
        <p:spPr>
          <a:xfrm>
            <a:off x="3428923" y="2842338"/>
            <a:ext cx="1999628" cy="2194900"/>
          </a:xfrm>
          <a:prstGeom prst="straightConnector1">
            <a:avLst/>
          </a:prstGeom>
          <a:noFill/>
          <a:ln w="19050" cap="flat">
            <a:solidFill>
              <a:schemeClr val="dk2"/>
            </a:solidFill>
            <a:prstDash val="solid"/>
            <a:round/>
            <a:headEnd type="none" w="lg" len="lg"/>
            <a:tailEnd type="triangle" w="lg" len="lg"/>
          </a:ln>
        </p:spPr>
      </p:cxnSp>
      <p:cxnSp>
        <p:nvCxnSpPr>
          <p:cNvPr id="238" name="Shape 238"/>
          <p:cNvCxnSpPr>
            <a:stCxn id="226" idx="3"/>
            <a:endCxn id="233" idx="1"/>
          </p:cNvCxnSpPr>
          <p:nvPr/>
        </p:nvCxnSpPr>
        <p:spPr>
          <a:xfrm>
            <a:off x="3428923" y="2842338"/>
            <a:ext cx="1999628" cy="2880700"/>
          </a:xfrm>
          <a:prstGeom prst="straightConnector1">
            <a:avLst/>
          </a:prstGeom>
          <a:noFill/>
          <a:ln w="19050" cap="flat">
            <a:solidFill>
              <a:schemeClr val="dk2"/>
            </a:solidFill>
            <a:prstDash val="solid"/>
            <a:round/>
            <a:headEnd type="none" w="lg" len="lg"/>
            <a:tailEnd type="triangle" w="lg" len="lg"/>
          </a:ln>
        </p:spPr>
      </p:cxnSp>
      <p:cxnSp>
        <p:nvCxnSpPr>
          <p:cNvPr id="239" name="Shape 239"/>
          <p:cNvCxnSpPr>
            <a:stCxn id="228" idx="3"/>
            <a:endCxn id="225" idx="1"/>
          </p:cNvCxnSpPr>
          <p:nvPr/>
        </p:nvCxnSpPr>
        <p:spPr>
          <a:xfrm rot="10800000" flipH="1">
            <a:off x="3405075" y="2827439"/>
            <a:ext cx="2023476" cy="700700"/>
          </a:xfrm>
          <a:prstGeom prst="straightConnector1">
            <a:avLst/>
          </a:prstGeom>
          <a:noFill/>
          <a:ln w="19050" cap="flat">
            <a:solidFill>
              <a:schemeClr val="dk2"/>
            </a:solidFill>
            <a:prstDash val="solid"/>
            <a:round/>
            <a:headEnd type="none" w="lg" len="lg"/>
            <a:tailEnd type="triangle" w="lg" len="lg"/>
          </a:ln>
        </p:spPr>
      </p:cxnSp>
      <p:cxnSp>
        <p:nvCxnSpPr>
          <p:cNvPr id="240" name="Shape 240"/>
          <p:cNvCxnSpPr>
            <a:stCxn id="228" idx="3"/>
            <a:endCxn id="227" idx="1"/>
          </p:cNvCxnSpPr>
          <p:nvPr/>
        </p:nvCxnSpPr>
        <p:spPr>
          <a:xfrm>
            <a:off x="3405075" y="3528139"/>
            <a:ext cx="2021732" cy="91075"/>
          </a:xfrm>
          <a:prstGeom prst="straightConnector1">
            <a:avLst/>
          </a:prstGeom>
          <a:noFill/>
          <a:ln w="19050" cap="flat">
            <a:solidFill>
              <a:schemeClr val="dk2"/>
            </a:solidFill>
            <a:prstDash val="solid"/>
            <a:round/>
            <a:headEnd type="none" w="lg" len="lg"/>
            <a:tailEnd type="triangle" w="lg" len="lg"/>
          </a:ln>
        </p:spPr>
      </p:cxnSp>
      <p:cxnSp>
        <p:nvCxnSpPr>
          <p:cNvPr id="241" name="Shape 241"/>
          <p:cNvCxnSpPr>
            <a:stCxn id="228" idx="3"/>
            <a:endCxn id="229" idx="1"/>
          </p:cNvCxnSpPr>
          <p:nvPr/>
        </p:nvCxnSpPr>
        <p:spPr>
          <a:xfrm>
            <a:off x="3405075" y="3528139"/>
            <a:ext cx="2023476" cy="823300"/>
          </a:xfrm>
          <a:prstGeom prst="straightConnector1">
            <a:avLst/>
          </a:prstGeom>
          <a:noFill/>
          <a:ln w="19050" cap="flat">
            <a:solidFill>
              <a:schemeClr val="dk2"/>
            </a:solidFill>
            <a:prstDash val="solid"/>
            <a:round/>
            <a:headEnd type="none" w="lg" len="lg"/>
            <a:tailEnd type="triangle" w="lg" len="lg"/>
          </a:ln>
        </p:spPr>
      </p:cxnSp>
      <p:cxnSp>
        <p:nvCxnSpPr>
          <p:cNvPr id="242" name="Shape 242"/>
          <p:cNvCxnSpPr>
            <a:stCxn id="228" idx="3"/>
            <a:endCxn id="229" idx="1"/>
          </p:cNvCxnSpPr>
          <p:nvPr/>
        </p:nvCxnSpPr>
        <p:spPr>
          <a:xfrm>
            <a:off x="3405075" y="3528139"/>
            <a:ext cx="2023476" cy="823300"/>
          </a:xfrm>
          <a:prstGeom prst="straightConnector1">
            <a:avLst/>
          </a:prstGeom>
          <a:noFill/>
          <a:ln w="19050" cap="flat">
            <a:solidFill>
              <a:schemeClr val="dk2"/>
            </a:solidFill>
            <a:prstDash val="solid"/>
            <a:round/>
            <a:headEnd type="none" w="lg" len="lg"/>
            <a:tailEnd type="triangle" w="lg" len="lg"/>
          </a:ln>
        </p:spPr>
      </p:cxnSp>
      <p:cxnSp>
        <p:nvCxnSpPr>
          <p:cNvPr id="243" name="Shape 243"/>
          <p:cNvCxnSpPr>
            <a:stCxn id="228" idx="3"/>
            <a:endCxn id="232" idx="1"/>
          </p:cNvCxnSpPr>
          <p:nvPr/>
        </p:nvCxnSpPr>
        <p:spPr>
          <a:xfrm>
            <a:off x="3405075" y="3528139"/>
            <a:ext cx="2023476" cy="1509100"/>
          </a:xfrm>
          <a:prstGeom prst="straightConnector1">
            <a:avLst/>
          </a:prstGeom>
          <a:noFill/>
          <a:ln w="19050" cap="flat">
            <a:solidFill>
              <a:schemeClr val="dk2"/>
            </a:solidFill>
            <a:prstDash val="solid"/>
            <a:round/>
            <a:headEnd type="none" w="lg" len="lg"/>
            <a:tailEnd type="triangle" w="lg" len="lg"/>
          </a:ln>
        </p:spPr>
      </p:cxnSp>
      <p:cxnSp>
        <p:nvCxnSpPr>
          <p:cNvPr id="244" name="Shape 244"/>
          <p:cNvCxnSpPr>
            <a:endCxn id="233" idx="1"/>
          </p:cNvCxnSpPr>
          <p:nvPr/>
        </p:nvCxnSpPr>
        <p:spPr>
          <a:xfrm>
            <a:off x="3407151" y="3529738"/>
            <a:ext cx="2021399" cy="2193300"/>
          </a:xfrm>
          <a:prstGeom prst="straightConnector1">
            <a:avLst/>
          </a:prstGeom>
          <a:noFill/>
          <a:ln w="19050" cap="flat">
            <a:solidFill>
              <a:schemeClr val="dk2"/>
            </a:solidFill>
            <a:prstDash val="solid"/>
            <a:round/>
            <a:headEnd type="none" w="lg" len="lg"/>
            <a:tailEnd type="triangle" w="lg" len="lg"/>
          </a:ln>
        </p:spPr>
      </p:cxnSp>
      <p:cxnSp>
        <p:nvCxnSpPr>
          <p:cNvPr id="245" name="Shape 245"/>
          <p:cNvCxnSpPr>
            <a:stCxn id="230" idx="3"/>
            <a:endCxn id="225" idx="1"/>
          </p:cNvCxnSpPr>
          <p:nvPr/>
        </p:nvCxnSpPr>
        <p:spPr>
          <a:xfrm rot="10800000" flipH="1">
            <a:off x="3405075" y="2827439"/>
            <a:ext cx="2023476" cy="1462700"/>
          </a:xfrm>
          <a:prstGeom prst="straightConnector1">
            <a:avLst/>
          </a:prstGeom>
          <a:noFill/>
          <a:ln w="19050" cap="flat">
            <a:solidFill>
              <a:schemeClr val="dk2"/>
            </a:solidFill>
            <a:prstDash val="solid"/>
            <a:round/>
            <a:headEnd type="none" w="lg" len="lg"/>
            <a:tailEnd type="triangle" w="lg" len="lg"/>
          </a:ln>
        </p:spPr>
      </p:cxnSp>
      <p:cxnSp>
        <p:nvCxnSpPr>
          <p:cNvPr id="246" name="Shape 246"/>
          <p:cNvCxnSpPr>
            <a:stCxn id="230" idx="3"/>
            <a:endCxn id="227" idx="1"/>
          </p:cNvCxnSpPr>
          <p:nvPr/>
        </p:nvCxnSpPr>
        <p:spPr>
          <a:xfrm rot="10800000" flipH="1">
            <a:off x="3405075" y="3619214"/>
            <a:ext cx="2021732" cy="670925"/>
          </a:xfrm>
          <a:prstGeom prst="straightConnector1">
            <a:avLst/>
          </a:prstGeom>
          <a:noFill/>
          <a:ln w="19050" cap="flat">
            <a:solidFill>
              <a:schemeClr val="dk2"/>
            </a:solidFill>
            <a:prstDash val="solid"/>
            <a:round/>
            <a:headEnd type="none" w="lg" len="lg"/>
            <a:tailEnd type="triangle" w="lg" len="lg"/>
          </a:ln>
        </p:spPr>
      </p:cxnSp>
      <p:cxnSp>
        <p:nvCxnSpPr>
          <p:cNvPr id="247" name="Shape 247"/>
          <p:cNvCxnSpPr>
            <a:stCxn id="230" idx="3"/>
            <a:endCxn id="229" idx="1"/>
          </p:cNvCxnSpPr>
          <p:nvPr/>
        </p:nvCxnSpPr>
        <p:spPr>
          <a:xfrm>
            <a:off x="3405075" y="4290139"/>
            <a:ext cx="2023476" cy="61300"/>
          </a:xfrm>
          <a:prstGeom prst="straightConnector1">
            <a:avLst/>
          </a:prstGeom>
          <a:noFill/>
          <a:ln w="19050" cap="flat">
            <a:solidFill>
              <a:schemeClr val="dk2"/>
            </a:solidFill>
            <a:prstDash val="solid"/>
            <a:round/>
            <a:headEnd type="none" w="lg" len="lg"/>
            <a:tailEnd type="triangle" w="lg" len="lg"/>
          </a:ln>
        </p:spPr>
      </p:cxnSp>
      <p:cxnSp>
        <p:nvCxnSpPr>
          <p:cNvPr id="248" name="Shape 248"/>
          <p:cNvCxnSpPr>
            <a:stCxn id="230" idx="3"/>
            <a:endCxn id="232" idx="1"/>
          </p:cNvCxnSpPr>
          <p:nvPr/>
        </p:nvCxnSpPr>
        <p:spPr>
          <a:xfrm>
            <a:off x="3405075" y="4290139"/>
            <a:ext cx="2023476" cy="747100"/>
          </a:xfrm>
          <a:prstGeom prst="straightConnector1">
            <a:avLst/>
          </a:prstGeom>
          <a:noFill/>
          <a:ln w="19050" cap="flat">
            <a:solidFill>
              <a:schemeClr val="dk2"/>
            </a:solidFill>
            <a:prstDash val="solid"/>
            <a:round/>
            <a:headEnd type="none" w="lg" len="lg"/>
            <a:tailEnd type="triangle" w="lg" len="lg"/>
          </a:ln>
        </p:spPr>
      </p:cxnSp>
      <p:cxnSp>
        <p:nvCxnSpPr>
          <p:cNvPr id="249" name="Shape 249"/>
          <p:cNvCxnSpPr>
            <a:stCxn id="230" idx="3"/>
            <a:endCxn id="233" idx="1"/>
          </p:cNvCxnSpPr>
          <p:nvPr/>
        </p:nvCxnSpPr>
        <p:spPr>
          <a:xfrm>
            <a:off x="3405075" y="4290139"/>
            <a:ext cx="2023476" cy="1432900"/>
          </a:xfrm>
          <a:prstGeom prst="straightConnector1">
            <a:avLst/>
          </a:prstGeom>
          <a:noFill/>
          <a:ln w="19050" cap="flat">
            <a:solidFill>
              <a:schemeClr val="dk2"/>
            </a:solidFill>
            <a:prstDash val="solid"/>
            <a:round/>
            <a:headEnd type="none" w="lg" len="lg"/>
            <a:tailEnd type="triangle" w="lg" len="lg"/>
          </a:ln>
        </p:spPr>
      </p:cxnSp>
      <p:cxnSp>
        <p:nvCxnSpPr>
          <p:cNvPr id="250" name="Shape 250"/>
          <p:cNvCxnSpPr>
            <a:stCxn id="231" idx="3"/>
            <a:endCxn id="225" idx="1"/>
          </p:cNvCxnSpPr>
          <p:nvPr/>
        </p:nvCxnSpPr>
        <p:spPr>
          <a:xfrm rot="10800000" flipH="1">
            <a:off x="3428923" y="2827439"/>
            <a:ext cx="1999628" cy="2148500"/>
          </a:xfrm>
          <a:prstGeom prst="straightConnector1">
            <a:avLst/>
          </a:prstGeom>
          <a:noFill/>
          <a:ln w="19050" cap="flat">
            <a:solidFill>
              <a:schemeClr val="dk2"/>
            </a:solidFill>
            <a:prstDash val="solid"/>
            <a:round/>
            <a:headEnd type="none" w="lg" len="lg"/>
            <a:tailEnd type="triangle" w="lg" len="lg"/>
          </a:ln>
        </p:spPr>
      </p:cxnSp>
      <p:cxnSp>
        <p:nvCxnSpPr>
          <p:cNvPr id="251" name="Shape 251"/>
          <p:cNvCxnSpPr>
            <a:stCxn id="231" idx="3"/>
            <a:endCxn id="227" idx="1"/>
          </p:cNvCxnSpPr>
          <p:nvPr/>
        </p:nvCxnSpPr>
        <p:spPr>
          <a:xfrm rot="10800000" flipH="1">
            <a:off x="3428923" y="3619214"/>
            <a:ext cx="1997883" cy="1356725"/>
          </a:xfrm>
          <a:prstGeom prst="straightConnector1">
            <a:avLst/>
          </a:prstGeom>
          <a:noFill/>
          <a:ln w="19050" cap="flat">
            <a:solidFill>
              <a:schemeClr val="dk2"/>
            </a:solidFill>
            <a:prstDash val="solid"/>
            <a:round/>
            <a:headEnd type="none" w="lg" len="lg"/>
            <a:tailEnd type="triangle" w="lg" len="lg"/>
          </a:ln>
        </p:spPr>
      </p:cxnSp>
      <p:cxnSp>
        <p:nvCxnSpPr>
          <p:cNvPr id="252" name="Shape 252"/>
          <p:cNvCxnSpPr>
            <a:stCxn id="231" idx="3"/>
            <a:endCxn id="229" idx="1"/>
          </p:cNvCxnSpPr>
          <p:nvPr/>
        </p:nvCxnSpPr>
        <p:spPr>
          <a:xfrm rot="10800000" flipH="1">
            <a:off x="3428923" y="4351439"/>
            <a:ext cx="1999628" cy="624500"/>
          </a:xfrm>
          <a:prstGeom prst="straightConnector1">
            <a:avLst/>
          </a:prstGeom>
          <a:noFill/>
          <a:ln w="19050" cap="flat">
            <a:solidFill>
              <a:schemeClr val="dk2"/>
            </a:solidFill>
            <a:prstDash val="solid"/>
            <a:round/>
            <a:headEnd type="none" w="lg" len="lg"/>
            <a:tailEnd type="triangle" w="lg" len="lg"/>
          </a:ln>
        </p:spPr>
      </p:cxnSp>
      <p:cxnSp>
        <p:nvCxnSpPr>
          <p:cNvPr id="253" name="Shape 253"/>
          <p:cNvCxnSpPr>
            <a:stCxn id="231" idx="3"/>
            <a:endCxn id="232" idx="1"/>
          </p:cNvCxnSpPr>
          <p:nvPr/>
        </p:nvCxnSpPr>
        <p:spPr>
          <a:xfrm>
            <a:off x="3428923" y="4975939"/>
            <a:ext cx="1999628" cy="61300"/>
          </a:xfrm>
          <a:prstGeom prst="straightConnector1">
            <a:avLst/>
          </a:prstGeom>
          <a:noFill/>
          <a:ln w="19050" cap="flat">
            <a:solidFill>
              <a:schemeClr val="dk2"/>
            </a:solidFill>
            <a:prstDash val="solid"/>
            <a:round/>
            <a:headEnd type="none" w="lg" len="lg"/>
            <a:tailEnd type="triangle" w="lg" len="lg"/>
          </a:ln>
        </p:spPr>
      </p:cxnSp>
      <p:cxnSp>
        <p:nvCxnSpPr>
          <p:cNvPr id="254" name="Shape 254"/>
          <p:cNvCxnSpPr>
            <a:stCxn id="231" idx="3"/>
            <a:endCxn id="233" idx="1"/>
          </p:cNvCxnSpPr>
          <p:nvPr/>
        </p:nvCxnSpPr>
        <p:spPr>
          <a:xfrm>
            <a:off x="3428923" y="4975939"/>
            <a:ext cx="1999628" cy="747100"/>
          </a:xfrm>
          <a:prstGeom prst="straightConnector1">
            <a:avLst/>
          </a:prstGeom>
          <a:noFill/>
          <a:ln w="19050" cap="flat">
            <a:solidFill>
              <a:schemeClr val="dk2"/>
            </a:solidFill>
            <a:prstDash val="solid"/>
            <a:round/>
            <a:headEnd type="none" w="lg" len="lg"/>
            <a:tailEnd type="triangle" w="lg" len="lg"/>
          </a:ln>
        </p:spPr>
      </p:cxnSp>
      <p:sp>
        <p:nvSpPr>
          <p:cNvPr id="255" name="Shape 255"/>
          <p:cNvSpPr/>
          <p:nvPr/>
        </p:nvSpPr>
        <p:spPr>
          <a:xfrm>
            <a:off x="1550923" y="5436589"/>
            <a:ext cx="1877999" cy="450299"/>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lgn="ctr" eaLnBrk="1" fontAlgn="auto" hangingPunct="1">
              <a:spcBef>
                <a:spcPts val="0"/>
              </a:spcBef>
              <a:spcAft>
                <a:spcPts val="0"/>
              </a:spcAft>
            </a:pPr>
            <a:r>
              <a:rPr lang="en" sz="1400" kern="0">
                <a:solidFill>
                  <a:srgbClr val="000000"/>
                </a:solidFill>
                <a:latin typeface="Arial"/>
                <a:cs typeface="Arial"/>
                <a:sym typeface="Arial"/>
                <a:rtl val="0"/>
              </a:rPr>
              <a:t>INTERNET</a:t>
            </a:r>
          </a:p>
        </p:txBody>
      </p:sp>
      <p:cxnSp>
        <p:nvCxnSpPr>
          <p:cNvPr id="256" name="Shape 256"/>
          <p:cNvCxnSpPr>
            <a:stCxn id="255" idx="3"/>
            <a:endCxn id="225" idx="1"/>
          </p:cNvCxnSpPr>
          <p:nvPr/>
        </p:nvCxnSpPr>
        <p:spPr>
          <a:xfrm rot="10800000" flipH="1">
            <a:off x="3428923" y="2827439"/>
            <a:ext cx="1999628" cy="2834300"/>
          </a:xfrm>
          <a:prstGeom prst="straightConnector1">
            <a:avLst/>
          </a:prstGeom>
          <a:noFill/>
          <a:ln w="19050" cap="flat">
            <a:solidFill>
              <a:schemeClr val="dk2"/>
            </a:solidFill>
            <a:prstDash val="solid"/>
            <a:round/>
            <a:headEnd type="none" w="lg" len="lg"/>
            <a:tailEnd type="triangle" w="lg" len="lg"/>
          </a:ln>
        </p:spPr>
      </p:cxnSp>
      <p:cxnSp>
        <p:nvCxnSpPr>
          <p:cNvPr id="257" name="Shape 257"/>
          <p:cNvCxnSpPr>
            <a:stCxn id="255" idx="3"/>
            <a:endCxn id="227" idx="1"/>
          </p:cNvCxnSpPr>
          <p:nvPr/>
        </p:nvCxnSpPr>
        <p:spPr>
          <a:xfrm rot="10800000" flipH="1">
            <a:off x="3428923" y="3619214"/>
            <a:ext cx="1997883" cy="2042525"/>
          </a:xfrm>
          <a:prstGeom prst="straightConnector1">
            <a:avLst/>
          </a:prstGeom>
          <a:noFill/>
          <a:ln w="19050" cap="flat">
            <a:solidFill>
              <a:schemeClr val="dk2"/>
            </a:solidFill>
            <a:prstDash val="solid"/>
            <a:round/>
            <a:headEnd type="none" w="lg" len="lg"/>
            <a:tailEnd type="triangle" w="lg" len="lg"/>
          </a:ln>
        </p:spPr>
      </p:cxnSp>
      <p:cxnSp>
        <p:nvCxnSpPr>
          <p:cNvPr id="258" name="Shape 258"/>
          <p:cNvCxnSpPr>
            <a:stCxn id="255" idx="3"/>
            <a:endCxn id="229" idx="1"/>
          </p:cNvCxnSpPr>
          <p:nvPr/>
        </p:nvCxnSpPr>
        <p:spPr>
          <a:xfrm rot="10800000" flipH="1">
            <a:off x="3428923" y="4351439"/>
            <a:ext cx="1999628" cy="1310300"/>
          </a:xfrm>
          <a:prstGeom prst="straightConnector1">
            <a:avLst/>
          </a:prstGeom>
          <a:noFill/>
          <a:ln w="19050" cap="flat">
            <a:solidFill>
              <a:schemeClr val="dk2"/>
            </a:solidFill>
            <a:prstDash val="solid"/>
            <a:round/>
            <a:headEnd type="none" w="lg" len="lg"/>
            <a:tailEnd type="triangle" w="lg" len="lg"/>
          </a:ln>
        </p:spPr>
      </p:cxnSp>
      <p:cxnSp>
        <p:nvCxnSpPr>
          <p:cNvPr id="259" name="Shape 259"/>
          <p:cNvCxnSpPr>
            <a:stCxn id="255" idx="3"/>
            <a:endCxn id="229" idx="1"/>
          </p:cNvCxnSpPr>
          <p:nvPr/>
        </p:nvCxnSpPr>
        <p:spPr>
          <a:xfrm rot="10800000" flipH="1">
            <a:off x="3428923" y="4351439"/>
            <a:ext cx="1999628" cy="1310300"/>
          </a:xfrm>
          <a:prstGeom prst="straightConnector1">
            <a:avLst/>
          </a:prstGeom>
          <a:noFill/>
          <a:ln w="19050" cap="flat">
            <a:solidFill>
              <a:schemeClr val="dk2"/>
            </a:solidFill>
            <a:prstDash val="solid"/>
            <a:round/>
            <a:headEnd type="none" w="lg" len="lg"/>
            <a:tailEnd type="triangle" w="lg" len="lg"/>
          </a:ln>
        </p:spPr>
      </p:cxnSp>
      <p:cxnSp>
        <p:nvCxnSpPr>
          <p:cNvPr id="260" name="Shape 260"/>
          <p:cNvCxnSpPr>
            <a:stCxn id="255" idx="3"/>
            <a:endCxn id="232" idx="1"/>
          </p:cNvCxnSpPr>
          <p:nvPr/>
        </p:nvCxnSpPr>
        <p:spPr>
          <a:xfrm rot="10800000" flipH="1">
            <a:off x="3428923" y="5037239"/>
            <a:ext cx="1999628" cy="624500"/>
          </a:xfrm>
          <a:prstGeom prst="straightConnector1">
            <a:avLst/>
          </a:prstGeom>
          <a:noFill/>
          <a:ln w="19050" cap="flat">
            <a:solidFill>
              <a:schemeClr val="dk2"/>
            </a:solidFill>
            <a:prstDash val="solid"/>
            <a:round/>
            <a:headEnd type="none" w="lg" len="lg"/>
            <a:tailEnd type="triangle" w="lg" len="lg"/>
          </a:ln>
        </p:spPr>
      </p:cxnSp>
      <p:cxnSp>
        <p:nvCxnSpPr>
          <p:cNvPr id="261" name="Shape 261"/>
          <p:cNvCxnSpPr>
            <a:stCxn id="255" idx="3"/>
            <a:endCxn id="233" idx="1"/>
          </p:cNvCxnSpPr>
          <p:nvPr/>
        </p:nvCxnSpPr>
        <p:spPr>
          <a:xfrm>
            <a:off x="3428923" y="5661739"/>
            <a:ext cx="1999628" cy="61300"/>
          </a:xfrm>
          <a:prstGeom prst="straightConnector1">
            <a:avLst/>
          </a:prstGeom>
          <a:noFill/>
          <a:ln w="19050" cap="flat">
            <a:solidFill>
              <a:schemeClr val="dk2"/>
            </a:solidFill>
            <a:prstDash val="solid"/>
            <a:round/>
            <a:headEnd type="none" w="lg" len="lg"/>
            <a:tailEnd type="triangle" w="lg" len="lg"/>
          </a:ln>
        </p:spPr>
      </p:cxnSp>
    </p:spTree>
    <p:extLst>
      <p:ext uri="{BB962C8B-B14F-4D97-AF65-F5344CB8AC3E}">
        <p14:creationId xmlns:p14="http://schemas.microsoft.com/office/powerpoint/2010/main" val="4279644605"/>
      </p:ext>
    </p:extLst>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a:t>Expected Flows</a:t>
            </a:r>
          </a:p>
        </p:txBody>
      </p:sp>
      <p:sp>
        <p:nvSpPr>
          <p:cNvPr id="267" name="Shape 267"/>
          <p:cNvSpPr txBox="1">
            <a:spLocks noGrp="1"/>
          </p:cNvSpPr>
          <p:nvPr>
            <p:ph type="body" idx="1"/>
          </p:nvPr>
        </p:nvSpPr>
        <p:spPr>
          <a:xfrm>
            <a:off x="415725" y="1640597"/>
            <a:ext cx="3561300" cy="965100"/>
          </a:xfrm>
          <a:prstGeom prst="rect">
            <a:avLst/>
          </a:prstGeom>
        </p:spPr>
        <p:txBody>
          <a:bodyPr lIns="91425" tIns="91425" rIns="91425" bIns="91425" anchor="t" anchorCtr="0">
            <a:noAutofit/>
          </a:bodyPr>
          <a:lstStyle/>
          <a:p>
            <a:pPr lvl="0" algn="ctr" rtl="0">
              <a:buNone/>
            </a:pPr>
            <a:r>
              <a:rPr lang="en"/>
              <a:t>Sources</a:t>
            </a:r>
          </a:p>
        </p:txBody>
      </p:sp>
      <p:sp>
        <p:nvSpPr>
          <p:cNvPr id="268" name="Shape 268"/>
          <p:cNvSpPr txBox="1"/>
          <p:nvPr/>
        </p:nvSpPr>
        <p:spPr>
          <a:xfrm>
            <a:off x="4445880" y="1717547"/>
            <a:ext cx="4291500" cy="735899"/>
          </a:xfrm>
          <a:prstGeom prst="rect">
            <a:avLst/>
          </a:prstGeom>
          <a:noFill/>
        </p:spPr>
        <p:txBody>
          <a:bodyPr lIns="91425" tIns="91425" rIns="91425" bIns="91425" anchor="t" anchorCtr="0">
            <a:noAutofit/>
          </a:bodyPr>
          <a:lstStyle/>
          <a:p>
            <a:pPr algn="ctr" eaLnBrk="1" fontAlgn="auto" hangingPunct="1">
              <a:spcBef>
                <a:spcPts val="0"/>
              </a:spcBef>
              <a:spcAft>
                <a:spcPts val="0"/>
              </a:spcAft>
            </a:pPr>
            <a:r>
              <a:rPr lang="en" sz="3000" kern="0">
                <a:solidFill>
                  <a:srgbClr val="000000"/>
                </a:solidFill>
                <a:latin typeface="Arial"/>
                <a:cs typeface="Arial"/>
                <a:sym typeface="Arial"/>
                <a:rtl val="0"/>
              </a:rPr>
              <a:t>Sinks</a:t>
            </a:r>
          </a:p>
        </p:txBody>
      </p:sp>
      <p:sp>
        <p:nvSpPr>
          <p:cNvPr id="269" name="Shape 269"/>
          <p:cNvSpPr/>
          <p:nvPr/>
        </p:nvSpPr>
        <p:spPr>
          <a:xfrm>
            <a:off x="5428551" y="2602289"/>
            <a:ext cx="1431300" cy="450299"/>
          </a:xfrm>
          <a:prstGeom prst="rect">
            <a:avLst/>
          </a:prstGeom>
          <a:solidFill>
            <a:srgbClr val="EA9999"/>
          </a:solidFill>
          <a:ln w="19050" cap="flat">
            <a:solidFill>
              <a:srgbClr val="CC0000"/>
            </a:solidFill>
            <a:prstDash val="solid"/>
            <a:round/>
            <a:headEnd type="none" w="med" len="med"/>
            <a:tailEnd type="none" w="med" len="med"/>
          </a:ln>
        </p:spPr>
        <p:txBody>
          <a:bodyPr lIns="91425" tIns="91425" rIns="91425" bIns="91425" anchor="ctr" anchorCtr="0">
            <a:noAutofit/>
          </a:bodyPr>
          <a:lstStyle/>
          <a:p>
            <a:pPr algn="ctr" eaLnBrk="1" fontAlgn="auto" hangingPunct="1">
              <a:spcBef>
                <a:spcPts val="0"/>
              </a:spcBef>
              <a:spcAft>
                <a:spcPts val="0"/>
              </a:spcAft>
            </a:pPr>
            <a:r>
              <a:rPr lang="en" sz="1400" kern="0">
                <a:solidFill>
                  <a:srgbClr val="000000"/>
                </a:solidFill>
                <a:latin typeface="Arial"/>
                <a:cs typeface="Arial"/>
                <a:sym typeface="Arial"/>
                <a:rtl val="0"/>
              </a:rPr>
              <a:t>INTERNET</a:t>
            </a:r>
          </a:p>
        </p:txBody>
      </p:sp>
      <p:sp>
        <p:nvSpPr>
          <p:cNvPr id="270" name="Shape 270"/>
          <p:cNvSpPr/>
          <p:nvPr/>
        </p:nvSpPr>
        <p:spPr>
          <a:xfrm>
            <a:off x="1550923" y="2617188"/>
            <a:ext cx="1877999" cy="450299"/>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lgn="ctr" eaLnBrk="1" fontAlgn="auto" hangingPunct="1">
              <a:spcBef>
                <a:spcPts val="0"/>
              </a:spcBef>
              <a:spcAft>
                <a:spcPts val="0"/>
              </a:spcAft>
            </a:pPr>
            <a:r>
              <a:rPr lang="en" sz="1400" kern="0">
                <a:solidFill>
                  <a:srgbClr val="000000"/>
                </a:solidFill>
                <a:latin typeface="Arial"/>
                <a:cs typeface="Arial"/>
                <a:sym typeface="Arial"/>
                <a:rtl val="0"/>
              </a:rPr>
              <a:t>READ_CONTACTS</a:t>
            </a:r>
          </a:p>
        </p:txBody>
      </p:sp>
      <p:sp>
        <p:nvSpPr>
          <p:cNvPr id="271" name="Shape 271"/>
          <p:cNvSpPr/>
          <p:nvPr/>
        </p:nvSpPr>
        <p:spPr>
          <a:xfrm>
            <a:off x="5426807" y="3394064"/>
            <a:ext cx="2517300" cy="450299"/>
          </a:xfrm>
          <a:prstGeom prst="rect">
            <a:avLst/>
          </a:prstGeom>
          <a:solidFill>
            <a:srgbClr val="EA9999"/>
          </a:solidFill>
          <a:ln w="19050" cap="flat">
            <a:solidFill>
              <a:srgbClr val="CC0000"/>
            </a:solidFill>
            <a:prstDash val="solid"/>
            <a:round/>
            <a:headEnd type="none" w="med" len="med"/>
            <a:tailEnd type="none" w="med" len="med"/>
          </a:ln>
        </p:spPr>
        <p:txBody>
          <a:bodyPr lIns="91425" tIns="91425" rIns="91425" bIns="91425" anchor="ctr" anchorCtr="0">
            <a:noAutofit/>
          </a:bodyPr>
          <a:lstStyle/>
          <a:p>
            <a:pPr algn="ctr" eaLnBrk="1" fontAlgn="auto" hangingPunct="1">
              <a:spcBef>
                <a:spcPts val="0"/>
              </a:spcBef>
              <a:spcAft>
                <a:spcPts val="0"/>
              </a:spcAft>
            </a:pPr>
            <a:r>
              <a:rPr lang="en" sz="1400" kern="0">
                <a:solidFill>
                  <a:srgbClr val="000000"/>
                </a:solidFill>
                <a:latin typeface="Arial"/>
                <a:cs typeface="Arial"/>
                <a:sym typeface="Arial"/>
                <a:rtl val="0"/>
              </a:rPr>
              <a:t>WRITE_SETTINGS</a:t>
            </a:r>
          </a:p>
        </p:txBody>
      </p:sp>
      <p:sp>
        <p:nvSpPr>
          <p:cNvPr id="272" name="Shape 272"/>
          <p:cNvSpPr/>
          <p:nvPr/>
        </p:nvSpPr>
        <p:spPr>
          <a:xfrm>
            <a:off x="826575" y="3302989"/>
            <a:ext cx="2578499" cy="450299"/>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lgn="ctr" eaLnBrk="1" fontAlgn="auto" hangingPunct="1">
              <a:spcBef>
                <a:spcPts val="0"/>
              </a:spcBef>
              <a:spcAft>
                <a:spcPts val="0"/>
              </a:spcAft>
            </a:pPr>
            <a:r>
              <a:rPr lang="en" sz="1400" kern="0">
                <a:solidFill>
                  <a:srgbClr val="000000"/>
                </a:solidFill>
                <a:latin typeface="Arial"/>
                <a:cs typeface="Arial"/>
                <a:sym typeface="Arial"/>
                <a:rtl val="0"/>
              </a:rPr>
              <a:t>READ_SYNC_SETTINGS</a:t>
            </a:r>
          </a:p>
        </p:txBody>
      </p:sp>
      <p:sp>
        <p:nvSpPr>
          <p:cNvPr id="273" name="Shape 273"/>
          <p:cNvSpPr/>
          <p:nvPr/>
        </p:nvSpPr>
        <p:spPr>
          <a:xfrm>
            <a:off x="5428551" y="4126289"/>
            <a:ext cx="2535000" cy="450299"/>
          </a:xfrm>
          <a:prstGeom prst="rect">
            <a:avLst/>
          </a:prstGeom>
          <a:solidFill>
            <a:srgbClr val="EA9999"/>
          </a:solidFill>
          <a:ln w="19050" cap="flat">
            <a:solidFill>
              <a:srgbClr val="CC0000"/>
            </a:solidFill>
            <a:prstDash val="solid"/>
            <a:round/>
            <a:headEnd type="none" w="med" len="med"/>
            <a:tailEnd type="none" w="med" len="med"/>
          </a:ln>
        </p:spPr>
        <p:txBody>
          <a:bodyPr lIns="91425" tIns="91425" rIns="91425" bIns="91425" anchor="ctr" anchorCtr="0">
            <a:noAutofit/>
          </a:bodyPr>
          <a:lstStyle/>
          <a:p>
            <a:pPr algn="ctr" eaLnBrk="1" fontAlgn="auto" hangingPunct="1">
              <a:spcBef>
                <a:spcPts val="0"/>
              </a:spcBef>
              <a:spcAft>
                <a:spcPts val="0"/>
              </a:spcAft>
            </a:pPr>
            <a:r>
              <a:rPr lang="en" sz="1400" kern="0">
                <a:solidFill>
                  <a:srgbClr val="000000"/>
                </a:solidFill>
                <a:latin typeface="Arial"/>
                <a:cs typeface="Arial"/>
                <a:sym typeface="Arial"/>
                <a:rtl val="0"/>
              </a:rPr>
              <a:t>WRITE_CONTACTS</a:t>
            </a:r>
          </a:p>
        </p:txBody>
      </p:sp>
      <p:sp>
        <p:nvSpPr>
          <p:cNvPr id="274" name="Shape 274"/>
          <p:cNvSpPr/>
          <p:nvPr/>
        </p:nvSpPr>
        <p:spPr>
          <a:xfrm>
            <a:off x="826575" y="4064989"/>
            <a:ext cx="2578499" cy="450299"/>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lgn="ctr" eaLnBrk="1" fontAlgn="auto" hangingPunct="1">
              <a:spcBef>
                <a:spcPts val="0"/>
              </a:spcBef>
              <a:spcAft>
                <a:spcPts val="0"/>
              </a:spcAft>
            </a:pPr>
            <a:r>
              <a:rPr lang="en" sz="1400" kern="0">
                <a:solidFill>
                  <a:srgbClr val="000000"/>
                </a:solidFill>
                <a:latin typeface="Arial"/>
                <a:cs typeface="Arial"/>
                <a:sym typeface="Arial"/>
                <a:rtl val="0"/>
              </a:rPr>
              <a:t>READ_SYNC_STATS</a:t>
            </a:r>
          </a:p>
        </p:txBody>
      </p:sp>
      <p:sp>
        <p:nvSpPr>
          <p:cNvPr id="275" name="Shape 275"/>
          <p:cNvSpPr/>
          <p:nvPr/>
        </p:nvSpPr>
        <p:spPr>
          <a:xfrm>
            <a:off x="1550923" y="4750789"/>
            <a:ext cx="1877999" cy="450299"/>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lgn="ctr" eaLnBrk="1" fontAlgn="auto" hangingPunct="1">
              <a:spcBef>
                <a:spcPts val="0"/>
              </a:spcBef>
              <a:spcAft>
                <a:spcPts val="0"/>
              </a:spcAft>
            </a:pPr>
            <a:r>
              <a:rPr lang="en" sz="1400" kern="0">
                <a:solidFill>
                  <a:srgbClr val="000000"/>
                </a:solidFill>
                <a:latin typeface="Arial"/>
                <a:cs typeface="Arial"/>
                <a:sym typeface="Arial"/>
                <a:rtl val="0"/>
              </a:rPr>
              <a:t>GET_ACCOUNTS</a:t>
            </a:r>
          </a:p>
        </p:txBody>
      </p:sp>
      <p:sp>
        <p:nvSpPr>
          <p:cNvPr id="276" name="Shape 276"/>
          <p:cNvSpPr/>
          <p:nvPr/>
        </p:nvSpPr>
        <p:spPr>
          <a:xfrm>
            <a:off x="5428551" y="4812089"/>
            <a:ext cx="2806500" cy="450299"/>
          </a:xfrm>
          <a:prstGeom prst="rect">
            <a:avLst/>
          </a:prstGeom>
          <a:solidFill>
            <a:srgbClr val="EA9999"/>
          </a:solidFill>
          <a:ln w="19050" cap="flat">
            <a:solidFill>
              <a:srgbClr val="CC0000"/>
            </a:solidFill>
            <a:prstDash val="solid"/>
            <a:round/>
            <a:headEnd type="none" w="med" len="med"/>
            <a:tailEnd type="none" w="med" len="med"/>
          </a:ln>
        </p:spPr>
        <p:txBody>
          <a:bodyPr lIns="91425" tIns="91425" rIns="91425" bIns="91425" anchor="ctr" anchorCtr="0">
            <a:noAutofit/>
          </a:bodyPr>
          <a:lstStyle/>
          <a:p>
            <a:pPr algn="ctr" eaLnBrk="1" fontAlgn="auto" hangingPunct="1">
              <a:spcBef>
                <a:spcPts val="0"/>
              </a:spcBef>
              <a:spcAft>
                <a:spcPts val="0"/>
              </a:spcAft>
            </a:pPr>
            <a:r>
              <a:rPr lang="en" sz="1400" kern="0">
                <a:solidFill>
                  <a:srgbClr val="000000"/>
                </a:solidFill>
                <a:latin typeface="Arial"/>
                <a:cs typeface="Arial"/>
                <a:sym typeface="Arial"/>
                <a:rtl val="0"/>
              </a:rPr>
              <a:t>WRITE_SECURE_SETTINGS</a:t>
            </a:r>
          </a:p>
        </p:txBody>
      </p:sp>
      <p:sp>
        <p:nvSpPr>
          <p:cNvPr id="277" name="Shape 277"/>
          <p:cNvSpPr/>
          <p:nvPr/>
        </p:nvSpPr>
        <p:spPr>
          <a:xfrm>
            <a:off x="5428551" y="5497889"/>
            <a:ext cx="2806500" cy="450299"/>
          </a:xfrm>
          <a:prstGeom prst="rect">
            <a:avLst/>
          </a:prstGeom>
          <a:solidFill>
            <a:srgbClr val="EA9999"/>
          </a:solidFill>
          <a:ln w="19050" cap="flat">
            <a:solidFill>
              <a:srgbClr val="CC0000"/>
            </a:solidFill>
            <a:prstDash val="solid"/>
            <a:round/>
            <a:headEnd type="none" w="med" len="med"/>
            <a:tailEnd type="none" w="med" len="med"/>
          </a:ln>
        </p:spPr>
        <p:txBody>
          <a:bodyPr lIns="91425" tIns="91425" rIns="91425" bIns="91425" anchor="ctr" anchorCtr="0">
            <a:noAutofit/>
          </a:bodyPr>
          <a:lstStyle/>
          <a:p>
            <a:pPr algn="ctr" eaLnBrk="1" fontAlgn="auto" hangingPunct="1">
              <a:spcBef>
                <a:spcPts val="0"/>
              </a:spcBef>
              <a:spcAft>
                <a:spcPts val="0"/>
              </a:spcAft>
            </a:pPr>
            <a:r>
              <a:rPr lang="en" sz="1400" kern="0">
                <a:solidFill>
                  <a:srgbClr val="000000"/>
                </a:solidFill>
                <a:latin typeface="Arial"/>
                <a:cs typeface="Arial"/>
                <a:sym typeface="Arial"/>
                <a:rtl val="0"/>
              </a:rPr>
              <a:t>WRITE_SETTINGS</a:t>
            </a:r>
          </a:p>
        </p:txBody>
      </p:sp>
      <p:sp>
        <p:nvSpPr>
          <p:cNvPr id="278" name="Shape 278"/>
          <p:cNvSpPr/>
          <p:nvPr/>
        </p:nvSpPr>
        <p:spPr>
          <a:xfrm>
            <a:off x="1550923" y="5436589"/>
            <a:ext cx="1877999" cy="450299"/>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lgn="ctr" eaLnBrk="1" fontAlgn="auto" hangingPunct="1">
              <a:spcBef>
                <a:spcPts val="0"/>
              </a:spcBef>
              <a:spcAft>
                <a:spcPts val="0"/>
              </a:spcAft>
            </a:pPr>
            <a:r>
              <a:rPr lang="en" sz="1400" kern="0">
                <a:solidFill>
                  <a:srgbClr val="000000"/>
                </a:solidFill>
                <a:latin typeface="Arial"/>
                <a:cs typeface="Arial"/>
                <a:sym typeface="Arial"/>
                <a:rtl val="0"/>
              </a:rPr>
              <a:t>INTERNET</a:t>
            </a:r>
          </a:p>
        </p:txBody>
      </p:sp>
      <p:cxnSp>
        <p:nvCxnSpPr>
          <p:cNvPr id="279" name="Shape 279"/>
          <p:cNvCxnSpPr>
            <a:stCxn id="278" idx="3"/>
            <a:endCxn id="273" idx="1"/>
          </p:cNvCxnSpPr>
          <p:nvPr/>
        </p:nvCxnSpPr>
        <p:spPr>
          <a:xfrm rot="10800000" flipH="1">
            <a:off x="3428923" y="4351439"/>
            <a:ext cx="1999628" cy="1310300"/>
          </a:xfrm>
          <a:prstGeom prst="straightConnector1">
            <a:avLst/>
          </a:prstGeom>
          <a:noFill/>
          <a:ln w="19050" cap="flat">
            <a:solidFill>
              <a:schemeClr val="dk2"/>
            </a:solidFill>
            <a:prstDash val="solid"/>
            <a:round/>
            <a:headEnd type="none" w="lg" len="lg"/>
            <a:tailEnd type="triangle" w="lg" len="lg"/>
          </a:ln>
        </p:spPr>
      </p:cxnSp>
      <p:cxnSp>
        <p:nvCxnSpPr>
          <p:cNvPr id="280" name="Shape 280"/>
          <p:cNvCxnSpPr>
            <a:stCxn id="278" idx="3"/>
            <a:endCxn id="273" idx="1"/>
          </p:cNvCxnSpPr>
          <p:nvPr/>
        </p:nvCxnSpPr>
        <p:spPr>
          <a:xfrm rot="10800000" flipH="1">
            <a:off x="3428923" y="4351439"/>
            <a:ext cx="1999628" cy="1310300"/>
          </a:xfrm>
          <a:prstGeom prst="straightConnector1">
            <a:avLst/>
          </a:prstGeom>
          <a:noFill/>
          <a:ln w="19050" cap="flat">
            <a:solidFill>
              <a:schemeClr val="dk2"/>
            </a:solidFill>
            <a:prstDash val="solid"/>
            <a:round/>
            <a:headEnd type="none" w="lg" len="lg"/>
            <a:tailEnd type="triangle" w="lg" len="lg"/>
          </a:ln>
        </p:spPr>
      </p:cxnSp>
    </p:spTree>
    <p:extLst>
      <p:ext uri="{BB962C8B-B14F-4D97-AF65-F5344CB8AC3E}">
        <p14:creationId xmlns:p14="http://schemas.microsoft.com/office/powerpoint/2010/main" val="4258431547"/>
      </p:ext>
    </p:extLst>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457200" y="350837"/>
            <a:ext cx="8229600" cy="1143000"/>
          </a:xfrm>
          <a:prstGeom prst="rect">
            <a:avLst/>
          </a:prstGeom>
        </p:spPr>
        <p:txBody>
          <a:bodyPr lIns="91425" tIns="91425" rIns="91425" bIns="91425" anchor="b" anchorCtr="0">
            <a:noAutofit/>
          </a:bodyPr>
          <a:lstStyle/>
          <a:p>
            <a:pPr>
              <a:buNone/>
            </a:pPr>
            <a:r>
              <a:rPr lang="en"/>
              <a:t>Observed Flows</a:t>
            </a:r>
          </a:p>
        </p:txBody>
      </p:sp>
      <p:sp>
        <p:nvSpPr>
          <p:cNvPr id="286" name="Shape 286"/>
          <p:cNvSpPr/>
          <p:nvPr/>
        </p:nvSpPr>
        <p:spPr>
          <a:xfrm>
            <a:off x="979495" y="2743816"/>
            <a:ext cx="1128977" cy="405755"/>
          </a:xfrm>
          <a:prstGeom prst="flowChartTerminator">
            <a:avLst/>
          </a:prstGeom>
          <a:solidFill>
            <a:srgbClr val="FFE599"/>
          </a:solidFill>
          <a:ln w="19050" cap="flat">
            <a:solidFill>
              <a:srgbClr val="FFD966"/>
            </a:solidFill>
            <a:prstDash val="solid"/>
            <a:round/>
            <a:headEnd type="none" w="med" len="med"/>
            <a:tailEnd type="none" w="med" len="med"/>
          </a:ln>
        </p:spPr>
        <p:txBody>
          <a:bodyPr lIns="91425" tIns="91425" rIns="91425" bIns="91425" anchor="ctr" anchorCtr="0">
            <a:noAutofit/>
          </a:bodyPr>
          <a:lstStyle/>
          <a:p>
            <a:pPr algn="ctr" eaLnBrk="1" fontAlgn="auto" hangingPunct="1">
              <a:spcBef>
                <a:spcPts val="0"/>
              </a:spcBef>
              <a:spcAft>
                <a:spcPts val="0"/>
              </a:spcAft>
            </a:pPr>
            <a:r>
              <a:rPr lang="en" sz="1400" b="1" kern="0">
                <a:solidFill>
                  <a:srgbClr val="000000"/>
                </a:solidFill>
                <a:latin typeface="Arial"/>
                <a:cs typeface="Arial"/>
                <a:sym typeface="Arial"/>
                <a:rtl val="0"/>
              </a:rPr>
              <a:t>FB API</a:t>
            </a:r>
          </a:p>
        </p:txBody>
      </p:sp>
      <p:sp>
        <p:nvSpPr>
          <p:cNvPr id="287" name="Shape 287"/>
          <p:cNvSpPr/>
          <p:nvPr/>
        </p:nvSpPr>
        <p:spPr>
          <a:xfrm>
            <a:off x="4293060" y="2700760"/>
            <a:ext cx="1155222" cy="405755"/>
          </a:xfrm>
          <a:prstGeom prst="flowChartTerminator">
            <a:avLst/>
          </a:prstGeom>
          <a:solidFill>
            <a:srgbClr val="FFE599"/>
          </a:solidFill>
          <a:ln w="19050" cap="flat">
            <a:solidFill>
              <a:srgbClr val="FFD966"/>
            </a:solidFill>
            <a:prstDash val="solid"/>
            <a:round/>
            <a:headEnd type="none" w="med" len="med"/>
            <a:tailEnd type="none" w="med" len="med"/>
          </a:ln>
        </p:spPr>
        <p:txBody>
          <a:bodyPr lIns="91425" tIns="91425" rIns="91425" bIns="91425" anchor="ctr" anchorCtr="0">
            <a:noAutofit/>
          </a:bodyPr>
          <a:lstStyle/>
          <a:p>
            <a:pPr algn="ctr" eaLnBrk="1" fontAlgn="auto" hangingPunct="1">
              <a:spcBef>
                <a:spcPts val="0"/>
              </a:spcBef>
              <a:spcAft>
                <a:spcPts val="0"/>
              </a:spcAft>
            </a:pPr>
            <a:r>
              <a:rPr lang="en" sz="1400" b="1" kern="0">
                <a:solidFill>
                  <a:srgbClr val="000000"/>
                </a:solidFill>
                <a:latin typeface="Arial"/>
                <a:cs typeface="Arial"/>
                <a:sym typeface="Arial"/>
                <a:rtl val="0"/>
              </a:rPr>
              <a:t>Write Contacts</a:t>
            </a:r>
          </a:p>
        </p:txBody>
      </p:sp>
      <p:cxnSp>
        <p:nvCxnSpPr>
          <p:cNvPr id="288" name="Shape 288"/>
          <p:cNvCxnSpPr>
            <a:endCxn id="287" idx="1"/>
          </p:cNvCxnSpPr>
          <p:nvPr/>
        </p:nvCxnSpPr>
        <p:spPr>
          <a:xfrm>
            <a:off x="3690960" y="2903638"/>
            <a:ext cx="602099" cy="0"/>
          </a:xfrm>
          <a:prstGeom prst="straightConnector1">
            <a:avLst/>
          </a:prstGeom>
          <a:noFill/>
          <a:ln w="38100" cap="flat">
            <a:solidFill>
              <a:schemeClr val="dk2"/>
            </a:solidFill>
            <a:prstDash val="solid"/>
            <a:round/>
            <a:headEnd type="none" w="lg" len="lg"/>
            <a:tailEnd type="triangle" w="lg" len="lg"/>
          </a:ln>
        </p:spPr>
      </p:cxnSp>
      <p:sp>
        <p:nvSpPr>
          <p:cNvPr id="289" name="Shape 289"/>
          <p:cNvSpPr/>
          <p:nvPr/>
        </p:nvSpPr>
        <p:spPr>
          <a:xfrm>
            <a:off x="4369260" y="4072360"/>
            <a:ext cx="1706993" cy="405755"/>
          </a:xfrm>
          <a:prstGeom prst="flowChartTerminator">
            <a:avLst/>
          </a:prstGeom>
          <a:solidFill>
            <a:srgbClr val="FFE599"/>
          </a:solidFill>
          <a:ln w="19050" cap="flat">
            <a:solidFill>
              <a:srgbClr val="FFD966"/>
            </a:solidFill>
            <a:prstDash val="solid"/>
            <a:round/>
            <a:headEnd type="none" w="med" len="med"/>
            <a:tailEnd type="none" w="med" len="med"/>
          </a:ln>
        </p:spPr>
        <p:txBody>
          <a:bodyPr lIns="91425" tIns="91425" rIns="91425" bIns="91425" anchor="ctr" anchorCtr="0">
            <a:noAutofit/>
          </a:bodyPr>
          <a:lstStyle/>
          <a:p>
            <a:pPr algn="ctr" eaLnBrk="1" fontAlgn="auto" hangingPunct="1">
              <a:spcBef>
                <a:spcPts val="0"/>
              </a:spcBef>
              <a:spcAft>
                <a:spcPts val="0"/>
              </a:spcAft>
            </a:pPr>
            <a:r>
              <a:rPr lang="en" sz="1400" b="1" kern="0">
                <a:solidFill>
                  <a:srgbClr val="000000"/>
                </a:solidFill>
                <a:latin typeface="Arial"/>
                <a:cs typeface="Arial"/>
                <a:sym typeface="Arial"/>
                <a:rtl val="0"/>
              </a:rPr>
              <a:t>Send Internet </a:t>
            </a:r>
          </a:p>
        </p:txBody>
      </p:sp>
      <p:cxnSp>
        <p:nvCxnSpPr>
          <p:cNvPr id="290" name="Shape 290"/>
          <p:cNvCxnSpPr>
            <a:stCxn id="291" idx="3"/>
          </p:cNvCxnSpPr>
          <p:nvPr/>
        </p:nvCxnSpPr>
        <p:spPr>
          <a:xfrm>
            <a:off x="3703873" y="2947438"/>
            <a:ext cx="665399" cy="1327800"/>
          </a:xfrm>
          <a:prstGeom prst="straightConnector1">
            <a:avLst/>
          </a:prstGeom>
          <a:noFill/>
          <a:ln w="38100" cap="flat">
            <a:solidFill>
              <a:schemeClr val="dk2"/>
            </a:solidFill>
            <a:prstDash val="solid"/>
            <a:round/>
            <a:headEnd type="none" w="lg" len="lg"/>
            <a:tailEnd type="triangle" w="lg" len="lg"/>
          </a:ln>
        </p:spPr>
      </p:cxnSp>
      <p:sp>
        <p:nvSpPr>
          <p:cNvPr id="291" name="Shape 291"/>
          <p:cNvSpPr/>
          <p:nvPr/>
        </p:nvSpPr>
        <p:spPr>
          <a:xfrm>
            <a:off x="2710573" y="2722288"/>
            <a:ext cx="993299" cy="450299"/>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lgn="ctr" eaLnBrk="1" fontAlgn="auto" hangingPunct="1">
              <a:spcBef>
                <a:spcPts val="0"/>
              </a:spcBef>
              <a:spcAft>
                <a:spcPts val="0"/>
              </a:spcAft>
            </a:pPr>
            <a:r>
              <a:rPr lang="en" sz="1400" kern="0">
                <a:solidFill>
                  <a:srgbClr val="000000"/>
                </a:solidFill>
                <a:latin typeface="Arial"/>
                <a:cs typeface="Arial"/>
                <a:sym typeface="Arial"/>
                <a:rtl val="0"/>
              </a:rPr>
              <a:t>Source: FB_Data</a:t>
            </a:r>
          </a:p>
        </p:txBody>
      </p:sp>
      <p:cxnSp>
        <p:nvCxnSpPr>
          <p:cNvPr id="292" name="Shape 292"/>
          <p:cNvCxnSpPr>
            <a:stCxn id="286" idx="3"/>
          </p:cNvCxnSpPr>
          <p:nvPr/>
        </p:nvCxnSpPr>
        <p:spPr>
          <a:xfrm>
            <a:off x="2108473" y="2946694"/>
            <a:ext cx="602099" cy="0"/>
          </a:xfrm>
          <a:prstGeom prst="straightConnector1">
            <a:avLst/>
          </a:prstGeom>
          <a:noFill/>
          <a:ln w="38100" cap="flat">
            <a:solidFill>
              <a:schemeClr val="dk2"/>
            </a:solidFill>
            <a:prstDash val="solid"/>
            <a:round/>
            <a:headEnd type="none" w="lg" len="lg"/>
            <a:tailEnd type="triangle" w="lg" len="lg"/>
          </a:ln>
        </p:spPr>
      </p:cxnSp>
      <p:sp>
        <p:nvSpPr>
          <p:cNvPr id="293" name="Shape 293"/>
          <p:cNvSpPr/>
          <p:nvPr/>
        </p:nvSpPr>
        <p:spPr>
          <a:xfrm>
            <a:off x="6063373" y="2722288"/>
            <a:ext cx="1658999" cy="450299"/>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lgn="ctr" eaLnBrk="1" fontAlgn="auto" hangingPunct="1">
              <a:spcBef>
                <a:spcPts val="0"/>
              </a:spcBef>
              <a:spcAft>
                <a:spcPts val="0"/>
              </a:spcAft>
            </a:pPr>
            <a:r>
              <a:rPr lang="en" sz="1400" kern="0">
                <a:solidFill>
                  <a:srgbClr val="000000"/>
                </a:solidFill>
                <a:latin typeface="Arial"/>
                <a:cs typeface="Arial"/>
                <a:sym typeface="Arial"/>
                <a:rtl val="0"/>
              </a:rPr>
              <a:t>Sink: Contact_Book</a:t>
            </a:r>
          </a:p>
        </p:txBody>
      </p:sp>
      <p:cxnSp>
        <p:nvCxnSpPr>
          <p:cNvPr id="294" name="Shape 294"/>
          <p:cNvCxnSpPr/>
          <p:nvPr/>
        </p:nvCxnSpPr>
        <p:spPr>
          <a:xfrm>
            <a:off x="5475025" y="2900850"/>
            <a:ext cx="570600" cy="2699"/>
          </a:xfrm>
          <a:prstGeom prst="straightConnector1">
            <a:avLst/>
          </a:prstGeom>
          <a:noFill/>
          <a:ln w="38100" cap="flat">
            <a:solidFill>
              <a:schemeClr val="dk2"/>
            </a:solidFill>
            <a:prstDash val="solid"/>
            <a:round/>
            <a:headEnd type="none" w="lg" len="lg"/>
            <a:tailEnd type="triangle" w="lg" len="lg"/>
          </a:ln>
        </p:spPr>
      </p:cxnSp>
      <p:cxnSp>
        <p:nvCxnSpPr>
          <p:cNvPr id="295" name="Shape 295"/>
          <p:cNvCxnSpPr>
            <a:stCxn id="289" idx="3"/>
          </p:cNvCxnSpPr>
          <p:nvPr/>
        </p:nvCxnSpPr>
        <p:spPr>
          <a:xfrm>
            <a:off x="6076254" y="4275238"/>
            <a:ext cx="596099" cy="1199"/>
          </a:xfrm>
          <a:prstGeom prst="straightConnector1">
            <a:avLst/>
          </a:prstGeom>
          <a:noFill/>
          <a:ln w="38100" cap="flat">
            <a:solidFill>
              <a:schemeClr val="dk2"/>
            </a:solidFill>
            <a:prstDash val="solid"/>
            <a:round/>
            <a:headEnd type="none" w="lg" len="lg"/>
            <a:tailEnd type="triangle" w="lg" len="lg"/>
          </a:ln>
        </p:spPr>
      </p:cxnSp>
      <p:sp>
        <p:nvSpPr>
          <p:cNvPr id="296" name="Shape 296"/>
          <p:cNvSpPr/>
          <p:nvPr/>
        </p:nvSpPr>
        <p:spPr>
          <a:xfrm>
            <a:off x="6672271" y="4050089"/>
            <a:ext cx="1711500" cy="450299"/>
          </a:xfrm>
          <a:prstGeom prst="rect">
            <a:avLst/>
          </a:prstGeom>
          <a:solidFill>
            <a:srgbClr val="EA9999"/>
          </a:solidFill>
          <a:ln w="19050" cap="flat">
            <a:solidFill>
              <a:srgbClr val="CC0000"/>
            </a:solidFill>
            <a:prstDash val="solid"/>
            <a:round/>
            <a:headEnd type="none" w="med" len="med"/>
            <a:tailEnd type="none" w="med" len="med"/>
          </a:ln>
        </p:spPr>
        <p:txBody>
          <a:bodyPr lIns="91425" tIns="91425" rIns="91425" bIns="91425" anchor="ctr" anchorCtr="0">
            <a:noAutofit/>
          </a:bodyPr>
          <a:lstStyle/>
          <a:p>
            <a:pPr algn="ctr" eaLnBrk="1" fontAlgn="auto" hangingPunct="1">
              <a:spcBef>
                <a:spcPts val="0"/>
              </a:spcBef>
              <a:spcAft>
                <a:spcPts val="0"/>
              </a:spcAft>
            </a:pPr>
            <a:r>
              <a:rPr lang="en" sz="1400" kern="0">
                <a:solidFill>
                  <a:srgbClr val="000000"/>
                </a:solidFill>
                <a:latin typeface="Arial"/>
                <a:cs typeface="Arial"/>
                <a:sym typeface="Arial"/>
                <a:rtl val="0"/>
              </a:rPr>
              <a:t>Sink: Internet</a:t>
            </a:r>
          </a:p>
        </p:txBody>
      </p:sp>
      <p:cxnSp>
        <p:nvCxnSpPr>
          <p:cNvPr id="297" name="Shape 297"/>
          <p:cNvCxnSpPr/>
          <p:nvPr/>
        </p:nvCxnSpPr>
        <p:spPr>
          <a:xfrm rot="10800000" flipH="1">
            <a:off x="3748700" y="3303799"/>
            <a:ext cx="280200" cy="150600"/>
          </a:xfrm>
          <a:prstGeom prst="straightConnector1">
            <a:avLst/>
          </a:prstGeom>
          <a:noFill/>
          <a:ln w="28575" cap="flat">
            <a:solidFill>
              <a:srgbClr val="FF0000"/>
            </a:solidFill>
            <a:prstDash val="solid"/>
            <a:round/>
            <a:headEnd type="none" w="lg" len="lg"/>
            <a:tailEnd type="none" w="lg" len="lg"/>
          </a:ln>
        </p:spPr>
      </p:cxnSp>
      <p:sp>
        <p:nvSpPr>
          <p:cNvPr id="298" name="Shape 298"/>
          <p:cNvSpPr/>
          <p:nvPr/>
        </p:nvSpPr>
        <p:spPr>
          <a:xfrm>
            <a:off x="864060" y="4072360"/>
            <a:ext cx="1155222" cy="405755"/>
          </a:xfrm>
          <a:prstGeom prst="flowChartTerminator">
            <a:avLst/>
          </a:prstGeom>
          <a:solidFill>
            <a:srgbClr val="FFE599"/>
          </a:solidFill>
          <a:ln w="19050" cap="flat">
            <a:solidFill>
              <a:srgbClr val="FFD966"/>
            </a:solidFill>
            <a:prstDash val="solid"/>
            <a:round/>
            <a:headEnd type="none" w="med" len="med"/>
            <a:tailEnd type="none" w="med" len="med"/>
          </a:ln>
        </p:spPr>
        <p:txBody>
          <a:bodyPr lIns="91425" tIns="91425" rIns="91425" bIns="91425" anchor="ctr" anchorCtr="0">
            <a:noAutofit/>
          </a:bodyPr>
          <a:lstStyle/>
          <a:p>
            <a:pPr algn="ctr" eaLnBrk="1" fontAlgn="auto" hangingPunct="1">
              <a:spcBef>
                <a:spcPts val="0"/>
              </a:spcBef>
              <a:spcAft>
                <a:spcPts val="0"/>
              </a:spcAft>
            </a:pPr>
            <a:r>
              <a:rPr lang="en" sz="1400" b="1" kern="0">
                <a:solidFill>
                  <a:srgbClr val="000000"/>
                </a:solidFill>
                <a:latin typeface="Arial"/>
                <a:cs typeface="Arial"/>
                <a:sym typeface="Arial"/>
                <a:rtl val="0"/>
              </a:rPr>
              <a:t>Read Contacts</a:t>
            </a:r>
          </a:p>
        </p:txBody>
      </p:sp>
      <p:cxnSp>
        <p:nvCxnSpPr>
          <p:cNvPr id="299" name="Shape 299"/>
          <p:cNvCxnSpPr/>
          <p:nvPr/>
        </p:nvCxnSpPr>
        <p:spPr>
          <a:xfrm>
            <a:off x="2032273" y="4275839"/>
            <a:ext cx="602099" cy="0"/>
          </a:xfrm>
          <a:prstGeom prst="straightConnector1">
            <a:avLst/>
          </a:prstGeom>
          <a:noFill/>
          <a:ln w="38100" cap="flat">
            <a:solidFill>
              <a:schemeClr val="dk2"/>
            </a:solidFill>
            <a:prstDash val="solid"/>
            <a:round/>
            <a:headEnd type="none" w="lg" len="lg"/>
            <a:tailEnd type="triangle" w="lg" len="lg"/>
          </a:ln>
        </p:spPr>
      </p:cxnSp>
      <p:sp>
        <p:nvSpPr>
          <p:cNvPr id="300" name="Shape 300"/>
          <p:cNvSpPr/>
          <p:nvPr/>
        </p:nvSpPr>
        <p:spPr>
          <a:xfrm>
            <a:off x="2634373" y="4050689"/>
            <a:ext cx="993299" cy="450299"/>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lgn="ctr" eaLnBrk="1" fontAlgn="auto" hangingPunct="1">
              <a:spcBef>
                <a:spcPts val="0"/>
              </a:spcBef>
              <a:spcAft>
                <a:spcPts val="0"/>
              </a:spcAft>
            </a:pPr>
            <a:r>
              <a:rPr lang="en" sz="1400" kern="0">
                <a:solidFill>
                  <a:srgbClr val="000000"/>
                </a:solidFill>
                <a:latin typeface="Arial"/>
                <a:cs typeface="Arial"/>
                <a:sym typeface="Arial"/>
                <a:rtl val="0"/>
              </a:rPr>
              <a:t>Source: Contacts</a:t>
            </a:r>
          </a:p>
        </p:txBody>
      </p:sp>
      <p:cxnSp>
        <p:nvCxnSpPr>
          <p:cNvPr id="301" name="Shape 301"/>
          <p:cNvCxnSpPr>
            <a:endCxn id="289" idx="1"/>
          </p:cNvCxnSpPr>
          <p:nvPr/>
        </p:nvCxnSpPr>
        <p:spPr>
          <a:xfrm>
            <a:off x="3614760" y="4275238"/>
            <a:ext cx="754500" cy="0"/>
          </a:xfrm>
          <a:prstGeom prst="straightConnector1">
            <a:avLst/>
          </a:prstGeom>
          <a:noFill/>
          <a:ln w="38100" cap="flat">
            <a:solidFill>
              <a:schemeClr val="dk2"/>
            </a:solidFill>
            <a:prstDash val="solid"/>
            <a:round/>
            <a:headEnd type="none" w="lg" len="lg"/>
            <a:tailEnd type="triangle" w="lg" len="lg"/>
          </a:ln>
        </p:spPr>
      </p:cxnSp>
      <p:cxnSp>
        <p:nvCxnSpPr>
          <p:cNvPr id="302" name="Shape 302"/>
          <p:cNvCxnSpPr/>
          <p:nvPr/>
        </p:nvCxnSpPr>
        <p:spPr>
          <a:xfrm rot="10800000" flipH="1">
            <a:off x="3755700" y="4127950"/>
            <a:ext cx="175200" cy="315299"/>
          </a:xfrm>
          <a:prstGeom prst="straightConnector1">
            <a:avLst/>
          </a:prstGeom>
          <a:noFill/>
          <a:ln w="28575" cap="flat">
            <a:solidFill>
              <a:srgbClr val="FF0000"/>
            </a:solidFill>
            <a:prstDash val="solid"/>
            <a:round/>
            <a:headEnd type="none" w="lg" len="lg"/>
            <a:tailEnd type="none" w="lg" len="lg"/>
          </a:ln>
        </p:spPr>
      </p:cxnSp>
    </p:spTree>
    <p:extLst>
      <p:ext uri="{BB962C8B-B14F-4D97-AF65-F5344CB8AC3E}">
        <p14:creationId xmlns:p14="http://schemas.microsoft.com/office/powerpoint/2010/main" val="467210056"/>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9"/>
                                        </p:tgtEl>
                                        <p:attrNameLst>
                                          <p:attrName>style.visibility</p:attrName>
                                        </p:attrNameLst>
                                      </p:cBhvr>
                                      <p:to>
                                        <p:strVal val="visible"/>
                                      </p:to>
                                    </p:set>
                                    <p:animEffect transition="in" filter="fade">
                                      <p:cBhvr>
                                        <p:cTn id="7" dur="1000"/>
                                        <p:tgtEl>
                                          <p:spTgt spid="289"/>
                                        </p:tgtEl>
                                      </p:cBhvr>
                                    </p:animEffect>
                                  </p:childTnLst>
                                </p:cTn>
                              </p:par>
                              <p:par>
                                <p:cTn id="8" presetID="10" presetClass="entr" presetSubtype="0" fill="hold" nodeType="withEffect">
                                  <p:stCondLst>
                                    <p:cond delay="0"/>
                                  </p:stCondLst>
                                  <p:childTnLst>
                                    <p:set>
                                      <p:cBhvr>
                                        <p:cTn id="9" dur="1" fill="hold">
                                          <p:stCondLst>
                                            <p:cond delay="0"/>
                                          </p:stCondLst>
                                        </p:cTn>
                                        <p:tgtEl>
                                          <p:spTgt spid="295"/>
                                        </p:tgtEl>
                                        <p:attrNameLst>
                                          <p:attrName>style.visibility</p:attrName>
                                        </p:attrNameLst>
                                      </p:cBhvr>
                                      <p:to>
                                        <p:strVal val="visible"/>
                                      </p:to>
                                    </p:set>
                                    <p:animEffect transition="in" filter="fade">
                                      <p:cBhvr>
                                        <p:cTn id="10" dur="1000"/>
                                        <p:tgtEl>
                                          <p:spTgt spid="295"/>
                                        </p:tgtEl>
                                      </p:cBhvr>
                                    </p:animEffect>
                                  </p:childTnLst>
                                </p:cTn>
                              </p:par>
                              <p:par>
                                <p:cTn id="11" presetID="10" presetClass="entr" presetSubtype="0" fill="hold" nodeType="withEffect">
                                  <p:stCondLst>
                                    <p:cond delay="0"/>
                                  </p:stCondLst>
                                  <p:childTnLst>
                                    <p:set>
                                      <p:cBhvr>
                                        <p:cTn id="12" dur="1" fill="hold">
                                          <p:stCondLst>
                                            <p:cond delay="0"/>
                                          </p:stCondLst>
                                        </p:cTn>
                                        <p:tgtEl>
                                          <p:spTgt spid="296"/>
                                        </p:tgtEl>
                                        <p:attrNameLst>
                                          <p:attrName>style.visibility</p:attrName>
                                        </p:attrNameLst>
                                      </p:cBhvr>
                                      <p:to>
                                        <p:strVal val="visible"/>
                                      </p:to>
                                    </p:set>
                                    <p:animEffect transition="in" filter="fade">
                                      <p:cBhvr>
                                        <p:cTn id="13" dur="1000"/>
                                        <p:tgtEl>
                                          <p:spTgt spid="296"/>
                                        </p:tgtEl>
                                      </p:cBhvr>
                                    </p:animEffect>
                                  </p:childTnLst>
                                </p:cTn>
                              </p:par>
                              <p:par>
                                <p:cTn id="14" presetID="10" presetClass="entr" presetSubtype="0" fill="hold" nodeType="withEffect">
                                  <p:stCondLst>
                                    <p:cond delay="0"/>
                                  </p:stCondLst>
                                  <p:childTnLst>
                                    <p:set>
                                      <p:cBhvr>
                                        <p:cTn id="15" dur="1" fill="hold">
                                          <p:stCondLst>
                                            <p:cond delay="0"/>
                                          </p:stCondLst>
                                        </p:cTn>
                                        <p:tgtEl>
                                          <p:spTgt spid="298"/>
                                        </p:tgtEl>
                                        <p:attrNameLst>
                                          <p:attrName>style.visibility</p:attrName>
                                        </p:attrNameLst>
                                      </p:cBhvr>
                                      <p:to>
                                        <p:strVal val="visible"/>
                                      </p:to>
                                    </p:set>
                                    <p:animEffect transition="in" filter="fade">
                                      <p:cBhvr>
                                        <p:cTn id="16" dur="1000"/>
                                        <p:tgtEl>
                                          <p:spTgt spid="298"/>
                                        </p:tgtEl>
                                      </p:cBhvr>
                                    </p:animEffect>
                                  </p:childTnLst>
                                </p:cTn>
                              </p:par>
                              <p:par>
                                <p:cTn id="17" presetID="10" presetClass="entr" presetSubtype="0" fill="hold" nodeType="withEffect">
                                  <p:stCondLst>
                                    <p:cond delay="0"/>
                                  </p:stCondLst>
                                  <p:childTnLst>
                                    <p:set>
                                      <p:cBhvr>
                                        <p:cTn id="18" dur="1" fill="hold">
                                          <p:stCondLst>
                                            <p:cond delay="0"/>
                                          </p:stCondLst>
                                        </p:cTn>
                                        <p:tgtEl>
                                          <p:spTgt spid="299"/>
                                        </p:tgtEl>
                                        <p:attrNameLst>
                                          <p:attrName>style.visibility</p:attrName>
                                        </p:attrNameLst>
                                      </p:cBhvr>
                                      <p:to>
                                        <p:strVal val="visible"/>
                                      </p:to>
                                    </p:set>
                                    <p:animEffect transition="in" filter="fade">
                                      <p:cBhvr>
                                        <p:cTn id="19" dur="1000"/>
                                        <p:tgtEl>
                                          <p:spTgt spid="299"/>
                                        </p:tgtEl>
                                      </p:cBhvr>
                                    </p:animEffect>
                                  </p:childTnLst>
                                </p:cTn>
                              </p:par>
                              <p:par>
                                <p:cTn id="20" presetID="10" presetClass="entr" presetSubtype="0" fill="hold" nodeType="withEffect">
                                  <p:stCondLst>
                                    <p:cond delay="0"/>
                                  </p:stCondLst>
                                  <p:childTnLst>
                                    <p:set>
                                      <p:cBhvr>
                                        <p:cTn id="21" dur="1" fill="hold">
                                          <p:stCondLst>
                                            <p:cond delay="0"/>
                                          </p:stCondLst>
                                        </p:cTn>
                                        <p:tgtEl>
                                          <p:spTgt spid="300"/>
                                        </p:tgtEl>
                                        <p:attrNameLst>
                                          <p:attrName>style.visibility</p:attrName>
                                        </p:attrNameLst>
                                      </p:cBhvr>
                                      <p:to>
                                        <p:strVal val="visible"/>
                                      </p:to>
                                    </p:set>
                                    <p:animEffect transition="in" filter="fade">
                                      <p:cBhvr>
                                        <p:cTn id="22" dur="1000"/>
                                        <p:tgtEl>
                                          <p:spTgt spid="300"/>
                                        </p:tgtEl>
                                      </p:cBhvr>
                                    </p:animEffect>
                                  </p:childTnLst>
                                </p:cTn>
                              </p:par>
                              <p:par>
                                <p:cTn id="23" presetID="10" presetClass="entr" presetSubtype="0" fill="hold" nodeType="withEffect">
                                  <p:stCondLst>
                                    <p:cond delay="0"/>
                                  </p:stCondLst>
                                  <p:childTnLst>
                                    <p:set>
                                      <p:cBhvr>
                                        <p:cTn id="24" dur="1" fill="hold">
                                          <p:stCondLst>
                                            <p:cond delay="0"/>
                                          </p:stCondLst>
                                        </p:cTn>
                                        <p:tgtEl>
                                          <p:spTgt spid="301"/>
                                        </p:tgtEl>
                                        <p:attrNameLst>
                                          <p:attrName>style.visibility</p:attrName>
                                        </p:attrNameLst>
                                      </p:cBhvr>
                                      <p:to>
                                        <p:strVal val="visible"/>
                                      </p:to>
                                    </p:set>
                                    <p:animEffect transition="in" filter="fade">
                                      <p:cBhvr>
                                        <p:cTn id="25" dur="1000"/>
                                        <p:tgtEl>
                                          <p:spTgt spid="301"/>
                                        </p:tgtEl>
                                      </p:cBhvr>
                                    </p:animEffect>
                                  </p:childTnLst>
                                </p:cTn>
                              </p:par>
                              <p:par>
                                <p:cTn id="26" presetID="10" presetClass="entr" presetSubtype="0" fill="hold" nodeType="withEffect">
                                  <p:stCondLst>
                                    <p:cond delay="0"/>
                                  </p:stCondLst>
                                  <p:childTnLst>
                                    <p:set>
                                      <p:cBhvr>
                                        <p:cTn id="27" dur="1" fill="hold">
                                          <p:stCondLst>
                                            <p:cond delay="0"/>
                                          </p:stCondLst>
                                        </p:cTn>
                                        <p:tgtEl>
                                          <p:spTgt spid="302"/>
                                        </p:tgtEl>
                                        <p:attrNameLst>
                                          <p:attrName>style.visibility</p:attrName>
                                        </p:attrNameLst>
                                      </p:cBhvr>
                                      <p:to>
                                        <p:strVal val="visible"/>
                                      </p:to>
                                    </p:set>
                                    <p:animEffect transition="in" filter="fade">
                                      <p:cBhvr>
                                        <p:cTn id="28" dur="1000"/>
                                        <p:tgtEl>
                                          <p:spTgt spid="30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90"/>
                                        </p:tgtEl>
                                        <p:attrNameLst>
                                          <p:attrName>style.visibility</p:attrName>
                                        </p:attrNameLst>
                                      </p:cBhvr>
                                      <p:to>
                                        <p:strVal val="visible"/>
                                      </p:to>
                                    </p:set>
                                    <p:animEffect transition="in" filter="fade">
                                      <p:cBhvr>
                                        <p:cTn id="33" dur="1000"/>
                                        <p:tgtEl>
                                          <p:spTgt spid="290"/>
                                        </p:tgtEl>
                                      </p:cBhvr>
                                    </p:animEffect>
                                  </p:childTnLst>
                                </p:cTn>
                              </p:par>
                              <p:par>
                                <p:cTn id="34" presetID="10" presetClass="entr" presetSubtype="0" fill="hold" nodeType="withEffect">
                                  <p:stCondLst>
                                    <p:cond delay="0"/>
                                  </p:stCondLst>
                                  <p:childTnLst>
                                    <p:set>
                                      <p:cBhvr>
                                        <p:cTn id="35" dur="1" fill="hold">
                                          <p:stCondLst>
                                            <p:cond delay="0"/>
                                          </p:stCondLst>
                                        </p:cTn>
                                        <p:tgtEl>
                                          <p:spTgt spid="297"/>
                                        </p:tgtEl>
                                        <p:attrNameLst>
                                          <p:attrName>style.visibility</p:attrName>
                                        </p:attrNameLst>
                                      </p:cBhvr>
                                      <p:to>
                                        <p:strVal val="visible"/>
                                      </p:to>
                                    </p:set>
                                    <p:animEffect transition="in" filter="fade">
                                      <p:cBhvr>
                                        <p:cTn id="36" dur="1000"/>
                                        <p:tgtEl>
                                          <p:spTgt spid="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a:t>Mobile malware</a:t>
            </a:r>
          </a:p>
          <a:p>
            <a:r>
              <a:rPr lang="en-US"/>
              <a:t>Identifying malware</a:t>
            </a:r>
          </a:p>
          <a:p>
            <a:pPr lvl="1"/>
            <a:r>
              <a:rPr lang="en-US"/>
              <a:t>Detect at app store rather than on platform</a:t>
            </a:r>
          </a:p>
          <a:p>
            <a:r>
              <a:rPr lang="en-US"/>
              <a:t>Classification study of mobile web apps</a:t>
            </a:r>
          </a:p>
          <a:p>
            <a:pPr lvl="1"/>
            <a:r>
              <a:rPr lang="en-US"/>
              <a:t>Entire Google Play market as of 2014</a:t>
            </a:r>
          </a:p>
          <a:p>
            <a:pPr lvl="1"/>
            <a:r>
              <a:rPr lang="en-US"/>
              <a:t>85% of approx 1 million apps use web interface</a:t>
            </a:r>
          </a:p>
          <a:p>
            <a:r>
              <a:rPr lang="en-US"/>
              <a:t>Target fragmentation in Android</a:t>
            </a:r>
          </a:p>
          <a:p>
            <a:pPr lvl="1"/>
            <a:r>
              <a:rPr lang="en-US"/>
              <a:t>Out-of-date Apps may disable more recent security platform patches</a:t>
            </a:r>
            <a:endParaRPr lang="en-US" dirty="0"/>
          </a:p>
        </p:txBody>
      </p:sp>
      <p:sp>
        <p:nvSpPr>
          <p:cNvPr id="4" name="Right Arrow 3"/>
          <p:cNvSpPr/>
          <p:nvPr/>
        </p:nvSpPr>
        <p:spPr>
          <a:xfrm>
            <a:off x="228600" y="3429000"/>
            <a:ext cx="457200" cy="2286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6698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98625"/>
            <a:ext cx="7772400" cy="1470025"/>
          </a:xfrm>
        </p:spPr>
        <p:txBody>
          <a:bodyPr/>
          <a:lstStyle/>
          <a:p>
            <a:r>
              <a:rPr lang="en-US" dirty="0">
                <a:latin typeface="Arial"/>
                <a:cs typeface="Arial"/>
              </a:rPr>
              <a:t>A Large-Scale Study of </a:t>
            </a:r>
            <a:br>
              <a:rPr lang="en-US" dirty="0">
                <a:latin typeface="Arial"/>
                <a:cs typeface="Arial"/>
              </a:rPr>
            </a:br>
            <a:r>
              <a:rPr lang="en-US" dirty="0">
                <a:latin typeface="Arial"/>
                <a:cs typeface="Arial"/>
              </a:rPr>
              <a:t>Mobile Web App Security</a:t>
            </a:r>
          </a:p>
        </p:txBody>
      </p:sp>
      <p:sp>
        <p:nvSpPr>
          <p:cNvPr id="3" name="Subtitle 2"/>
          <p:cNvSpPr>
            <a:spLocks noGrp="1"/>
          </p:cNvSpPr>
          <p:nvPr>
            <p:ph type="subTitle" idx="1"/>
          </p:nvPr>
        </p:nvSpPr>
        <p:spPr>
          <a:xfrm>
            <a:off x="685800" y="3454400"/>
            <a:ext cx="7861300" cy="1752600"/>
          </a:xfrm>
        </p:spPr>
        <p:txBody>
          <a:bodyPr>
            <a:normAutofit/>
          </a:bodyPr>
          <a:lstStyle/>
          <a:p>
            <a:r>
              <a:rPr lang="en-US" sz="3000" dirty="0">
                <a:latin typeface="Arial"/>
                <a:cs typeface="Arial"/>
              </a:rPr>
              <a:t>Patrick </a:t>
            </a:r>
            <a:r>
              <a:rPr lang="en-US" sz="3000" dirty="0" err="1">
                <a:latin typeface="Arial"/>
                <a:cs typeface="Arial"/>
              </a:rPr>
              <a:t>Mutchler</a:t>
            </a:r>
            <a:r>
              <a:rPr lang="en-US" sz="3000" dirty="0">
                <a:latin typeface="Arial"/>
                <a:cs typeface="Arial"/>
              </a:rPr>
              <a:t>, Adam </a:t>
            </a:r>
            <a:r>
              <a:rPr lang="en-US" sz="3000" dirty="0" err="1">
                <a:latin typeface="Arial"/>
                <a:cs typeface="Arial"/>
              </a:rPr>
              <a:t>Doupe</a:t>
            </a:r>
            <a:r>
              <a:rPr lang="en-US" sz="3000" dirty="0">
                <a:latin typeface="Arial"/>
                <a:cs typeface="Arial"/>
              </a:rPr>
              <a:t>, </a:t>
            </a:r>
          </a:p>
          <a:p>
            <a:r>
              <a:rPr lang="en-US" sz="3000" dirty="0">
                <a:latin typeface="Arial"/>
                <a:cs typeface="Arial"/>
              </a:rPr>
              <a:t>John Mitchell, Chris </a:t>
            </a:r>
            <a:r>
              <a:rPr lang="en-US" sz="3000" dirty="0" err="1">
                <a:latin typeface="Arial"/>
                <a:cs typeface="Arial"/>
              </a:rPr>
              <a:t>Kruegel</a:t>
            </a:r>
            <a:r>
              <a:rPr lang="en-US" sz="3000" dirty="0">
                <a:latin typeface="Arial"/>
                <a:cs typeface="Arial"/>
              </a:rPr>
              <a:t>, Giovanni </a:t>
            </a:r>
            <a:r>
              <a:rPr lang="en-US" sz="3000" dirty="0" err="1">
                <a:latin typeface="Arial"/>
                <a:cs typeface="Arial"/>
              </a:rPr>
              <a:t>Vigna</a:t>
            </a:r>
            <a:endParaRPr lang="en-US" sz="3000" dirty="0">
              <a:latin typeface="Arial"/>
              <a:cs typeface="Arial"/>
            </a:endParaRPr>
          </a:p>
        </p:txBody>
      </p:sp>
      <p:pic>
        <p:nvPicPr>
          <p:cNvPr id="4" name="Picture 3"/>
          <p:cNvPicPr>
            <a:picLocks noChangeAspect="1"/>
          </p:cNvPicPr>
          <p:nvPr/>
        </p:nvPicPr>
        <p:blipFill>
          <a:blip r:embed="rId3"/>
          <a:stretch>
            <a:fillRect/>
          </a:stretch>
        </p:blipFill>
        <p:spPr>
          <a:xfrm>
            <a:off x="1473200" y="4851400"/>
            <a:ext cx="1295400" cy="1295400"/>
          </a:xfrm>
          <a:prstGeom prst="rect">
            <a:avLst/>
          </a:prstGeom>
        </p:spPr>
      </p:pic>
      <p:pic>
        <p:nvPicPr>
          <p:cNvPr id="5" name="Picture 4"/>
          <p:cNvPicPr>
            <a:picLocks noChangeAspect="1"/>
          </p:cNvPicPr>
          <p:nvPr/>
        </p:nvPicPr>
        <p:blipFill>
          <a:blip r:embed="rId4"/>
          <a:stretch>
            <a:fillRect/>
          </a:stretch>
        </p:blipFill>
        <p:spPr>
          <a:xfrm>
            <a:off x="6426200" y="4851400"/>
            <a:ext cx="1282700" cy="1282700"/>
          </a:xfrm>
          <a:prstGeom prst="rect">
            <a:avLst/>
          </a:prstGeom>
        </p:spPr>
      </p:pic>
      <p:pic>
        <p:nvPicPr>
          <p:cNvPr id="6" name="Picture 5"/>
          <p:cNvPicPr>
            <a:picLocks noChangeAspect="1"/>
          </p:cNvPicPr>
          <p:nvPr/>
        </p:nvPicPr>
        <p:blipFill>
          <a:blip r:embed="rId5"/>
          <a:stretch>
            <a:fillRect/>
          </a:stretch>
        </p:blipFill>
        <p:spPr>
          <a:xfrm>
            <a:off x="3784600" y="5097180"/>
            <a:ext cx="1727200" cy="719419"/>
          </a:xfrm>
          <a:prstGeom prst="rect">
            <a:avLst/>
          </a:prstGeom>
        </p:spPr>
      </p:pic>
    </p:spTree>
    <p:extLst>
      <p:ext uri="{BB962C8B-B14F-4D97-AF65-F5344CB8AC3E}">
        <p14:creationId xmlns:p14="http://schemas.microsoft.com/office/powerpoint/2010/main" val="37684583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961731" y="1437535"/>
            <a:ext cx="2380379" cy="4164187"/>
          </a:xfrm>
          <a:prstGeom prst="rect">
            <a:avLst/>
          </a:prstGeom>
        </p:spPr>
      </p:pic>
      <p:sp>
        <p:nvSpPr>
          <p:cNvPr id="5" name="Title 4"/>
          <p:cNvSpPr>
            <a:spLocks noGrp="1"/>
          </p:cNvSpPr>
          <p:nvPr>
            <p:ph type="title"/>
          </p:nvPr>
        </p:nvSpPr>
        <p:spPr/>
        <p:txBody>
          <a:bodyPr/>
          <a:lstStyle/>
          <a:p>
            <a:r>
              <a:rPr lang="en-US" dirty="0"/>
              <a:t>Mobile Apps</a:t>
            </a:r>
          </a:p>
        </p:txBody>
      </p:sp>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5577907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961731" y="1437535"/>
            <a:ext cx="2380379" cy="4164187"/>
          </a:xfrm>
          <a:prstGeom prst="rect">
            <a:avLst/>
          </a:prstGeom>
        </p:spPr>
      </p:pic>
      <p:pic>
        <p:nvPicPr>
          <p:cNvPr id="2" name="Picture 1"/>
          <p:cNvPicPr>
            <a:picLocks noChangeAspect="1"/>
          </p:cNvPicPr>
          <p:nvPr/>
        </p:nvPicPr>
        <p:blipFill>
          <a:blip r:embed="rId3"/>
          <a:stretch>
            <a:fillRect/>
          </a:stretch>
        </p:blipFill>
        <p:spPr>
          <a:xfrm>
            <a:off x="3582201" y="1437535"/>
            <a:ext cx="2090438" cy="4164187"/>
          </a:xfrm>
          <a:prstGeom prst="rect">
            <a:avLst/>
          </a:prstGeom>
        </p:spPr>
      </p:pic>
      <p:sp>
        <p:nvSpPr>
          <p:cNvPr id="5" name="Title 4"/>
          <p:cNvSpPr>
            <a:spLocks noGrp="1"/>
          </p:cNvSpPr>
          <p:nvPr>
            <p:ph type="title"/>
          </p:nvPr>
        </p:nvSpPr>
        <p:spPr/>
        <p:txBody>
          <a:bodyPr/>
          <a:lstStyle/>
          <a:p>
            <a:r>
              <a:rPr lang="en-US" dirty="0"/>
              <a:t>Mobile Apps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622724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961731" y="1437535"/>
            <a:ext cx="2380379" cy="4164187"/>
          </a:xfrm>
          <a:prstGeom prst="rect">
            <a:avLst/>
          </a:prstGeom>
        </p:spPr>
      </p:pic>
      <p:pic>
        <p:nvPicPr>
          <p:cNvPr id="2" name="Picture 1"/>
          <p:cNvPicPr>
            <a:picLocks noChangeAspect="1"/>
          </p:cNvPicPr>
          <p:nvPr/>
        </p:nvPicPr>
        <p:blipFill>
          <a:blip r:embed="rId3"/>
          <a:stretch>
            <a:fillRect/>
          </a:stretch>
        </p:blipFill>
        <p:spPr>
          <a:xfrm>
            <a:off x="3582201" y="1437535"/>
            <a:ext cx="2090438" cy="4164187"/>
          </a:xfrm>
          <a:prstGeom prst="rect">
            <a:avLst/>
          </a:prstGeom>
        </p:spPr>
      </p:pic>
      <p:pic>
        <p:nvPicPr>
          <p:cNvPr id="3" name="Picture 2"/>
          <p:cNvPicPr>
            <a:picLocks noChangeAspect="1"/>
          </p:cNvPicPr>
          <p:nvPr/>
        </p:nvPicPr>
        <p:blipFill>
          <a:blip r:embed="rId4"/>
          <a:stretch>
            <a:fillRect/>
          </a:stretch>
        </p:blipFill>
        <p:spPr>
          <a:xfrm>
            <a:off x="5912729" y="1439280"/>
            <a:ext cx="2169656" cy="4160696"/>
          </a:xfrm>
          <a:prstGeom prst="rect">
            <a:avLst/>
          </a:prstGeom>
        </p:spPr>
      </p:pic>
      <p:sp>
        <p:nvSpPr>
          <p:cNvPr id="5" name="Title 4"/>
          <p:cNvSpPr>
            <a:spLocks noGrp="1"/>
          </p:cNvSpPr>
          <p:nvPr>
            <p:ph type="title"/>
          </p:nvPr>
        </p:nvSpPr>
        <p:spPr/>
        <p:txBody>
          <a:bodyPr/>
          <a:lstStyle/>
          <a:p>
            <a:r>
              <a:rPr lang="en-US" dirty="0"/>
              <a:t>Mobile Apps</a:t>
            </a:r>
          </a:p>
        </p:txBody>
      </p:sp>
      <p:sp>
        <p:nvSpPr>
          <p:cNvPr id="6" name="Content Placeholder 5"/>
          <p:cNvSpPr>
            <a:spLocks noGrp="1"/>
          </p:cNvSpPr>
          <p:nvPr>
            <p:ph idx="1"/>
          </p:nvPr>
        </p:nvSpPr>
        <p:spPr/>
        <p:txBody>
          <a:bodyPr/>
          <a:lstStyle/>
          <a:p>
            <a:endParaRPr lang="en-US"/>
          </a:p>
        </p:txBody>
      </p:sp>
    </p:spTree>
    <p:extLst>
      <p:ext uri="{BB962C8B-B14F-4D97-AF65-F5344CB8AC3E}">
        <p14:creationId xmlns:p14="http://schemas.microsoft.com/office/powerpoint/2010/main" val="24514036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5684837"/>
            <a:ext cx="8229600" cy="715963"/>
          </a:xfrm>
        </p:spPr>
        <p:txBody>
          <a:bodyPr/>
          <a:lstStyle/>
          <a:p>
            <a:r>
              <a:rPr lang="en-US" dirty="0">
                <a:latin typeface="Arial"/>
                <a:cs typeface="Arial"/>
              </a:rPr>
              <a:t>Mobile web app: embeds a fully functional web browser as a UI element</a:t>
            </a:r>
          </a:p>
        </p:txBody>
      </p:sp>
      <p:pic>
        <p:nvPicPr>
          <p:cNvPr id="9" name="Picture 8"/>
          <p:cNvPicPr>
            <a:picLocks noChangeAspect="1"/>
          </p:cNvPicPr>
          <p:nvPr/>
        </p:nvPicPr>
        <p:blipFill>
          <a:blip r:embed="rId2"/>
          <a:stretch>
            <a:fillRect/>
          </a:stretch>
        </p:blipFill>
        <p:spPr>
          <a:xfrm>
            <a:off x="961731" y="1437535"/>
            <a:ext cx="2380379" cy="4164187"/>
          </a:xfrm>
          <a:prstGeom prst="rect">
            <a:avLst/>
          </a:prstGeom>
        </p:spPr>
      </p:pic>
      <p:cxnSp>
        <p:nvCxnSpPr>
          <p:cNvPr id="4" name="Straight Connector 3"/>
          <p:cNvCxnSpPr/>
          <p:nvPr/>
        </p:nvCxnSpPr>
        <p:spPr>
          <a:xfrm flipV="1">
            <a:off x="2488861" y="1495990"/>
            <a:ext cx="2235539" cy="1210652"/>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386230" y="3424991"/>
            <a:ext cx="2490570" cy="1865940"/>
          </a:xfrm>
          <a:prstGeom prst="line">
            <a:avLst/>
          </a:prstGeom>
        </p:spPr>
        <p:style>
          <a:lnRef idx="2">
            <a:schemeClr val="accent1"/>
          </a:lnRef>
          <a:fillRef idx="0">
            <a:schemeClr val="accent1"/>
          </a:fillRef>
          <a:effectRef idx="1">
            <a:schemeClr val="accent1"/>
          </a:effectRef>
          <a:fontRef idx="minor">
            <a:schemeClr val="tx1"/>
          </a:fontRef>
        </p:style>
      </p:cxnSp>
      <p:sp>
        <p:nvSpPr>
          <p:cNvPr id="5" name="Title 4"/>
          <p:cNvSpPr>
            <a:spLocks noGrp="1"/>
          </p:cNvSpPr>
          <p:nvPr>
            <p:ph type="title"/>
          </p:nvPr>
        </p:nvSpPr>
        <p:spPr/>
        <p:txBody>
          <a:bodyPr/>
          <a:lstStyle/>
          <a:p>
            <a:r>
              <a:rPr lang="en-US" dirty="0"/>
              <a:t>Mobile Web Apps</a:t>
            </a:r>
          </a:p>
        </p:txBody>
      </p:sp>
      <p:pic>
        <p:nvPicPr>
          <p:cNvPr id="11" name="Picture 10"/>
          <p:cNvPicPr>
            <a:picLocks noChangeAspect="1"/>
          </p:cNvPicPr>
          <p:nvPr/>
        </p:nvPicPr>
        <p:blipFill>
          <a:blip r:embed="rId3"/>
          <a:stretch>
            <a:fillRect/>
          </a:stretch>
        </p:blipFill>
        <p:spPr>
          <a:xfrm>
            <a:off x="4724400" y="1495990"/>
            <a:ext cx="2133600" cy="3794941"/>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525258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742" t="18525" r="5299" b="10025"/>
          <a:stretch/>
        </p:blipFill>
        <p:spPr>
          <a:xfrm>
            <a:off x="702733" y="533400"/>
            <a:ext cx="8365067" cy="5791200"/>
          </a:xfrm>
          <a:prstGeom prst="rect">
            <a:avLst/>
          </a:prstGeom>
        </p:spPr>
      </p:pic>
    </p:spTree>
    <p:extLst>
      <p:ext uri="{BB962C8B-B14F-4D97-AF65-F5344CB8AC3E}">
        <p14:creationId xmlns:p14="http://schemas.microsoft.com/office/powerpoint/2010/main" val="31593952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Line Callout 1 9"/>
          <p:cNvSpPr/>
          <p:nvPr/>
        </p:nvSpPr>
        <p:spPr>
          <a:xfrm>
            <a:off x="1411275" y="1701116"/>
            <a:ext cx="4940603" cy="784983"/>
          </a:xfrm>
          <a:prstGeom prst="borderCallout1">
            <a:avLst>
              <a:gd name="adj1" fmla="val 118432"/>
              <a:gd name="adj2" fmla="val 5504"/>
              <a:gd name="adj3" fmla="val 174597"/>
              <a:gd name="adj4" fmla="val 1749"/>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sz="2000" dirty="0" err="1">
                <a:solidFill>
                  <a:srgbClr val="000000"/>
                </a:solidFill>
                <a:latin typeface="Consolas"/>
                <a:cs typeface="Consolas"/>
              </a:rPr>
              <a:t>Obj</a:t>
            </a:r>
            <a:r>
              <a:rPr lang="en-US" sz="2000" dirty="0">
                <a:solidFill>
                  <a:srgbClr val="000000"/>
                </a:solidFill>
                <a:latin typeface="Consolas"/>
                <a:cs typeface="Consolas"/>
              </a:rPr>
              <a:t> foo = new Object();</a:t>
            </a:r>
          </a:p>
          <a:p>
            <a:pPr algn="ctr" defTabSz="457200" eaLnBrk="1" fontAlgn="auto" hangingPunct="1">
              <a:spcBef>
                <a:spcPts val="0"/>
              </a:spcBef>
              <a:spcAft>
                <a:spcPts val="0"/>
              </a:spcAft>
            </a:pPr>
            <a:r>
              <a:rPr lang="en-US" sz="2000" dirty="0" err="1">
                <a:solidFill>
                  <a:srgbClr val="000000"/>
                </a:solidFill>
                <a:latin typeface="Consolas"/>
                <a:cs typeface="Consolas"/>
              </a:rPr>
              <a:t>addJavascriptInterface</a:t>
            </a:r>
            <a:r>
              <a:rPr lang="en-US" sz="2000" dirty="0">
                <a:solidFill>
                  <a:srgbClr val="000000"/>
                </a:solidFill>
                <a:latin typeface="Consolas"/>
                <a:cs typeface="Consolas"/>
              </a:rPr>
              <a:t>(foo, ‘f’);</a:t>
            </a:r>
          </a:p>
        </p:txBody>
      </p:sp>
      <p:sp>
        <p:nvSpPr>
          <p:cNvPr id="8" name="Title 7"/>
          <p:cNvSpPr>
            <a:spLocks noGrp="1"/>
          </p:cNvSpPr>
          <p:nvPr>
            <p:ph type="title"/>
          </p:nvPr>
        </p:nvSpPr>
        <p:spPr/>
        <p:txBody>
          <a:bodyPr/>
          <a:lstStyle/>
          <a:p>
            <a:pPr algn="ctr"/>
            <a:r>
              <a:rPr lang="en-US" dirty="0"/>
              <a:t>JavaScript Bridge</a:t>
            </a:r>
          </a:p>
        </p:txBody>
      </p:sp>
      <p:pic>
        <p:nvPicPr>
          <p:cNvPr id="3" name="Picture 2"/>
          <p:cNvPicPr>
            <a:picLocks noChangeAspect="1"/>
          </p:cNvPicPr>
          <p:nvPr/>
        </p:nvPicPr>
        <p:blipFill>
          <a:blip r:embed="rId2">
            <a:clrChange>
              <a:clrFrom>
                <a:srgbClr val="FFFFFF"/>
              </a:clrFrom>
              <a:clrTo>
                <a:srgbClr val="FFFFFF">
                  <a:alpha val="0"/>
                </a:srgbClr>
              </a:clrTo>
            </a:clrChange>
          </a:blip>
          <a:stretch>
            <a:fillRect/>
          </a:stretch>
        </p:blipFill>
        <p:spPr>
          <a:xfrm>
            <a:off x="2319517" y="3635626"/>
            <a:ext cx="4219457" cy="818497"/>
          </a:xfrm>
          <a:prstGeom prst="rect">
            <a:avLst/>
          </a:prstGeom>
        </p:spPr>
      </p:pic>
      <p:grpSp>
        <p:nvGrpSpPr>
          <p:cNvPr id="6" name="Group 5"/>
          <p:cNvGrpSpPr/>
          <p:nvPr/>
        </p:nvGrpSpPr>
        <p:grpSpPr>
          <a:xfrm>
            <a:off x="167741" y="3052021"/>
            <a:ext cx="2375063" cy="2698213"/>
            <a:chOff x="167741" y="3052021"/>
            <a:chExt cx="2375063" cy="2698213"/>
          </a:xfrm>
        </p:grpSpPr>
        <p:pic>
          <p:nvPicPr>
            <p:cNvPr id="4" name="Picture 3"/>
            <p:cNvPicPr>
              <a:picLocks noChangeAspect="1"/>
            </p:cNvPicPr>
            <p:nvPr/>
          </p:nvPicPr>
          <p:blipFill>
            <a:blip r:embed="rId3"/>
            <a:stretch>
              <a:fillRect/>
            </a:stretch>
          </p:blipFill>
          <p:spPr>
            <a:xfrm>
              <a:off x="167741" y="3052021"/>
              <a:ext cx="2375063" cy="2375063"/>
            </a:xfrm>
            <a:prstGeom prst="rect">
              <a:avLst/>
            </a:prstGeom>
          </p:spPr>
        </p:pic>
        <p:sp>
          <p:nvSpPr>
            <p:cNvPr id="5" name="TextBox 4"/>
            <p:cNvSpPr txBox="1"/>
            <p:nvPr/>
          </p:nvSpPr>
          <p:spPr>
            <a:xfrm>
              <a:off x="434109" y="5380902"/>
              <a:ext cx="1846922" cy="369332"/>
            </a:xfrm>
            <a:prstGeom prst="rect">
              <a:avLst/>
            </a:prstGeom>
            <a:noFill/>
          </p:spPr>
          <p:txBody>
            <a:bodyPr wrap="square" rtlCol="0">
              <a:spAutoFit/>
            </a:bodyPr>
            <a:lstStyle/>
            <a:p>
              <a:pPr algn="ctr" defTabSz="457200" eaLnBrk="1" fontAlgn="auto" hangingPunct="1">
                <a:spcBef>
                  <a:spcPts val="0"/>
                </a:spcBef>
                <a:spcAft>
                  <a:spcPts val="0"/>
                </a:spcAft>
              </a:pPr>
              <a:r>
                <a:rPr lang="en-US" sz="1800" dirty="0">
                  <a:solidFill>
                    <a:prstClr val="black"/>
                  </a:solidFill>
                  <a:latin typeface="Consolas"/>
                  <a:cs typeface="Consolas"/>
                </a:rPr>
                <a:t>Java</a:t>
              </a:r>
            </a:p>
          </p:txBody>
        </p:sp>
      </p:grpSp>
      <p:sp>
        <p:nvSpPr>
          <p:cNvPr id="9" name="TextBox 8"/>
          <p:cNvSpPr txBox="1"/>
          <p:nvPr/>
        </p:nvSpPr>
        <p:spPr>
          <a:xfrm>
            <a:off x="6736388" y="5679483"/>
            <a:ext cx="1846922" cy="369332"/>
          </a:xfrm>
          <a:prstGeom prst="rect">
            <a:avLst/>
          </a:prstGeom>
          <a:noFill/>
        </p:spPr>
        <p:txBody>
          <a:bodyPr wrap="square" rtlCol="0">
            <a:spAutoFit/>
          </a:bodyPr>
          <a:lstStyle/>
          <a:p>
            <a:pPr algn="ctr" defTabSz="457200" eaLnBrk="1" fontAlgn="auto" hangingPunct="1">
              <a:spcBef>
                <a:spcPts val="0"/>
              </a:spcBef>
              <a:spcAft>
                <a:spcPts val="0"/>
              </a:spcAft>
            </a:pPr>
            <a:r>
              <a:rPr lang="en-US" sz="1800" dirty="0">
                <a:solidFill>
                  <a:prstClr val="black"/>
                </a:solidFill>
                <a:latin typeface="Consolas"/>
                <a:cs typeface="Consolas"/>
              </a:rPr>
              <a:t>JavaScript</a:t>
            </a:r>
          </a:p>
        </p:txBody>
      </p:sp>
      <p:pic>
        <p:nvPicPr>
          <p:cNvPr id="14" name="Picture 13"/>
          <p:cNvPicPr>
            <a:picLocks noChangeAspect="1"/>
          </p:cNvPicPr>
          <p:nvPr/>
        </p:nvPicPr>
        <p:blipFill>
          <a:blip r:embed="rId4"/>
          <a:stretch>
            <a:fillRect/>
          </a:stretch>
        </p:blipFill>
        <p:spPr>
          <a:xfrm>
            <a:off x="6858000" y="2486178"/>
            <a:ext cx="1725310" cy="3068734"/>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469022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7741" y="3052021"/>
            <a:ext cx="2375063" cy="2375063"/>
          </a:xfrm>
          <a:prstGeom prst="rect">
            <a:avLst/>
          </a:prstGeom>
        </p:spPr>
      </p:pic>
      <p:sp>
        <p:nvSpPr>
          <p:cNvPr id="8" name="Title 7"/>
          <p:cNvSpPr>
            <a:spLocks noGrp="1"/>
          </p:cNvSpPr>
          <p:nvPr>
            <p:ph type="title"/>
          </p:nvPr>
        </p:nvSpPr>
        <p:spPr/>
        <p:txBody>
          <a:bodyPr/>
          <a:lstStyle/>
          <a:p>
            <a:pPr algn="ctr"/>
            <a:r>
              <a:rPr lang="en-US" dirty="0"/>
              <a:t>JavaScript Bridge</a:t>
            </a:r>
          </a:p>
        </p:txBody>
      </p:sp>
      <p:sp>
        <p:nvSpPr>
          <p:cNvPr id="3" name="Content Placeholder 2"/>
          <p:cNvSpPr>
            <a:spLocks noGrp="1"/>
          </p:cNvSpPr>
          <p:nvPr>
            <p:ph idx="1"/>
          </p:nvPr>
        </p:nvSpPr>
        <p:spPr/>
        <p:txBody>
          <a:bodyPr/>
          <a:lstStyle/>
          <a:p>
            <a:endParaRPr lang="en-US"/>
          </a:p>
        </p:txBody>
      </p:sp>
      <p:sp>
        <p:nvSpPr>
          <p:cNvPr id="11" name="TextBox 10"/>
          <p:cNvSpPr txBox="1"/>
          <p:nvPr/>
        </p:nvSpPr>
        <p:spPr>
          <a:xfrm>
            <a:off x="434109" y="5380902"/>
            <a:ext cx="1846922" cy="369332"/>
          </a:xfrm>
          <a:prstGeom prst="rect">
            <a:avLst/>
          </a:prstGeom>
          <a:noFill/>
        </p:spPr>
        <p:txBody>
          <a:bodyPr wrap="square" rtlCol="0">
            <a:spAutoFit/>
          </a:bodyPr>
          <a:lstStyle/>
          <a:p>
            <a:pPr algn="ctr" defTabSz="457200" eaLnBrk="1" fontAlgn="auto" hangingPunct="1">
              <a:spcBef>
                <a:spcPts val="0"/>
              </a:spcBef>
              <a:spcAft>
                <a:spcPts val="0"/>
              </a:spcAft>
            </a:pPr>
            <a:r>
              <a:rPr lang="en-US" sz="1800" dirty="0">
                <a:solidFill>
                  <a:prstClr val="black"/>
                </a:solidFill>
                <a:latin typeface="Consolas"/>
                <a:cs typeface="Consolas"/>
              </a:rPr>
              <a:t>Java</a:t>
            </a:r>
          </a:p>
        </p:txBody>
      </p:sp>
      <p:sp>
        <p:nvSpPr>
          <p:cNvPr id="12" name="TextBox 11"/>
          <p:cNvSpPr txBox="1"/>
          <p:nvPr/>
        </p:nvSpPr>
        <p:spPr>
          <a:xfrm>
            <a:off x="6736388" y="5679483"/>
            <a:ext cx="1846922" cy="369332"/>
          </a:xfrm>
          <a:prstGeom prst="rect">
            <a:avLst/>
          </a:prstGeom>
          <a:noFill/>
        </p:spPr>
        <p:txBody>
          <a:bodyPr wrap="square" rtlCol="0">
            <a:spAutoFit/>
          </a:bodyPr>
          <a:lstStyle/>
          <a:p>
            <a:pPr algn="ctr" defTabSz="457200" eaLnBrk="1" fontAlgn="auto" hangingPunct="1">
              <a:spcBef>
                <a:spcPts val="0"/>
              </a:spcBef>
              <a:spcAft>
                <a:spcPts val="0"/>
              </a:spcAft>
            </a:pPr>
            <a:r>
              <a:rPr lang="en-US" sz="1800" dirty="0">
                <a:solidFill>
                  <a:prstClr val="black"/>
                </a:solidFill>
                <a:latin typeface="Consolas"/>
                <a:cs typeface="Consolas"/>
              </a:rPr>
              <a:t>JavaScript</a:t>
            </a:r>
          </a:p>
        </p:txBody>
      </p:sp>
      <p:cxnSp>
        <p:nvCxnSpPr>
          <p:cNvPr id="14" name="Elbow Connector 13"/>
          <p:cNvCxnSpPr/>
          <p:nvPr/>
        </p:nvCxnSpPr>
        <p:spPr>
          <a:xfrm rot="10800000" flipV="1">
            <a:off x="2304122" y="2486099"/>
            <a:ext cx="3953514" cy="1149526"/>
          </a:xfrm>
          <a:prstGeom prst="bentConnector3">
            <a:avLst>
              <a:gd name="adj1" fmla="val -8"/>
            </a:avLst>
          </a:prstGeom>
          <a:ln w="57150" cmpd="sng">
            <a:tailEnd type="arrow"/>
          </a:ln>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p:nvPicPr>
        <p:blipFill>
          <a:blip r:embed="rId3">
            <a:clrChange>
              <a:clrFrom>
                <a:srgbClr val="FFFFFF"/>
              </a:clrFrom>
              <a:clrTo>
                <a:srgbClr val="FFFFFF">
                  <a:alpha val="0"/>
                </a:srgbClr>
              </a:clrTo>
            </a:clrChange>
          </a:blip>
          <a:stretch>
            <a:fillRect/>
          </a:stretch>
        </p:blipFill>
        <p:spPr>
          <a:xfrm>
            <a:off x="2319517" y="3635626"/>
            <a:ext cx="4219457" cy="818497"/>
          </a:xfrm>
          <a:prstGeom prst="rect">
            <a:avLst/>
          </a:prstGeom>
        </p:spPr>
      </p:pic>
      <p:sp>
        <p:nvSpPr>
          <p:cNvPr id="9" name="Line Callout 1 8"/>
          <p:cNvSpPr/>
          <p:nvPr/>
        </p:nvSpPr>
        <p:spPr>
          <a:xfrm>
            <a:off x="5533872" y="1701116"/>
            <a:ext cx="2426014" cy="784983"/>
          </a:xfrm>
          <a:prstGeom prst="borderCallout1">
            <a:avLst>
              <a:gd name="adj1" fmla="val 120066"/>
              <a:gd name="adj2" fmla="val 79425"/>
              <a:gd name="adj3" fmla="val 169695"/>
              <a:gd name="adj4" fmla="val 84324"/>
            </a:avLst>
          </a:prstGeom>
          <a:solidFill>
            <a:schemeClr val="bg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sz="2000" dirty="0" err="1">
                <a:solidFill>
                  <a:srgbClr val="000000"/>
                </a:solidFill>
                <a:latin typeface="Consolas"/>
                <a:cs typeface="Consolas"/>
              </a:rPr>
              <a:t>f.bar</a:t>
            </a:r>
            <a:r>
              <a:rPr lang="en-US" sz="2000" dirty="0">
                <a:solidFill>
                  <a:srgbClr val="000000"/>
                </a:solidFill>
                <a:latin typeface="Consolas"/>
                <a:cs typeface="Consolas"/>
              </a:rPr>
              <a:t>();</a:t>
            </a:r>
          </a:p>
        </p:txBody>
      </p:sp>
      <p:pic>
        <p:nvPicPr>
          <p:cNvPr id="13" name="Picture 12"/>
          <p:cNvPicPr>
            <a:picLocks noChangeAspect="1"/>
          </p:cNvPicPr>
          <p:nvPr/>
        </p:nvPicPr>
        <p:blipFill>
          <a:blip r:embed="rId4"/>
          <a:stretch>
            <a:fillRect/>
          </a:stretch>
        </p:blipFill>
        <p:spPr>
          <a:xfrm>
            <a:off x="6858000" y="2590800"/>
            <a:ext cx="1725310" cy="3068734"/>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81145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a:t>
            </a:r>
          </a:p>
        </p:txBody>
      </p:sp>
      <p:sp>
        <p:nvSpPr>
          <p:cNvPr id="3" name="Content Placeholder 2"/>
          <p:cNvSpPr>
            <a:spLocks noGrp="1"/>
          </p:cNvSpPr>
          <p:nvPr>
            <p:ph idx="1"/>
          </p:nvPr>
        </p:nvSpPr>
        <p:spPr/>
        <p:txBody>
          <a:bodyPr/>
          <a:lstStyle/>
          <a:p>
            <a:pPr>
              <a:lnSpc>
                <a:spcPct val="200000"/>
              </a:lnSpc>
            </a:pPr>
            <a:r>
              <a:rPr lang="en-US" dirty="0"/>
              <a:t>Full-featured mobile web apps</a:t>
            </a:r>
          </a:p>
          <a:p>
            <a:pPr>
              <a:lnSpc>
                <a:spcPct val="200000"/>
              </a:lnSpc>
            </a:pPr>
            <a:r>
              <a:rPr lang="en-US" dirty="0"/>
              <a:t>Expose phone functionality to JavaScript</a:t>
            </a:r>
          </a:p>
        </p:txBody>
      </p:sp>
    </p:spTree>
    <p:extLst>
      <p:ext uri="{BB962C8B-B14F-4D97-AF65-F5344CB8AC3E}">
        <p14:creationId xmlns:p14="http://schemas.microsoft.com/office/powerpoint/2010/main" val="306308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Security Concerns</a:t>
            </a:r>
          </a:p>
        </p:txBody>
      </p:sp>
      <p:sp>
        <p:nvSpPr>
          <p:cNvPr id="5" name="Content Placeholder 4"/>
          <p:cNvSpPr>
            <a:spLocks noGrp="1"/>
          </p:cNvSpPr>
          <p:nvPr>
            <p:ph idx="1"/>
          </p:nvPr>
        </p:nvSpPr>
        <p:spPr/>
        <p:txBody>
          <a:bodyPr/>
          <a:lstStyle/>
          <a:p>
            <a:pPr>
              <a:lnSpc>
                <a:spcPct val="200000"/>
              </a:lnSpc>
            </a:pPr>
            <a:r>
              <a:rPr lang="en-US" dirty="0"/>
              <a:t>Who can access the bridge?</a:t>
            </a:r>
          </a:p>
          <a:p>
            <a:pPr lvl="1">
              <a:lnSpc>
                <a:spcPct val="200000"/>
              </a:lnSpc>
            </a:pPr>
            <a:r>
              <a:rPr lang="en-US" dirty="0"/>
              <a:t>Everyone</a:t>
            </a:r>
          </a:p>
        </p:txBody>
      </p:sp>
    </p:spTree>
    <p:extLst>
      <p:ext uri="{BB962C8B-B14F-4D97-AF65-F5344CB8AC3E}">
        <p14:creationId xmlns:p14="http://schemas.microsoft.com/office/powerpoint/2010/main" val="72368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Screen Shot 2014-10-09 at 2.05.03 PM.png"/>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19134" y="109370"/>
            <a:ext cx="5319866" cy="6477752"/>
          </a:xfrm>
        </p:spPr>
      </p:pic>
      <p:sp>
        <p:nvSpPr>
          <p:cNvPr id="6" name="Rectangle 5"/>
          <p:cNvSpPr/>
          <p:nvPr/>
        </p:nvSpPr>
        <p:spPr>
          <a:xfrm>
            <a:off x="5417416" y="4261261"/>
            <a:ext cx="1699529" cy="1287756"/>
          </a:xfrm>
          <a:prstGeom prst="rect">
            <a:avLst/>
          </a:prstGeom>
          <a:noFill/>
          <a:ln w="1016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endParaRPr>
          </a:p>
        </p:txBody>
      </p:sp>
      <p:sp>
        <p:nvSpPr>
          <p:cNvPr id="7" name="Rectangle 6"/>
          <p:cNvSpPr/>
          <p:nvPr/>
        </p:nvSpPr>
        <p:spPr>
          <a:xfrm>
            <a:off x="5410200" y="5549016"/>
            <a:ext cx="1699529" cy="1004184"/>
          </a:xfrm>
          <a:prstGeom prst="rect">
            <a:avLst/>
          </a:prstGeom>
          <a:noFill/>
          <a:ln w="1016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endParaRPr>
          </a:p>
        </p:txBody>
      </p:sp>
      <p:sp>
        <p:nvSpPr>
          <p:cNvPr id="8" name="Rectangle 7"/>
          <p:cNvSpPr/>
          <p:nvPr/>
        </p:nvSpPr>
        <p:spPr>
          <a:xfrm>
            <a:off x="5547926" y="685800"/>
            <a:ext cx="1767274" cy="259779"/>
          </a:xfrm>
          <a:prstGeom prst="rect">
            <a:avLst/>
          </a:prstGeom>
          <a:noFill/>
          <a:ln w="1016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endParaRPr>
          </a:p>
        </p:txBody>
      </p:sp>
      <p:sp>
        <p:nvSpPr>
          <p:cNvPr id="9" name="TextBox 8"/>
          <p:cNvSpPr txBox="1"/>
          <p:nvPr/>
        </p:nvSpPr>
        <p:spPr>
          <a:xfrm>
            <a:off x="1066800" y="2667000"/>
            <a:ext cx="7042826" cy="646331"/>
          </a:xfrm>
          <a:prstGeom prst="rect">
            <a:avLst/>
          </a:prstGeom>
          <a:solidFill>
            <a:schemeClr val="accent3"/>
          </a:solidFill>
        </p:spPr>
        <p:txBody>
          <a:bodyPr wrap="square" rtlCol="0">
            <a:spAutoFit/>
          </a:bodyPr>
          <a:lstStyle/>
          <a:p>
            <a:pPr algn="ctr" defTabSz="457200" eaLnBrk="1" fontAlgn="auto" hangingPunct="1">
              <a:spcBef>
                <a:spcPts val="0"/>
              </a:spcBef>
              <a:spcAft>
                <a:spcPts val="0"/>
              </a:spcAft>
            </a:pPr>
            <a:r>
              <a:rPr lang="en-US" sz="3600" dirty="0">
                <a:solidFill>
                  <a:prstClr val="black"/>
                </a:solidFill>
                <a:latin typeface="Arial"/>
              </a:rPr>
              <a:t>Isolated in Browser</a:t>
            </a:r>
          </a:p>
        </p:txBody>
      </p:sp>
    </p:spTree>
    <p:extLst>
      <p:ext uri="{BB962C8B-B14F-4D97-AF65-F5344CB8AC3E}">
        <p14:creationId xmlns:p14="http://schemas.microsoft.com/office/powerpoint/2010/main" val="235285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origin distinction in </a:t>
            </a:r>
            <a:r>
              <a:rPr lang="en-US" dirty="0" err="1"/>
              <a:t>WebView</a:t>
            </a:r>
            <a:endParaRPr lang="en-US" dirty="0"/>
          </a:p>
        </p:txBody>
      </p:sp>
      <p:pic>
        <p:nvPicPr>
          <p:cNvPr id="5" name="Content Placeholder 4" descr="Screen Shot 2014-10-09 at 2.05.03 PM.png"/>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644523" y="2916240"/>
            <a:ext cx="2423277" cy="2951160"/>
          </a:xfrm>
        </p:spPr>
      </p:pic>
      <p:pic>
        <p:nvPicPr>
          <p:cNvPr id="9" name="Picture 8"/>
          <p:cNvPicPr>
            <a:picLocks noChangeAspect="1"/>
          </p:cNvPicPr>
          <p:nvPr/>
        </p:nvPicPr>
        <p:blipFill>
          <a:blip r:embed="rId3"/>
          <a:stretch>
            <a:fillRect/>
          </a:stretch>
        </p:blipFill>
        <p:spPr>
          <a:xfrm>
            <a:off x="167741" y="3052021"/>
            <a:ext cx="2375063" cy="2375063"/>
          </a:xfrm>
          <a:prstGeom prst="rect">
            <a:avLst/>
          </a:prstGeom>
        </p:spPr>
      </p:pic>
      <p:sp>
        <p:nvSpPr>
          <p:cNvPr id="10" name="TextBox 9"/>
          <p:cNvSpPr txBox="1"/>
          <p:nvPr/>
        </p:nvSpPr>
        <p:spPr>
          <a:xfrm>
            <a:off x="434109" y="5380902"/>
            <a:ext cx="1846922" cy="369332"/>
          </a:xfrm>
          <a:prstGeom prst="rect">
            <a:avLst/>
          </a:prstGeom>
          <a:noFill/>
        </p:spPr>
        <p:txBody>
          <a:bodyPr wrap="square" rtlCol="0">
            <a:spAutoFit/>
          </a:bodyPr>
          <a:lstStyle/>
          <a:p>
            <a:pPr algn="ctr" defTabSz="457200" eaLnBrk="1" fontAlgn="auto" hangingPunct="1">
              <a:spcBef>
                <a:spcPts val="0"/>
              </a:spcBef>
              <a:spcAft>
                <a:spcPts val="0"/>
              </a:spcAft>
            </a:pPr>
            <a:r>
              <a:rPr lang="en-US" sz="1800" dirty="0">
                <a:solidFill>
                  <a:prstClr val="black"/>
                </a:solidFill>
                <a:latin typeface="Consolas"/>
                <a:cs typeface="Consolas"/>
              </a:rPr>
              <a:t>Java</a:t>
            </a:r>
          </a:p>
        </p:txBody>
      </p:sp>
      <p:pic>
        <p:nvPicPr>
          <p:cNvPr id="11" name="Picture 10"/>
          <p:cNvPicPr>
            <a:picLocks noChangeAspect="1"/>
          </p:cNvPicPr>
          <p:nvPr/>
        </p:nvPicPr>
        <p:blipFill>
          <a:blip r:embed="rId4">
            <a:clrChange>
              <a:clrFrom>
                <a:srgbClr val="FFFFFF"/>
              </a:clrFrom>
              <a:clrTo>
                <a:srgbClr val="FFFFFF">
                  <a:alpha val="0"/>
                </a:srgbClr>
              </a:clrTo>
            </a:clrChange>
          </a:blip>
          <a:stretch>
            <a:fillRect/>
          </a:stretch>
        </p:blipFill>
        <p:spPr>
          <a:xfrm>
            <a:off x="2319517" y="3635626"/>
            <a:ext cx="4219457" cy="818497"/>
          </a:xfrm>
          <a:prstGeom prst="rect">
            <a:avLst/>
          </a:prstGeom>
        </p:spPr>
      </p:pic>
      <p:sp>
        <p:nvSpPr>
          <p:cNvPr id="13" name="TextBox 12"/>
          <p:cNvSpPr txBox="1"/>
          <p:nvPr/>
        </p:nvSpPr>
        <p:spPr>
          <a:xfrm>
            <a:off x="6736388" y="5955268"/>
            <a:ext cx="1846922" cy="369332"/>
          </a:xfrm>
          <a:prstGeom prst="rect">
            <a:avLst/>
          </a:prstGeom>
          <a:noFill/>
        </p:spPr>
        <p:txBody>
          <a:bodyPr wrap="square" rtlCol="0">
            <a:spAutoFit/>
          </a:bodyPr>
          <a:lstStyle/>
          <a:p>
            <a:pPr algn="ctr" defTabSz="457200" eaLnBrk="1" fontAlgn="auto" hangingPunct="1">
              <a:spcBef>
                <a:spcPts val="0"/>
              </a:spcBef>
              <a:spcAft>
                <a:spcPts val="0"/>
              </a:spcAft>
            </a:pPr>
            <a:r>
              <a:rPr lang="en-US" sz="1800" dirty="0">
                <a:solidFill>
                  <a:prstClr val="black"/>
                </a:solidFill>
                <a:latin typeface="Consolas"/>
                <a:cs typeface="Consolas"/>
              </a:rPr>
              <a:t>JavaScript</a:t>
            </a:r>
          </a:p>
        </p:txBody>
      </p:sp>
      <p:sp>
        <p:nvSpPr>
          <p:cNvPr id="15" name="Line Callout 1 14"/>
          <p:cNvSpPr/>
          <p:nvPr/>
        </p:nvSpPr>
        <p:spPr>
          <a:xfrm>
            <a:off x="5498786" y="1958216"/>
            <a:ext cx="2426014" cy="784983"/>
          </a:xfrm>
          <a:prstGeom prst="borderCallout1">
            <a:avLst>
              <a:gd name="adj1" fmla="val -85823"/>
              <a:gd name="adj2" fmla="val -300686"/>
              <a:gd name="adj3" fmla="val 112707"/>
              <a:gd name="adj4" fmla="val -277942"/>
            </a:avLst>
          </a:prstGeom>
          <a:solidFill>
            <a:schemeClr val="bg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sz="2000" dirty="0" err="1">
                <a:solidFill>
                  <a:srgbClr val="000000"/>
                </a:solidFill>
                <a:latin typeface="Consolas"/>
                <a:cs typeface="Consolas"/>
              </a:rPr>
              <a:t>f.bar</a:t>
            </a:r>
            <a:r>
              <a:rPr lang="en-US" sz="2000" dirty="0">
                <a:solidFill>
                  <a:srgbClr val="000000"/>
                </a:solidFill>
                <a:latin typeface="Consolas"/>
                <a:cs typeface="Consolas"/>
              </a:rPr>
              <a:t>();</a:t>
            </a:r>
          </a:p>
        </p:txBody>
      </p:sp>
      <p:cxnSp>
        <p:nvCxnSpPr>
          <p:cNvPr id="3" name="Straight Arrow Connector 2"/>
          <p:cNvCxnSpPr/>
          <p:nvPr/>
        </p:nvCxnSpPr>
        <p:spPr>
          <a:xfrm flipH="1">
            <a:off x="2281031" y="3448842"/>
            <a:ext cx="5324237" cy="0"/>
          </a:xfrm>
          <a:prstGeom prst="straightConnector1">
            <a:avLst/>
          </a:prstGeom>
          <a:ln w="76200">
            <a:headEnd type="none"/>
            <a:tailEnd type="arrow"/>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8211381" y="4777925"/>
            <a:ext cx="743210" cy="1004184"/>
          </a:xfrm>
          <a:prstGeom prst="rect">
            <a:avLst/>
          </a:prstGeom>
          <a:noFill/>
          <a:ln w="1016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endParaRPr>
          </a:p>
        </p:txBody>
      </p:sp>
      <p:cxnSp>
        <p:nvCxnSpPr>
          <p:cNvPr id="19" name="Elbow Connector 18"/>
          <p:cNvCxnSpPr>
            <a:stCxn id="17" idx="1"/>
          </p:cNvCxnSpPr>
          <p:nvPr/>
        </p:nvCxnSpPr>
        <p:spPr>
          <a:xfrm rot="10800000">
            <a:off x="2281031" y="3448843"/>
            <a:ext cx="5930350" cy="1831175"/>
          </a:xfrm>
          <a:prstGeom prst="bentConnector3">
            <a:avLst>
              <a:gd name="adj1" fmla="val 27856"/>
            </a:avLst>
          </a:prstGeom>
          <a:ln w="76200">
            <a:headEnd type="none"/>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081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1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Static Analysis</a:t>
            </a:r>
          </a:p>
        </p:txBody>
      </p:sp>
      <p:sp>
        <p:nvSpPr>
          <p:cNvPr id="3" name="Content Placeholder 2"/>
          <p:cNvSpPr>
            <a:spLocks noGrp="1"/>
          </p:cNvSpPr>
          <p:nvPr>
            <p:ph idx="1"/>
          </p:nvPr>
        </p:nvSpPr>
        <p:spPr/>
        <p:txBody>
          <a:bodyPr/>
          <a:lstStyle/>
          <a:p>
            <a:pPr>
              <a:lnSpc>
                <a:spcPct val="200000"/>
              </a:lnSpc>
            </a:pPr>
            <a:r>
              <a:rPr lang="en-US" dirty="0"/>
              <a:t>How many mobile web apps?</a:t>
            </a:r>
          </a:p>
          <a:p>
            <a:pPr>
              <a:lnSpc>
                <a:spcPct val="200000"/>
              </a:lnSpc>
            </a:pPr>
            <a:r>
              <a:rPr lang="en-US" dirty="0"/>
              <a:t>How many use JavaScript Bridge?</a:t>
            </a:r>
          </a:p>
          <a:p>
            <a:pPr>
              <a:lnSpc>
                <a:spcPct val="200000"/>
              </a:lnSpc>
            </a:pPr>
            <a:r>
              <a:rPr lang="en-US" dirty="0"/>
              <a:t>How many vulnerable?</a:t>
            </a:r>
          </a:p>
          <a:p>
            <a:endParaRPr lang="en-US" dirty="0"/>
          </a:p>
        </p:txBody>
      </p:sp>
    </p:spTree>
    <p:extLst>
      <p:ext uri="{BB962C8B-B14F-4D97-AF65-F5344CB8AC3E}">
        <p14:creationId xmlns:p14="http://schemas.microsoft.com/office/powerpoint/2010/main" val="1068767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Experimental Results</a:t>
            </a:r>
          </a:p>
        </p:txBody>
      </p:sp>
      <p:sp>
        <p:nvSpPr>
          <p:cNvPr id="3" name="Content Placeholder 2"/>
          <p:cNvSpPr>
            <a:spLocks noGrp="1"/>
          </p:cNvSpPr>
          <p:nvPr>
            <p:ph idx="1"/>
          </p:nvPr>
        </p:nvSpPr>
        <p:spPr/>
        <p:txBody>
          <a:bodyPr>
            <a:normAutofit/>
          </a:bodyPr>
          <a:lstStyle/>
          <a:p>
            <a:pPr>
              <a:lnSpc>
                <a:spcPct val="200000"/>
              </a:lnSpc>
            </a:pPr>
            <a:r>
              <a:rPr lang="en-US" sz="2800" dirty="0"/>
              <a:t>737,828 free apps from Google Play (Oct </a:t>
            </a:r>
            <a:r>
              <a:rPr lang="fr-FR" sz="2800" dirty="0"/>
              <a:t>’</a:t>
            </a:r>
            <a:r>
              <a:rPr lang="en-US" sz="2800" dirty="0"/>
              <a:t>13)</a:t>
            </a:r>
          </a:p>
          <a:p>
            <a:pPr>
              <a:lnSpc>
                <a:spcPct val="200000"/>
              </a:lnSpc>
            </a:pPr>
            <a:r>
              <a:rPr lang="en-US" sz="2800" dirty="0"/>
              <a:t>563,109 apps embed a browser</a:t>
            </a:r>
          </a:p>
          <a:p>
            <a:pPr>
              <a:lnSpc>
                <a:spcPct val="200000"/>
              </a:lnSpc>
            </a:pPr>
            <a:r>
              <a:rPr lang="en-US" sz="2800" dirty="0"/>
              <a:t>219,404 use the JavaScript Bridge</a:t>
            </a:r>
          </a:p>
          <a:p>
            <a:pPr>
              <a:lnSpc>
                <a:spcPct val="200000"/>
              </a:lnSpc>
            </a:pPr>
            <a:r>
              <a:rPr lang="en-US" sz="2800" dirty="0"/>
              <a:t>107,974 have at least one security violation</a:t>
            </a:r>
          </a:p>
          <a:p>
            <a:endParaRPr lang="en-US" sz="2800" dirty="0"/>
          </a:p>
        </p:txBody>
      </p:sp>
    </p:spTree>
    <p:extLst>
      <p:ext uri="{BB962C8B-B14F-4D97-AF65-F5344CB8AC3E}">
        <p14:creationId xmlns:p14="http://schemas.microsoft.com/office/powerpoint/2010/main" val="423503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significant vulnerabilities</a:t>
            </a:r>
          </a:p>
        </p:txBody>
      </p:sp>
      <p:sp>
        <p:nvSpPr>
          <p:cNvPr id="3" name="Content Placeholder 2"/>
          <p:cNvSpPr>
            <a:spLocks noGrp="1"/>
          </p:cNvSpPr>
          <p:nvPr>
            <p:ph idx="1"/>
          </p:nvPr>
        </p:nvSpPr>
        <p:spPr/>
        <p:txBody>
          <a:bodyPr/>
          <a:lstStyle/>
          <a:p>
            <a:pPr marL="514350" indent="-514350">
              <a:buFont typeface="+mj-lt"/>
              <a:buAutoNum type="arabicPeriod"/>
            </a:pPr>
            <a:r>
              <a:rPr lang="en-US" dirty="0">
                <a:latin typeface="Arial"/>
                <a:cs typeface="Arial"/>
              </a:rPr>
              <a:t>Loading untrusted web content</a:t>
            </a:r>
          </a:p>
          <a:p>
            <a:pPr marL="514350" indent="-514350">
              <a:buFont typeface="+mj-lt"/>
              <a:buAutoNum type="arabicPeriod"/>
            </a:pPr>
            <a:endParaRPr lang="en-US" dirty="0">
              <a:latin typeface="Arial"/>
              <a:cs typeface="Arial"/>
            </a:endParaRPr>
          </a:p>
          <a:p>
            <a:pPr marL="514350" indent="-514350">
              <a:buFont typeface="+mj-lt"/>
              <a:buAutoNum type="arabicPeriod"/>
            </a:pPr>
            <a:r>
              <a:rPr lang="en-US" dirty="0">
                <a:latin typeface="Arial"/>
                <a:cs typeface="Arial"/>
              </a:rPr>
              <a:t>Leaking URLs to foreign apps</a:t>
            </a:r>
          </a:p>
          <a:p>
            <a:pPr marL="514350" indent="-514350">
              <a:buFont typeface="+mj-lt"/>
              <a:buAutoNum type="arabicPeriod"/>
            </a:pPr>
            <a:endParaRPr lang="en-US" dirty="0">
              <a:latin typeface="Arial"/>
              <a:cs typeface="Arial"/>
            </a:endParaRPr>
          </a:p>
          <a:p>
            <a:pPr marL="514350" indent="-514350">
              <a:buFont typeface="+mj-lt"/>
              <a:buAutoNum type="arabicPeriod"/>
            </a:pPr>
            <a:r>
              <a:rPr lang="en-US" dirty="0">
                <a:latin typeface="Arial"/>
                <a:cs typeface="Arial"/>
              </a:rPr>
              <a:t>Exposing state changing navigation to foreign apps</a:t>
            </a:r>
          </a:p>
        </p:txBody>
      </p:sp>
    </p:spTree>
    <p:extLst>
      <p:ext uri="{BB962C8B-B14F-4D97-AF65-F5344CB8AC3E}">
        <p14:creationId xmlns:p14="http://schemas.microsoft.com/office/powerpoint/2010/main" val="42208690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Font typeface="+mj-lt"/>
              <a:buAutoNum type="arabicPeriod"/>
            </a:pPr>
            <a:r>
              <a:rPr lang="en-US" dirty="0">
                <a:latin typeface="Arial"/>
                <a:cs typeface="Arial"/>
              </a:rPr>
              <a:t>Loading untrusted web content</a:t>
            </a:r>
          </a:p>
          <a:p>
            <a:pPr marL="514350" indent="-514350">
              <a:buFont typeface="+mj-lt"/>
              <a:buAutoNum type="arabicPeriod"/>
            </a:pPr>
            <a:endParaRPr lang="en-US" dirty="0">
              <a:latin typeface="Arial"/>
              <a:cs typeface="Arial"/>
            </a:endParaRPr>
          </a:p>
          <a:p>
            <a:pPr marL="514350" indent="-514350">
              <a:buFont typeface="+mj-lt"/>
              <a:buAutoNum type="arabicPeriod"/>
            </a:pPr>
            <a:r>
              <a:rPr lang="en-US" dirty="0">
                <a:solidFill>
                  <a:schemeClr val="bg1">
                    <a:lumMod val="75000"/>
                  </a:schemeClr>
                </a:solidFill>
                <a:latin typeface="Arial"/>
                <a:cs typeface="Arial"/>
              </a:rPr>
              <a:t>Leaking URLs to foreign apps</a:t>
            </a:r>
          </a:p>
          <a:p>
            <a:pPr marL="514350" indent="-514350">
              <a:buFont typeface="+mj-lt"/>
              <a:buAutoNum type="arabicPeriod"/>
            </a:pPr>
            <a:endParaRPr lang="en-US" dirty="0">
              <a:solidFill>
                <a:schemeClr val="bg1">
                  <a:lumMod val="75000"/>
                </a:schemeClr>
              </a:solidFill>
              <a:latin typeface="Arial"/>
              <a:cs typeface="Arial"/>
            </a:endParaRPr>
          </a:p>
          <a:p>
            <a:pPr marL="514350" indent="-514350">
              <a:buFont typeface="+mj-lt"/>
              <a:buAutoNum type="arabicPeriod"/>
            </a:pPr>
            <a:r>
              <a:rPr lang="en-US" dirty="0">
                <a:solidFill>
                  <a:schemeClr val="bg1">
                    <a:lumMod val="75000"/>
                  </a:schemeClr>
                </a:solidFill>
                <a:latin typeface="Arial"/>
                <a:cs typeface="Arial"/>
              </a:rPr>
              <a:t>Exposing state changing navigation to foreign apps</a:t>
            </a:r>
          </a:p>
        </p:txBody>
      </p:sp>
    </p:spTree>
    <p:extLst>
      <p:ext uri="{BB962C8B-B14F-4D97-AF65-F5344CB8AC3E}">
        <p14:creationId xmlns:p14="http://schemas.microsoft.com/office/powerpoint/2010/main" val="3887148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4980" t="14155" r="3386" b="2435"/>
          <a:stretch/>
        </p:blipFill>
        <p:spPr>
          <a:xfrm>
            <a:off x="304800" y="76200"/>
            <a:ext cx="8153400" cy="6788896"/>
          </a:xfrm>
          <a:prstGeom prst="rect">
            <a:avLst/>
          </a:prstGeom>
        </p:spPr>
      </p:pic>
    </p:spTree>
    <p:extLst>
      <p:ext uri="{BB962C8B-B14F-4D97-AF65-F5344CB8AC3E}">
        <p14:creationId xmlns:p14="http://schemas.microsoft.com/office/powerpoint/2010/main" val="33963884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2344738"/>
            <a:ext cx="7708900" cy="2265362"/>
          </a:xfrm>
        </p:spPr>
        <p:txBody>
          <a:bodyPr>
            <a:noAutofit/>
          </a:bodyPr>
          <a:lstStyle/>
          <a:p>
            <a:pPr algn="l"/>
            <a:r>
              <a:rPr lang="en-US" sz="3400" i="1" dirty="0">
                <a:latin typeface="Arial"/>
                <a:cs typeface="Arial"/>
              </a:rPr>
              <a:t>“You should restrict the web-pages that can load inside your </a:t>
            </a:r>
            <a:r>
              <a:rPr lang="en-US" sz="3400" i="1" dirty="0" err="1">
                <a:latin typeface="Arial"/>
                <a:cs typeface="Arial"/>
              </a:rPr>
              <a:t>WebView</a:t>
            </a:r>
            <a:r>
              <a:rPr lang="en-US" sz="3400" i="1" dirty="0">
                <a:latin typeface="Arial"/>
                <a:cs typeface="Arial"/>
              </a:rPr>
              <a:t> with a whitelist.”</a:t>
            </a:r>
            <a:br>
              <a:rPr lang="en-US" sz="3400" i="1" dirty="0">
                <a:latin typeface="Arial"/>
                <a:cs typeface="Arial"/>
              </a:rPr>
            </a:br>
            <a:br>
              <a:rPr lang="en-US" sz="3400" i="1" dirty="0">
                <a:latin typeface="Arial"/>
                <a:cs typeface="Arial"/>
              </a:rPr>
            </a:br>
            <a:r>
              <a:rPr lang="en-US" sz="3400" i="1" dirty="0">
                <a:latin typeface="Arial"/>
                <a:cs typeface="Arial"/>
              </a:rPr>
              <a:t>- Facebook</a:t>
            </a:r>
          </a:p>
        </p:txBody>
      </p:sp>
    </p:spTree>
    <p:extLst>
      <p:ext uri="{BB962C8B-B14F-4D97-AF65-F5344CB8AC3E}">
        <p14:creationId xmlns:p14="http://schemas.microsoft.com/office/powerpoint/2010/main" val="33109317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2344738"/>
            <a:ext cx="7708900" cy="2265362"/>
          </a:xfrm>
        </p:spPr>
        <p:txBody>
          <a:bodyPr>
            <a:noAutofit/>
          </a:bodyPr>
          <a:lstStyle/>
          <a:p>
            <a:pPr algn="l"/>
            <a:r>
              <a:rPr lang="en-US" sz="3400" i="1" dirty="0">
                <a:latin typeface="Arial"/>
                <a:cs typeface="Arial"/>
              </a:rPr>
              <a:t>“…only loading content from trusted sources into </a:t>
            </a:r>
            <a:r>
              <a:rPr lang="en-US" sz="3400" i="1" dirty="0" err="1">
                <a:latin typeface="Arial"/>
                <a:cs typeface="Arial"/>
              </a:rPr>
              <a:t>WebView</a:t>
            </a:r>
            <a:r>
              <a:rPr lang="en-US" sz="3400" i="1" dirty="0">
                <a:latin typeface="Arial"/>
                <a:cs typeface="Arial"/>
              </a:rPr>
              <a:t> will help protect users.”</a:t>
            </a:r>
            <a:br>
              <a:rPr lang="en-US" sz="3400" i="1" dirty="0">
                <a:latin typeface="Arial"/>
                <a:cs typeface="Arial"/>
              </a:rPr>
            </a:br>
            <a:br>
              <a:rPr lang="en-US" sz="3400" i="1" dirty="0">
                <a:latin typeface="Arial"/>
                <a:cs typeface="Arial"/>
              </a:rPr>
            </a:br>
            <a:r>
              <a:rPr lang="en-US" sz="3400" i="1" dirty="0">
                <a:latin typeface="Arial"/>
                <a:cs typeface="Arial"/>
              </a:rPr>
              <a:t>- Adrian Ludwig, Google</a:t>
            </a:r>
          </a:p>
        </p:txBody>
      </p:sp>
    </p:spTree>
    <p:extLst>
      <p:ext uri="{BB962C8B-B14F-4D97-AF65-F5344CB8AC3E}">
        <p14:creationId xmlns:p14="http://schemas.microsoft.com/office/powerpoint/2010/main" val="36657342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3338"/>
            <a:ext cx="8229600" cy="1143000"/>
          </a:xfrm>
        </p:spPr>
        <p:txBody>
          <a:bodyPr>
            <a:normAutofit/>
          </a:bodyPr>
          <a:lstStyle/>
          <a:p>
            <a:r>
              <a:rPr lang="en-US" sz="4200" dirty="0">
                <a:latin typeface="Arial"/>
                <a:cs typeface="Arial"/>
              </a:rPr>
              <a:t>1. Navigate to untrusted content</a:t>
            </a:r>
          </a:p>
        </p:txBody>
      </p:sp>
    </p:spTree>
    <p:extLst>
      <p:ext uri="{BB962C8B-B14F-4D97-AF65-F5344CB8AC3E}">
        <p14:creationId xmlns:p14="http://schemas.microsoft.com/office/powerpoint/2010/main" val="42897057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7100" y="533400"/>
            <a:ext cx="6248400" cy="5732463"/>
          </a:xfrm>
        </p:spPr>
        <p:txBody>
          <a:bodyPr>
            <a:normAutofit/>
          </a:bodyPr>
          <a:lstStyle/>
          <a:p>
            <a:pPr marL="0" indent="0">
              <a:buNone/>
            </a:pPr>
            <a:r>
              <a:rPr lang="en-US" sz="2800" dirty="0">
                <a:solidFill>
                  <a:srgbClr val="376092"/>
                </a:solidFill>
                <a:latin typeface="Consolas"/>
                <a:cs typeface="Consolas"/>
              </a:rPr>
              <a:t>// In app code</a:t>
            </a:r>
          </a:p>
          <a:p>
            <a:pPr marL="0" indent="0">
              <a:buNone/>
            </a:pPr>
            <a:r>
              <a:rPr lang="en-US" sz="2800" dirty="0" err="1">
                <a:latin typeface="Consolas"/>
                <a:cs typeface="Consolas"/>
              </a:rPr>
              <a:t>myWebView.loadUrl</a:t>
            </a:r>
            <a:r>
              <a:rPr lang="en-US" sz="2800" dirty="0">
                <a:latin typeface="Consolas"/>
                <a:cs typeface="Consolas"/>
              </a:rPr>
              <a:t>(“</a:t>
            </a:r>
            <a:r>
              <a:rPr lang="en-US" sz="2800" dirty="0" err="1">
                <a:latin typeface="Consolas"/>
                <a:cs typeface="Consolas"/>
              </a:rPr>
              <a:t>foo.com</a:t>
            </a:r>
            <a:r>
              <a:rPr lang="en-US" sz="2800" dirty="0">
                <a:latin typeface="Consolas"/>
                <a:cs typeface="Consolas"/>
              </a:rPr>
              <a:t>”);</a:t>
            </a:r>
          </a:p>
          <a:p>
            <a:pPr marL="0" indent="0">
              <a:buNone/>
            </a:pPr>
            <a:endParaRPr lang="en-US" sz="2800" dirty="0">
              <a:latin typeface="Consolas"/>
              <a:cs typeface="Consolas"/>
            </a:endParaRPr>
          </a:p>
        </p:txBody>
      </p:sp>
    </p:spTree>
    <p:extLst>
      <p:ext uri="{BB962C8B-B14F-4D97-AF65-F5344CB8AC3E}">
        <p14:creationId xmlns:p14="http://schemas.microsoft.com/office/powerpoint/2010/main" val="29550731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7100" y="533400"/>
            <a:ext cx="6248400" cy="5732463"/>
          </a:xfrm>
        </p:spPr>
        <p:txBody>
          <a:bodyPr>
            <a:normAutofit/>
          </a:bodyPr>
          <a:lstStyle/>
          <a:p>
            <a:pPr marL="0" indent="0">
              <a:buNone/>
            </a:pPr>
            <a:r>
              <a:rPr lang="en-US" sz="2800" dirty="0">
                <a:solidFill>
                  <a:schemeClr val="accent1">
                    <a:alpha val="25000"/>
                  </a:schemeClr>
                </a:solidFill>
                <a:latin typeface="Consolas"/>
                <a:cs typeface="Consolas"/>
              </a:rPr>
              <a:t>// In app code</a:t>
            </a:r>
          </a:p>
          <a:p>
            <a:pPr marL="0" indent="0">
              <a:buNone/>
            </a:pPr>
            <a:r>
              <a:rPr lang="en-US" sz="2800" dirty="0" err="1">
                <a:solidFill>
                  <a:schemeClr val="accent1">
                    <a:alpha val="25000"/>
                  </a:schemeClr>
                </a:solidFill>
                <a:latin typeface="Consolas"/>
                <a:cs typeface="Consolas"/>
              </a:rPr>
              <a:t>myWebView.load</a:t>
            </a:r>
            <a:r>
              <a:rPr lang="en-US" sz="2800" dirty="0">
                <a:solidFill>
                  <a:schemeClr val="accent1">
                    <a:alpha val="25000"/>
                  </a:schemeClr>
                </a:solidFill>
                <a:latin typeface="Consolas"/>
                <a:cs typeface="Consolas"/>
              </a:rPr>
              <a:t>(“</a:t>
            </a:r>
            <a:r>
              <a:rPr lang="en-US" sz="2800" dirty="0" err="1">
                <a:solidFill>
                  <a:schemeClr val="accent1">
                    <a:alpha val="25000"/>
                  </a:schemeClr>
                </a:solidFill>
                <a:latin typeface="Consolas"/>
                <a:cs typeface="Consolas"/>
              </a:rPr>
              <a:t>foo.com</a:t>
            </a:r>
            <a:r>
              <a:rPr lang="en-US" sz="2800" dirty="0">
                <a:solidFill>
                  <a:schemeClr val="accent1">
                    <a:alpha val="25000"/>
                  </a:schemeClr>
                </a:solidFill>
                <a:latin typeface="Consolas"/>
                <a:cs typeface="Consolas"/>
              </a:rPr>
              <a:t>”);</a:t>
            </a:r>
          </a:p>
          <a:p>
            <a:pPr marL="0" indent="0">
              <a:buNone/>
            </a:pPr>
            <a:endParaRPr lang="en-US" sz="2800" dirty="0">
              <a:latin typeface="Consolas"/>
              <a:cs typeface="Consolas"/>
            </a:endParaRPr>
          </a:p>
          <a:p>
            <a:pPr marL="0" indent="0">
              <a:buNone/>
            </a:pPr>
            <a:r>
              <a:rPr lang="en-US" sz="2800" dirty="0">
                <a:solidFill>
                  <a:srgbClr val="376092"/>
                </a:solidFill>
                <a:latin typeface="Consolas"/>
                <a:cs typeface="Consolas"/>
              </a:rPr>
              <a:t>&lt;!-- In HTML --&gt;</a:t>
            </a:r>
          </a:p>
          <a:p>
            <a:pPr marL="0" indent="0">
              <a:buNone/>
            </a:pPr>
            <a:r>
              <a:rPr lang="en-US" sz="2800" dirty="0">
                <a:latin typeface="Consolas"/>
                <a:cs typeface="Consolas"/>
              </a:rPr>
              <a:t>&lt;a </a:t>
            </a:r>
            <a:r>
              <a:rPr lang="en-US" sz="2800" dirty="0" err="1">
                <a:latin typeface="Consolas"/>
                <a:cs typeface="Consolas"/>
              </a:rPr>
              <a:t>href</a:t>
            </a:r>
            <a:r>
              <a:rPr lang="en-US" sz="2800" dirty="0">
                <a:latin typeface="Consolas"/>
                <a:cs typeface="Consolas"/>
              </a:rPr>
              <a:t>=“</a:t>
            </a:r>
            <a:r>
              <a:rPr lang="en-US" sz="2800" dirty="0" err="1">
                <a:latin typeface="Consolas"/>
                <a:cs typeface="Consolas"/>
              </a:rPr>
              <a:t>foo.com</a:t>
            </a:r>
            <a:r>
              <a:rPr lang="en-US" sz="2800" dirty="0">
                <a:latin typeface="Consolas"/>
                <a:cs typeface="Consolas"/>
              </a:rPr>
              <a:t>”&gt;click!&lt;/a&gt;</a:t>
            </a:r>
          </a:p>
        </p:txBody>
      </p:sp>
    </p:spTree>
    <p:extLst>
      <p:ext uri="{BB962C8B-B14F-4D97-AF65-F5344CB8AC3E}">
        <p14:creationId xmlns:p14="http://schemas.microsoft.com/office/powerpoint/2010/main" val="27058013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7100" y="533400"/>
            <a:ext cx="6248400" cy="5732463"/>
          </a:xfrm>
        </p:spPr>
        <p:txBody>
          <a:bodyPr>
            <a:normAutofit/>
          </a:bodyPr>
          <a:lstStyle/>
          <a:p>
            <a:pPr marL="0" indent="0">
              <a:buNone/>
            </a:pPr>
            <a:r>
              <a:rPr lang="en-US" sz="2800" dirty="0">
                <a:solidFill>
                  <a:schemeClr val="accent1">
                    <a:alpha val="25000"/>
                  </a:schemeClr>
                </a:solidFill>
                <a:latin typeface="Consolas"/>
                <a:cs typeface="Consolas"/>
              </a:rPr>
              <a:t>// In app code</a:t>
            </a:r>
          </a:p>
          <a:p>
            <a:pPr marL="0" indent="0">
              <a:buNone/>
            </a:pPr>
            <a:r>
              <a:rPr lang="en-US" sz="2800" dirty="0" err="1">
                <a:solidFill>
                  <a:schemeClr val="accent1">
                    <a:alpha val="25000"/>
                  </a:schemeClr>
                </a:solidFill>
                <a:latin typeface="Consolas"/>
                <a:cs typeface="Consolas"/>
              </a:rPr>
              <a:t>myWebView.load</a:t>
            </a:r>
            <a:r>
              <a:rPr lang="en-US" sz="2800" dirty="0">
                <a:solidFill>
                  <a:schemeClr val="accent1">
                    <a:alpha val="25000"/>
                  </a:schemeClr>
                </a:solidFill>
                <a:latin typeface="Consolas"/>
                <a:cs typeface="Consolas"/>
              </a:rPr>
              <a:t>(“</a:t>
            </a:r>
            <a:r>
              <a:rPr lang="en-US" sz="2800" dirty="0" err="1">
                <a:solidFill>
                  <a:schemeClr val="accent1">
                    <a:alpha val="25000"/>
                  </a:schemeClr>
                </a:solidFill>
                <a:latin typeface="Consolas"/>
                <a:cs typeface="Consolas"/>
              </a:rPr>
              <a:t>foo.com</a:t>
            </a:r>
            <a:r>
              <a:rPr lang="en-US" sz="2800" dirty="0">
                <a:solidFill>
                  <a:schemeClr val="accent1">
                    <a:alpha val="25000"/>
                  </a:schemeClr>
                </a:solidFill>
                <a:latin typeface="Consolas"/>
                <a:cs typeface="Consolas"/>
              </a:rPr>
              <a:t>”);</a:t>
            </a:r>
          </a:p>
          <a:p>
            <a:pPr marL="0" indent="0">
              <a:buNone/>
            </a:pPr>
            <a:endParaRPr lang="en-US" sz="2800" dirty="0">
              <a:solidFill>
                <a:schemeClr val="accent1">
                  <a:alpha val="25000"/>
                </a:schemeClr>
              </a:solidFill>
              <a:latin typeface="Consolas"/>
              <a:cs typeface="Consolas"/>
            </a:endParaRPr>
          </a:p>
          <a:p>
            <a:pPr marL="0" indent="0">
              <a:buNone/>
            </a:pPr>
            <a:r>
              <a:rPr lang="en-US" sz="2800" dirty="0">
                <a:solidFill>
                  <a:schemeClr val="accent1">
                    <a:alpha val="25000"/>
                  </a:schemeClr>
                </a:solidFill>
                <a:latin typeface="Consolas"/>
                <a:cs typeface="Consolas"/>
              </a:rPr>
              <a:t>&lt;!-- In HTML --&gt;</a:t>
            </a:r>
          </a:p>
          <a:p>
            <a:pPr marL="0" indent="0">
              <a:buNone/>
            </a:pPr>
            <a:r>
              <a:rPr lang="en-US" sz="2800" dirty="0">
                <a:solidFill>
                  <a:schemeClr val="accent1">
                    <a:alpha val="25000"/>
                  </a:schemeClr>
                </a:solidFill>
                <a:latin typeface="Consolas"/>
                <a:cs typeface="Consolas"/>
              </a:rPr>
              <a:t>&lt;a </a:t>
            </a:r>
            <a:r>
              <a:rPr lang="en-US" sz="2800" dirty="0" err="1">
                <a:solidFill>
                  <a:schemeClr val="accent1">
                    <a:alpha val="25000"/>
                  </a:schemeClr>
                </a:solidFill>
                <a:latin typeface="Consolas"/>
                <a:cs typeface="Consolas"/>
              </a:rPr>
              <a:t>href</a:t>
            </a:r>
            <a:r>
              <a:rPr lang="en-US" sz="2800" dirty="0">
                <a:solidFill>
                  <a:schemeClr val="accent1">
                    <a:alpha val="25000"/>
                  </a:schemeClr>
                </a:solidFill>
                <a:latin typeface="Consolas"/>
                <a:cs typeface="Consolas"/>
              </a:rPr>
              <a:t>=“</a:t>
            </a:r>
            <a:r>
              <a:rPr lang="en-US" sz="2800" dirty="0" err="1">
                <a:solidFill>
                  <a:schemeClr val="accent1">
                    <a:alpha val="25000"/>
                  </a:schemeClr>
                </a:solidFill>
                <a:latin typeface="Consolas"/>
                <a:cs typeface="Consolas"/>
              </a:rPr>
              <a:t>foo.com</a:t>
            </a:r>
            <a:r>
              <a:rPr lang="en-US" sz="2800" dirty="0">
                <a:solidFill>
                  <a:schemeClr val="accent1">
                    <a:alpha val="25000"/>
                  </a:schemeClr>
                </a:solidFill>
                <a:latin typeface="Consolas"/>
                <a:cs typeface="Consolas"/>
              </a:rPr>
              <a:t>”&gt;click!&lt;/a&gt;</a:t>
            </a:r>
          </a:p>
          <a:p>
            <a:pPr marL="0" indent="0">
              <a:buNone/>
            </a:pPr>
            <a:endParaRPr lang="en-US" sz="2800" dirty="0">
              <a:latin typeface="Consolas"/>
              <a:cs typeface="Consolas"/>
            </a:endParaRPr>
          </a:p>
          <a:p>
            <a:pPr marL="0" indent="0">
              <a:buNone/>
            </a:pPr>
            <a:r>
              <a:rPr lang="en-US" sz="2800" dirty="0">
                <a:solidFill>
                  <a:srgbClr val="376092"/>
                </a:solidFill>
                <a:latin typeface="Consolas"/>
                <a:cs typeface="Consolas"/>
              </a:rPr>
              <a:t>&lt;!-- More HTML --&gt;</a:t>
            </a:r>
          </a:p>
          <a:p>
            <a:pPr marL="0" indent="0">
              <a:buNone/>
            </a:pPr>
            <a:r>
              <a:rPr lang="en-US" sz="2800" dirty="0">
                <a:latin typeface="Consolas"/>
                <a:cs typeface="Consolas"/>
              </a:rPr>
              <a:t>&lt;</a:t>
            </a:r>
            <a:r>
              <a:rPr lang="en-US" sz="2800" dirty="0" err="1">
                <a:latin typeface="Consolas"/>
                <a:cs typeface="Consolas"/>
              </a:rPr>
              <a:t>iframe</a:t>
            </a:r>
            <a:r>
              <a:rPr lang="en-US" sz="2800" dirty="0">
                <a:latin typeface="Consolas"/>
                <a:cs typeface="Consolas"/>
              </a:rPr>
              <a:t> </a:t>
            </a:r>
            <a:r>
              <a:rPr lang="en-US" sz="2800" dirty="0" err="1">
                <a:latin typeface="Consolas"/>
                <a:cs typeface="Consolas"/>
              </a:rPr>
              <a:t>src</a:t>
            </a:r>
            <a:r>
              <a:rPr lang="en-US" sz="2800" dirty="0">
                <a:latin typeface="Consolas"/>
                <a:cs typeface="Consolas"/>
              </a:rPr>
              <a:t>=“</a:t>
            </a:r>
            <a:r>
              <a:rPr lang="en-US" sz="2800" dirty="0" err="1">
                <a:latin typeface="Consolas"/>
                <a:cs typeface="Consolas"/>
              </a:rPr>
              <a:t>foo.com</a:t>
            </a:r>
            <a:r>
              <a:rPr lang="en-US" sz="2800" dirty="0">
                <a:latin typeface="Consolas"/>
                <a:cs typeface="Consolas"/>
              </a:rPr>
              <a:t>”/&gt;</a:t>
            </a:r>
          </a:p>
        </p:txBody>
      </p:sp>
    </p:spTree>
    <p:extLst>
      <p:ext uri="{BB962C8B-B14F-4D97-AF65-F5344CB8AC3E}">
        <p14:creationId xmlns:p14="http://schemas.microsoft.com/office/powerpoint/2010/main" val="1104373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7100" y="533400"/>
            <a:ext cx="6248400" cy="5732463"/>
          </a:xfrm>
        </p:spPr>
        <p:txBody>
          <a:bodyPr>
            <a:normAutofit/>
          </a:bodyPr>
          <a:lstStyle/>
          <a:p>
            <a:pPr marL="0" indent="0">
              <a:buNone/>
            </a:pPr>
            <a:r>
              <a:rPr lang="en-US" sz="2800" dirty="0">
                <a:solidFill>
                  <a:schemeClr val="accent1">
                    <a:alpha val="25000"/>
                  </a:schemeClr>
                </a:solidFill>
                <a:latin typeface="Consolas"/>
                <a:cs typeface="Consolas"/>
              </a:rPr>
              <a:t>// In app code</a:t>
            </a:r>
          </a:p>
          <a:p>
            <a:pPr marL="0" indent="0">
              <a:buNone/>
            </a:pPr>
            <a:r>
              <a:rPr lang="en-US" sz="2800" dirty="0" err="1">
                <a:solidFill>
                  <a:schemeClr val="accent1">
                    <a:alpha val="25000"/>
                  </a:schemeClr>
                </a:solidFill>
                <a:latin typeface="Consolas"/>
                <a:cs typeface="Consolas"/>
              </a:rPr>
              <a:t>myWebView.loadUrl</a:t>
            </a:r>
            <a:r>
              <a:rPr lang="en-US" sz="2800" dirty="0">
                <a:solidFill>
                  <a:schemeClr val="accent1">
                    <a:alpha val="25000"/>
                  </a:schemeClr>
                </a:solidFill>
                <a:latin typeface="Consolas"/>
                <a:cs typeface="Consolas"/>
              </a:rPr>
              <a:t>(“</a:t>
            </a:r>
            <a:r>
              <a:rPr lang="en-US" sz="2800" dirty="0" err="1">
                <a:solidFill>
                  <a:schemeClr val="accent1">
                    <a:alpha val="25000"/>
                  </a:schemeClr>
                </a:solidFill>
                <a:latin typeface="Consolas"/>
                <a:cs typeface="Consolas"/>
              </a:rPr>
              <a:t>foo.com</a:t>
            </a:r>
            <a:r>
              <a:rPr lang="en-US" sz="2800" dirty="0">
                <a:solidFill>
                  <a:schemeClr val="accent1">
                    <a:alpha val="25000"/>
                  </a:schemeClr>
                </a:solidFill>
                <a:latin typeface="Consolas"/>
                <a:cs typeface="Consolas"/>
              </a:rPr>
              <a:t>”);</a:t>
            </a:r>
          </a:p>
          <a:p>
            <a:pPr marL="0" indent="0">
              <a:buNone/>
            </a:pPr>
            <a:endParaRPr lang="en-US" sz="2800" dirty="0">
              <a:solidFill>
                <a:schemeClr val="accent1">
                  <a:alpha val="25000"/>
                </a:schemeClr>
              </a:solidFill>
              <a:latin typeface="Consolas"/>
              <a:cs typeface="Consolas"/>
            </a:endParaRPr>
          </a:p>
          <a:p>
            <a:pPr marL="0" indent="0">
              <a:buNone/>
            </a:pPr>
            <a:r>
              <a:rPr lang="en-US" sz="2800" dirty="0">
                <a:solidFill>
                  <a:schemeClr val="accent1">
                    <a:alpha val="25000"/>
                  </a:schemeClr>
                </a:solidFill>
                <a:latin typeface="Consolas"/>
                <a:cs typeface="Consolas"/>
              </a:rPr>
              <a:t>&lt;!-- In HTML --&gt;</a:t>
            </a:r>
          </a:p>
          <a:p>
            <a:pPr marL="0" indent="0">
              <a:buNone/>
            </a:pPr>
            <a:r>
              <a:rPr lang="en-US" sz="2800" dirty="0">
                <a:solidFill>
                  <a:schemeClr val="accent1">
                    <a:alpha val="25000"/>
                  </a:schemeClr>
                </a:solidFill>
                <a:latin typeface="Consolas"/>
                <a:cs typeface="Consolas"/>
              </a:rPr>
              <a:t>&lt;a </a:t>
            </a:r>
            <a:r>
              <a:rPr lang="en-US" sz="2800" dirty="0" err="1">
                <a:solidFill>
                  <a:schemeClr val="accent1">
                    <a:alpha val="25000"/>
                  </a:schemeClr>
                </a:solidFill>
                <a:latin typeface="Consolas"/>
                <a:cs typeface="Consolas"/>
              </a:rPr>
              <a:t>href</a:t>
            </a:r>
            <a:r>
              <a:rPr lang="en-US" sz="2800" dirty="0">
                <a:solidFill>
                  <a:schemeClr val="accent1">
                    <a:alpha val="25000"/>
                  </a:schemeClr>
                </a:solidFill>
                <a:latin typeface="Consolas"/>
                <a:cs typeface="Consolas"/>
              </a:rPr>
              <a:t>=“</a:t>
            </a:r>
            <a:r>
              <a:rPr lang="en-US" sz="2800" dirty="0" err="1">
                <a:solidFill>
                  <a:schemeClr val="accent1">
                    <a:alpha val="25000"/>
                  </a:schemeClr>
                </a:solidFill>
                <a:latin typeface="Consolas"/>
                <a:cs typeface="Consolas"/>
              </a:rPr>
              <a:t>foo.com</a:t>
            </a:r>
            <a:r>
              <a:rPr lang="en-US" sz="2800" dirty="0">
                <a:solidFill>
                  <a:schemeClr val="accent1">
                    <a:alpha val="25000"/>
                  </a:schemeClr>
                </a:solidFill>
                <a:latin typeface="Consolas"/>
                <a:cs typeface="Consolas"/>
              </a:rPr>
              <a:t>”&gt;click!&lt;/a&gt;</a:t>
            </a:r>
          </a:p>
          <a:p>
            <a:pPr marL="0" indent="0">
              <a:buNone/>
            </a:pPr>
            <a:endParaRPr lang="en-US" sz="2800" dirty="0">
              <a:solidFill>
                <a:schemeClr val="accent1">
                  <a:alpha val="25000"/>
                </a:schemeClr>
              </a:solidFill>
              <a:latin typeface="Consolas"/>
              <a:cs typeface="Consolas"/>
            </a:endParaRPr>
          </a:p>
          <a:p>
            <a:pPr marL="0" indent="0">
              <a:buNone/>
            </a:pPr>
            <a:r>
              <a:rPr lang="en-US" sz="2800" dirty="0">
                <a:solidFill>
                  <a:schemeClr val="accent1">
                    <a:alpha val="25000"/>
                  </a:schemeClr>
                </a:solidFill>
                <a:latin typeface="Consolas"/>
                <a:cs typeface="Consolas"/>
              </a:rPr>
              <a:t>&lt;!-- More HTML --&gt;</a:t>
            </a:r>
          </a:p>
          <a:p>
            <a:pPr marL="0" indent="0">
              <a:buNone/>
            </a:pPr>
            <a:r>
              <a:rPr lang="en-US" sz="2800" dirty="0">
                <a:solidFill>
                  <a:schemeClr val="accent1">
                    <a:alpha val="25000"/>
                  </a:schemeClr>
                </a:solidFill>
                <a:latin typeface="Consolas"/>
                <a:cs typeface="Consolas"/>
              </a:rPr>
              <a:t>&lt;</a:t>
            </a:r>
            <a:r>
              <a:rPr lang="en-US" sz="2800" dirty="0" err="1">
                <a:solidFill>
                  <a:schemeClr val="accent1">
                    <a:alpha val="25000"/>
                  </a:schemeClr>
                </a:solidFill>
                <a:latin typeface="Consolas"/>
                <a:cs typeface="Consolas"/>
              </a:rPr>
              <a:t>iframe</a:t>
            </a:r>
            <a:r>
              <a:rPr lang="en-US" sz="2800" dirty="0">
                <a:solidFill>
                  <a:schemeClr val="accent1">
                    <a:alpha val="25000"/>
                  </a:schemeClr>
                </a:solidFill>
                <a:latin typeface="Consolas"/>
                <a:cs typeface="Consolas"/>
              </a:rPr>
              <a:t> </a:t>
            </a:r>
            <a:r>
              <a:rPr lang="en-US" sz="2800" dirty="0" err="1">
                <a:solidFill>
                  <a:schemeClr val="accent1">
                    <a:alpha val="25000"/>
                  </a:schemeClr>
                </a:solidFill>
                <a:latin typeface="Consolas"/>
                <a:cs typeface="Consolas"/>
              </a:rPr>
              <a:t>src</a:t>
            </a:r>
            <a:r>
              <a:rPr lang="en-US" sz="2800" dirty="0">
                <a:solidFill>
                  <a:schemeClr val="accent1">
                    <a:alpha val="25000"/>
                  </a:schemeClr>
                </a:solidFill>
                <a:latin typeface="Consolas"/>
                <a:cs typeface="Consolas"/>
              </a:rPr>
              <a:t>=“</a:t>
            </a:r>
            <a:r>
              <a:rPr lang="en-US" sz="2800" dirty="0" err="1">
                <a:solidFill>
                  <a:schemeClr val="accent1">
                    <a:alpha val="25000"/>
                  </a:schemeClr>
                </a:solidFill>
                <a:latin typeface="Consolas"/>
                <a:cs typeface="Consolas"/>
              </a:rPr>
              <a:t>foo.com</a:t>
            </a:r>
            <a:r>
              <a:rPr lang="en-US" sz="2800" dirty="0">
                <a:solidFill>
                  <a:schemeClr val="accent1">
                    <a:alpha val="25000"/>
                  </a:schemeClr>
                </a:solidFill>
                <a:latin typeface="Consolas"/>
                <a:cs typeface="Consolas"/>
              </a:rPr>
              <a:t>”/&gt;</a:t>
            </a:r>
          </a:p>
          <a:p>
            <a:pPr marL="0" indent="0">
              <a:buNone/>
            </a:pPr>
            <a:endParaRPr lang="en-US" sz="2800" dirty="0">
              <a:latin typeface="Consolas"/>
              <a:cs typeface="Consolas"/>
            </a:endParaRPr>
          </a:p>
          <a:p>
            <a:pPr marL="0" indent="0">
              <a:buNone/>
            </a:pPr>
            <a:r>
              <a:rPr lang="en-US" sz="2800" dirty="0">
                <a:solidFill>
                  <a:schemeClr val="accent1">
                    <a:lumMod val="75000"/>
                  </a:schemeClr>
                </a:solidFill>
                <a:latin typeface="Consolas"/>
                <a:cs typeface="Consolas"/>
              </a:rPr>
              <a:t>// In JavaScript</a:t>
            </a:r>
          </a:p>
          <a:p>
            <a:pPr marL="0" indent="0">
              <a:buNone/>
            </a:pPr>
            <a:r>
              <a:rPr lang="en-US" sz="2800" dirty="0" err="1">
                <a:latin typeface="Consolas"/>
                <a:cs typeface="Consolas"/>
              </a:rPr>
              <a:t>window.location</a:t>
            </a:r>
            <a:r>
              <a:rPr lang="en-US" sz="2800" dirty="0">
                <a:latin typeface="Consolas"/>
                <a:cs typeface="Consolas"/>
              </a:rPr>
              <a:t> = “</a:t>
            </a:r>
            <a:r>
              <a:rPr lang="en-US" sz="2800" dirty="0" err="1">
                <a:latin typeface="Consolas"/>
                <a:cs typeface="Consolas"/>
              </a:rPr>
              <a:t>foo.com</a:t>
            </a:r>
            <a:r>
              <a:rPr lang="en-US" sz="2800" dirty="0">
                <a:latin typeface="Consolas"/>
                <a:cs typeface="Consolas"/>
              </a:rPr>
              <a:t>”;</a:t>
            </a:r>
          </a:p>
        </p:txBody>
      </p:sp>
    </p:spTree>
    <p:extLst>
      <p:ext uri="{BB962C8B-B14F-4D97-AF65-F5344CB8AC3E}">
        <p14:creationId xmlns:p14="http://schemas.microsoft.com/office/powerpoint/2010/main" val="28639082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p:txBody>
          <a:bodyPr>
            <a:normAutofit/>
          </a:bodyPr>
          <a:lstStyle/>
          <a:p>
            <a:pPr marL="0" indent="0">
              <a:buNone/>
            </a:pPr>
            <a:r>
              <a:rPr lang="en-US" sz="2600" b="1" dirty="0">
                <a:latin typeface="Consolas"/>
              </a:rPr>
              <a:t>public</a:t>
            </a:r>
            <a:r>
              <a:rPr lang="en-US" sz="2600" dirty="0">
                <a:latin typeface="Consolas"/>
              </a:rPr>
              <a:t> </a:t>
            </a:r>
            <a:r>
              <a:rPr lang="en-US" sz="2600" b="1" dirty="0" err="1">
                <a:latin typeface="Consolas"/>
              </a:rPr>
              <a:t>boolean</a:t>
            </a:r>
            <a:r>
              <a:rPr lang="en-US" sz="2600" dirty="0">
                <a:latin typeface="Consolas"/>
              </a:rPr>
              <a:t> </a:t>
            </a:r>
            <a:r>
              <a:rPr lang="en-US" sz="2600" dirty="0" err="1">
                <a:latin typeface="Consolas"/>
              </a:rPr>
              <a:t>shouldOverrideUrlLoading</a:t>
            </a:r>
            <a:r>
              <a:rPr lang="en-US" sz="2600" dirty="0">
                <a:latin typeface="Consolas"/>
              </a:rPr>
              <a:t>(</a:t>
            </a:r>
          </a:p>
          <a:p>
            <a:pPr marL="0" indent="0">
              <a:buNone/>
            </a:pPr>
            <a:r>
              <a:rPr lang="en-US" sz="2600" dirty="0">
                <a:latin typeface="Consolas"/>
              </a:rPr>
              <a:t>      </a:t>
            </a:r>
            <a:r>
              <a:rPr lang="en-US" sz="2600" b="1" dirty="0" err="1">
                <a:latin typeface="Consolas"/>
              </a:rPr>
              <a:t>WebView</a:t>
            </a:r>
            <a:r>
              <a:rPr lang="en-US" sz="2600" dirty="0">
                <a:latin typeface="Consolas"/>
              </a:rPr>
              <a:t> view, </a:t>
            </a:r>
            <a:r>
              <a:rPr lang="en-US" sz="2600" b="1" dirty="0">
                <a:latin typeface="Consolas"/>
              </a:rPr>
              <a:t>String</a:t>
            </a:r>
            <a:r>
              <a:rPr lang="en-US" sz="2600" dirty="0">
                <a:latin typeface="Consolas"/>
              </a:rPr>
              <a:t> </a:t>
            </a:r>
            <a:r>
              <a:rPr lang="en-US" sz="2600" dirty="0" err="1">
                <a:latin typeface="Consolas"/>
              </a:rPr>
              <a:t>url</a:t>
            </a:r>
            <a:r>
              <a:rPr lang="en-US" sz="2600" dirty="0">
                <a:latin typeface="Consolas"/>
              </a:rPr>
              <a:t>){</a:t>
            </a:r>
          </a:p>
          <a:p>
            <a:pPr marL="0" indent="0">
              <a:buNone/>
            </a:pPr>
            <a:endParaRPr lang="en-US" sz="2600" dirty="0">
              <a:latin typeface="Consolas"/>
            </a:endParaRPr>
          </a:p>
          <a:p>
            <a:pPr marL="0" indent="0">
              <a:buNone/>
            </a:pPr>
            <a:r>
              <a:rPr lang="en-US" sz="2600" dirty="0">
                <a:latin typeface="Consolas"/>
              </a:rPr>
              <a:t>   </a:t>
            </a:r>
            <a:r>
              <a:rPr lang="en-US" sz="2600" dirty="0">
                <a:solidFill>
                  <a:schemeClr val="accent5"/>
                </a:solidFill>
                <a:latin typeface="Consolas"/>
              </a:rPr>
              <a:t>// False -&gt; Load URL in </a:t>
            </a:r>
            <a:r>
              <a:rPr lang="en-US" sz="2600" dirty="0" err="1">
                <a:solidFill>
                  <a:schemeClr val="accent5"/>
                </a:solidFill>
                <a:latin typeface="Consolas"/>
              </a:rPr>
              <a:t>WebView</a:t>
            </a:r>
            <a:endParaRPr lang="en-US" sz="2600" dirty="0">
              <a:solidFill>
                <a:schemeClr val="accent5"/>
              </a:solidFill>
              <a:latin typeface="Consolas"/>
            </a:endParaRPr>
          </a:p>
          <a:p>
            <a:pPr marL="0" indent="0">
              <a:buNone/>
            </a:pPr>
            <a:r>
              <a:rPr lang="en-US" sz="2600" dirty="0">
                <a:solidFill>
                  <a:schemeClr val="accent5"/>
                </a:solidFill>
                <a:latin typeface="Consolas"/>
              </a:rPr>
              <a:t>   // True  -&gt; Prevent the URL load</a:t>
            </a:r>
          </a:p>
          <a:p>
            <a:pPr marL="0" indent="0">
              <a:buNone/>
            </a:pPr>
            <a:endParaRPr lang="en-US" sz="2600" dirty="0">
              <a:latin typeface="Consolas"/>
            </a:endParaRPr>
          </a:p>
          <a:p>
            <a:pPr marL="0" indent="0">
              <a:buNone/>
            </a:pPr>
            <a:endParaRPr lang="en-US" sz="2600" dirty="0">
              <a:latin typeface="Consolas"/>
            </a:endParaRPr>
          </a:p>
          <a:p>
            <a:pPr marL="0" indent="0">
              <a:buNone/>
            </a:pPr>
            <a:r>
              <a:rPr lang="en-US" sz="2600" dirty="0">
                <a:latin typeface="Consolas"/>
              </a:rPr>
              <a:t>}</a:t>
            </a:r>
          </a:p>
        </p:txBody>
      </p:sp>
    </p:spTree>
    <p:extLst>
      <p:ext uri="{BB962C8B-B14F-4D97-AF65-F5344CB8AC3E}">
        <p14:creationId xmlns:p14="http://schemas.microsoft.com/office/powerpoint/2010/main" val="39185442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p:txBody>
          <a:bodyPr>
            <a:noAutofit/>
          </a:bodyPr>
          <a:lstStyle/>
          <a:p>
            <a:pPr marL="0" indent="0">
              <a:buNone/>
            </a:pPr>
            <a:r>
              <a:rPr lang="en-US" sz="2600" b="1" dirty="0">
                <a:latin typeface="Consolas"/>
              </a:rPr>
              <a:t>public</a:t>
            </a:r>
            <a:r>
              <a:rPr lang="en-US" sz="2600" dirty="0">
                <a:latin typeface="Consolas"/>
              </a:rPr>
              <a:t> </a:t>
            </a:r>
            <a:r>
              <a:rPr lang="en-US" sz="2600" b="1" dirty="0" err="1">
                <a:latin typeface="Consolas"/>
              </a:rPr>
              <a:t>boolean</a:t>
            </a:r>
            <a:r>
              <a:rPr lang="en-US" sz="2600" dirty="0">
                <a:latin typeface="Consolas"/>
              </a:rPr>
              <a:t> </a:t>
            </a:r>
            <a:r>
              <a:rPr lang="en-US" sz="2600" dirty="0" err="1">
                <a:latin typeface="Consolas"/>
              </a:rPr>
              <a:t>shouldOverrideUrlLoading</a:t>
            </a:r>
            <a:r>
              <a:rPr lang="en-US" sz="2600" dirty="0">
                <a:latin typeface="Consolas"/>
              </a:rPr>
              <a:t>(</a:t>
            </a:r>
          </a:p>
          <a:p>
            <a:pPr marL="0" indent="0">
              <a:buNone/>
            </a:pPr>
            <a:r>
              <a:rPr lang="en-US" sz="2600" dirty="0">
                <a:latin typeface="Consolas"/>
              </a:rPr>
              <a:t>      </a:t>
            </a:r>
            <a:r>
              <a:rPr lang="en-US" sz="2600" b="1" dirty="0" err="1">
                <a:latin typeface="Consolas"/>
              </a:rPr>
              <a:t>WebView</a:t>
            </a:r>
            <a:r>
              <a:rPr lang="en-US" sz="2600" dirty="0">
                <a:latin typeface="Consolas"/>
              </a:rPr>
              <a:t> view, </a:t>
            </a:r>
            <a:r>
              <a:rPr lang="en-US" sz="2600" b="1" dirty="0">
                <a:latin typeface="Consolas"/>
              </a:rPr>
              <a:t>String</a:t>
            </a:r>
            <a:r>
              <a:rPr lang="en-US" sz="2600" dirty="0">
                <a:latin typeface="Consolas"/>
              </a:rPr>
              <a:t> </a:t>
            </a:r>
            <a:r>
              <a:rPr lang="en-US" sz="2600" dirty="0" err="1">
                <a:latin typeface="Consolas"/>
              </a:rPr>
              <a:t>url</a:t>
            </a:r>
            <a:r>
              <a:rPr lang="en-US" sz="2600" dirty="0">
                <a:latin typeface="Consolas"/>
              </a:rPr>
              <a:t>){</a:t>
            </a:r>
          </a:p>
          <a:p>
            <a:pPr marL="0" indent="0">
              <a:buNone/>
            </a:pPr>
            <a:endParaRPr lang="en-US" sz="2600" dirty="0">
              <a:latin typeface="Consolas"/>
            </a:endParaRPr>
          </a:p>
          <a:p>
            <a:pPr marL="0" indent="0">
              <a:buNone/>
            </a:pPr>
            <a:r>
              <a:rPr lang="en-US" sz="2600" b="1" dirty="0">
                <a:latin typeface="Consolas"/>
              </a:rPr>
              <a:t>   String</a:t>
            </a:r>
            <a:r>
              <a:rPr lang="en-US" sz="2600" dirty="0">
                <a:latin typeface="Consolas"/>
              </a:rPr>
              <a:t> host = </a:t>
            </a:r>
            <a:r>
              <a:rPr lang="en-US" sz="2600" b="1" dirty="0">
                <a:latin typeface="Consolas"/>
              </a:rPr>
              <a:t>new</a:t>
            </a:r>
            <a:r>
              <a:rPr lang="en-US" sz="2600" dirty="0">
                <a:latin typeface="Consolas"/>
              </a:rPr>
              <a:t> </a:t>
            </a:r>
            <a:r>
              <a:rPr lang="en-US" sz="2600" b="1" dirty="0">
                <a:latin typeface="Consolas"/>
              </a:rPr>
              <a:t>URL</a:t>
            </a:r>
            <a:r>
              <a:rPr lang="en-US" sz="2600" dirty="0">
                <a:latin typeface="Consolas"/>
              </a:rPr>
              <a:t>(</a:t>
            </a:r>
            <a:r>
              <a:rPr lang="en-US" sz="2600" dirty="0" err="1">
                <a:latin typeface="Consolas"/>
              </a:rPr>
              <a:t>url</a:t>
            </a:r>
            <a:r>
              <a:rPr lang="en-US" sz="2600" dirty="0">
                <a:latin typeface="Consolas"/>
              </a:rPr>
              <a:t>).</a:t>
            </a:r>
            <a:r>
              <a:rPr lang="en-US" sz="2600" dirty="0" err="1">
                <a:latin typeface="Consolas"/>
              </a:rPr>
              <a:t>getHost</a:t>
            </a:r>
            <a:r>
              <a:rPr lang="en-US" sz="2600" dirty="0">
                <a:latin typeface="Consolas"/>
              </a:rPr>
              <a:t>();</a:t>
            </a:r>
          </a:p>
          <a:p>
            <a:pPr marL="0" indent="0">
              <a:buNone/>
            </a:pPr>
            <a:r>
              <a:rPr lang="en-US" sz="2600" dirty="0">
                <a:latin typeface="Consolas"/>
              </a:rPr>
              <a:t>   </a:t>
            </a:r>
            <a:r>
              <a:rPr lang="en-US" sz="2600" b="1" dirty="0">
                <a:latin typeface="Consolas"/>
              </a:rPr>
              <a:t>if</a:t>
            </a:r>
            <a:r>
              <a:rPr lang="en-US" sz="2600" dirty="0">
                <a:latin typeface="Consolas"/>
              </a:rPr>
              <a:t>(</a:t>
            </a:r>
            <a:r>
              <a:rPr lang="en-US" sz="2600" dirty="0" err="1">
                <a:latin typeface="Consolas"/>
              </a:rPr>
              <a:t>host.equals</a:t>
            </a:r>
            <a:r>
              <a:rPr lang="en-US" sz="2600" dirty="0">
                <a:latin typeface="Consolas"/>
              </a:rPr>
              <a:t>(“</a:t>
            </a:r>
            <a:r>
              <a:rPr lang="en-US" sz="2600" dirty="0" err="1">
                <a:latin typeface="Consolas"/>
              </a:rPr>
              <a:t>stanford.edu</a:t>
            </a:r>
            <a:r>
              <a:rPr lang="en-US" sz="2600" dirty="0">
                <a:latin typeface="Consolas"/>
              </a:rPr>
              <a:t>”))</a:t>
            </a:r>
          </a:p>
          <a:p>
            <a:pPr marL="0" indent="0">
              <a:buNone/>
            </a:pPr>
            <a:r>
              <a:rPr lang="en-US" sz="2600" dirty="0">
                <a:latin typeface="Consolas"/>
              </a:rPr>
              <a:t>      </a:t>
            </a:r>
            <a:r>
              <a:rPr lang="en-US" sz="2600" b="1" dirty="0">
                <a:latin typeface="Consolas"/>
              </a:rPr>
              <a:t>return</a:t>
            </a:r>
            <a:r>
              <a:rPr lang="en-US" sz="2600" dirty="0">
                <a:latin typeface="Consolas"/>
              </a:rPr>
              <a:t> false;</a:t>
            </a:r>
          </a:p>
          <a:p>
            <a:pPr marL="0" indent="0">
              <a:buNone/>
            </a:pPr>
            <a:r>
              <a:rPr lang="en-US" sz="2600" dirty="0">
                <a:latin typeface="Consolas"/>
              </a:rPr>
              <a:t>   log(“Overrode URL: ” + </a:t>
            </a:r>
            <a:r>
              <a:rPr lang="en-US" sz="2600" dirty="0" err="1">
                <a:latin typeface="Consolas"/>
              </a:rPr>
              <a:t>url</a:t>
            </a:r>
            <a:r>
              <a:rPr lang="en-US" sz="2600" dirty="0">
                <a:latin typeface="Consolas"/>
              </a:rPr>
              <a:t>); </a:t>
            </a:r>
          </a:p>
          <a:p>
            <a:pPr marL="0" indent="0">
              <a:buNone/>
            </a:pPr>
            <a:r>
              <a:rPr lang="en-US" sz="2600" dirty="0">
                <a:latin typeface="Consolas"/>
              </a:rPr>
              <a:t>   </a:t>
            </a:r>
            <a:r>
              <a:rPr lang="en-US" sz="2600" b="1" dirty="0">
                <a:latin typeface="Consolas"/>
              </a:rPr>
              <a:t>return</a:t>
            </a:r>
            <a:r>
              <a:rPr lang="en-US" sz="2600" dirty="0">
                <a:latin typeface="Consolas"/>
              </a:rPr>
              <a:t> true;</a:t>
            </a:r>
          </a:p>
          <a:p>
            <a:pPr marL="0" indent="0">
              <a:buNone/>
            </a:pPr>
            <a:r>
              <a:rPr lang="en-US" sz="2600" dirty="0">
                <a:latin typeface="Consolas"/>
              </a:rPr>
              <a:t>}</a:t>
            </a:r>
          </a:p>
        </p:txBody>
      </p:sp>
    </p:spTree>
    <p:extLst>
      <p:ext uri="{BB962C8B-B14F-4D97-AF65-F5344CB8AC3E}">
        <p14:creationId xmlns:p14="http://schemas.microsoft.com/office/powerpoint/2010/main" val="8543883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Reach Untrusted Content?</a:t>
            </a:r>
          </a:p>
        </p:txBody>
      </p:sp>
      <p:sp>
        <p:nvSpPr>
          <p:cNvPr id="9" name="Content Placeholder 8"/>
          <p:cNvSpPr>
            <a:spLocks noGrp="1"/>
          </p:cNvSpPr>
          <p:nvPr>
            <p:ph idx="1"/>
          </p:nvPr>
        </p:nvSpPr>
        <p:spPr/>
        <p:txBody>
          <a:bodyPr/>
          <a:lstStyle/>
          <a:p>
            <a:pPr>
              <a:lnSpc>
                <a:spcPct val="200000"/>
              </a:lnSpc>
            </a:pPr>
            <a:r>
              <a:rPr lang="en-US" dirty="0"/>
              <a:t>40,084 apps with full URLs and use JavaScript Bridge</a:t>
            </a:r>
          </a:p>
          <a:p>
            <a:pPr>
              <a:lnSpc>
                <a:spcPct val="200000"/>
              </a:lnSpc>
            </a:pPr>
            <a:r>
              <a:rPr lang="en-US" dirty="0"/>
              <a:t>13,683 apps (34%) can reach untrusted content</a:t>
            </a:r>
          </a:p>
          <a:p>
            <a:endParaRPr lang="en-US" dirty="0"/>
          </a:p>
        </p:txBody>
      </p:sp>
    </p:spTree>
    <p:extLst>
      <p:ext uri="{BB962C8B-B14F-4D97-AF65-F5344CB8AC3E}">
        <p14:creationId xmlns:p14="http://schemas.microsoft.com/office/powerpoint/2010/main" val="426756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Based on FairPlay vulnerability</a:t>
            </a:r>
            <a:endParaRPr lang="en-US" dirty="0"/>
          </a:p>
        </p:txBody>
      </p:sp>
      <p:sp>
        <p:nvSpPr>
          <p:cNvPr id="6" name="Content Placeholder 5"/>
          <p:cNvSpPr>
            <a:spLocks noGrp="1"/>
          </p:cNvSpPr>
          <p:nvPr>
            <p:ph idx="1"/>
          </p:nvPr>
        </p:nvSpPr>
        <p:spPr>
          <a:xfrm>
            <a:off x="457200" y="1752600"/>
            <a:ext cx="8229600" cy="4525963"/>
          </a:xfrm>
        </p:spPr>
        <p:txBody>
          <a:bodyPr/>
          <a:lstStyle/>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Requires malware on user PC, installation of malicious app in App Store</a:t>
            </a:r>
          </a:p>
          <a:p>
            <a:r>
              <a:rPr lang="en-US" sz="2000" dirty="0"/>
              <a:t>Continues to work after app removed from store </a:t>
            </a:r>
          </a:p>
          <a:p>
            <a:r>
              <a:rPr lang="en-US" sz="2000" dirty="0"/>
              <a:t>Silently installs app on phone </a:t>
            </a:r>
            <a:endParaRPr lang="en-US" dirty="0"/>
          </a:p>
        </p:txBody>
      </p:sp>
      <p:pic>
        <p:nvPicPr>
          <p:cNvPr id="1026" name="Picture 2" descr="AceDeceiver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874" y="1371600"/>
            <a:ext cx="7804251"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1835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Use HTTPS?</a:t>
            </a:r>
          </a:p>
        </p:txBody>
      </p:sp>
      <p:sp>
        <p:nvSpPr>
          <p:cNvPr id="6" name="Content Placeholder 5"/>
          <p:cNvSpPr>
            <a:spLocks noGrp="1"/>
          </p:cNvSpPr>
          <p:nvPr>
            <p:ph idx="1"/>
          </p:nvPr>
        </p:nvSpPr>
        <p:spPr/>
        <p:txBody>
          <a:bodyPr/>
          <a:lstStyle/>
          <a:p>
            <a:r>
              <a:rPr lang="en-US" dirty="0"/>
              <a:t>152,706 apps with partially computed URLs</a:t>
            </a:r>
          </a:p>
          <a:p>
            <a:r>
              <a:rPr lang="en-US" dirty="0"/>
              <a:t>87,968 apps (57%) with HTTP URLs</a:t>
            </a:r>
          </a:p>
          <a:p>
            <a:endParaRPr lang="en-US" dirty="0"/>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1640337" y="3146219"/>
            <a:ext cx="4718015" cy="3162968"/>
          </a:xfrm>
          <a:prstGeom prst="rect">
            <a:avLst/>
          </a:prstGeom>
        </p:spPr>
      </p:pic>
      <p:pic>
        <p:nvPicPr>
          <p:cNvPr id="5" name="Picture 4"/>
          <p:cNvPicPr>
            <a:picLocks noChangeAspect="1"/>
          </p:cNvPicPr>
          <p:nvPr/>
        </p:nvPicPr>
        <p:blipFill>
          <a:blip r:embed="rId3"/>
          <a:stretch>
            <a:fillRect/>
          </a:stretch>
        </p:blipFill>
        <p:spPr>
          <a:xfrm>
            <a:off x="5477779" y="4365195"/>
            <a:ext cx="2296104" cy="568267"/>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3630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Handling SSL Errors</a:t>
            </a:r>
          </a:p>
        </p:txBody>
      </p:sp>
      <p:sp>
        <p:nvSpPr>
          <p:cNvPr id="3" name="Content Placeholder 2"/>
          <p:cNvSpPr>
            <a:spLocks noGrp="1"/>
          </p:cNvSpPr>
          <p:nvPr>
            <p:ph idx="1"/>
          </p:nvPr>
        </p:nvSpPr>
        <p:spPr/>
        <p:txBody>
          <a:bodyPr/>
          <a:lstStyle/>
          <a:p>
            <a:pPr marL="0" indent="0">
              <a:buNone/>
            </a:pPr>
            <a:r>
              <a:rPr lang="en-US" dirty="0">
                <a:latin typeface="Consolas"/>
              </a:rPr>
              <a:t>	</a:t>
            </a:r>
            <a:r>
              <a:rPr lang="en-US" sz="3600" dirty="0" err="1">
                <a:latin typeface="Consolas"/>
              </a:rPr>
              <a:t>onReceivedSslError</a:t>
            </a:r>
            <a:endParaRPr lang="en-US" sz="3600" dirty="0">
              <a:latin typeface="Consolas"/>
            </a:endParaRPr>
          </a:p>
          <a:p>
            <a:pPr marL="0" indent="0" algn="ctr">
              <a:buNone/>
            </a:pPr>
            <a:endParaRPr lang="en-US" dirty="0">
              <a:latin typeface="Consolas"/>
            </a:endParaRPr>
          </a:p>
          <a:p>
            <a:pPr marL="0" indent="0">
              <a:buNone/>
            </a:pPr>
            <a:r>
              <a:rPr lang="en-US" dirty="0">
                <a:latin typeface="Consolas"/>
              </a:rPr>
              <a:t>	1. </a:t>
            </a:r>
            <a:r>
              <a:rPr lang="en-US" dirty="0" err="1">
                <a:latin typeface="Consolas"/>
              </a:rPr>
              <a:t>handler.proceed</a:t>
            </a:r>
            <a:r>
              <a:rPr lang="en-US" dirty="0">
                <a:latin typeface="Consolas"/>
              </a:rPr>
              <a:t>()</a:t>
            </a:r>
          </a:p>
          <a:p>
            <a:pPr marL="0" indent="0">
              <a:buNone/>
            </a:pPr>
            <a:r>
              <a:rPr lang="en-US" dirty="0">
                <a:latin typeface="Consolas"/>
              </a:rPr>
              <a:t>	2. </a:t>
            </a:r>
            <a:r>
              <a:rPr lang="en-US" dirty="0" err="1">
                <a:latin typeface="Consolas"/>
              </a:rPr>
              <a:t>handler.cancel</a:t>
            </a:r>
            <a:r>
              <a:rPr lang="en-US" dirty="0">
                <a:latin typeface="Consolas"/>
              </a:rPr>
              <a:t>()</a:t>
            </a:r>
          </a:p>
          <a:p>
            <a:pPr marL="0" indent="0">
              <a:buNone/>
            </a:pPr>
            <a:r>
              <a:rPr lang="en-US" dirty="0">
                <a:latin typeface="Consolas"/>
              </a:rPr>
              <a:t>	3. </a:t>
            </a:r>
            <a:r>
              <a:rPr lang="en-US" dirty="0" err="1">
                <a:latin typeface="Consolas"/>
              </a:rPr>
              <a:t>view.loadUrl</a:t>
            </a:r>
            <a:r>
              <a:rPr lang="en-US" dirty="0">
                <a:latin typeface="Consolas"/>
              </a:rPr>
              <a:t>(...)</a:t>
            </a:r>
          </a:p>
        </p:txBody>
      </p:sp>
    </p:spTree>
    <p:extLst>
      <p:ext uri="{BB962C8B-B14F-4D97-AF65-F5344CB8AC3E}">
        <p14:creationId xmlns:p14="http://schemas.microsoft.com/office/powerpoint/2010/main" val="3956531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Mishandling SSL Errors</a:t>
            </a:r>
          </a:p>
        </p:txBody>
      </p:sp>
      <p:sp>
        <p:nvSpPr>
          <p:cNvPr id="5" name="Content Placeholder 4"/>
          <p:cNvSpPr>
            <a:spLocks noGrp="1"/>
          </p:cNvSpPr>
          <p:nvPr>
            <p:ph idx="1"/>
          </p:nvPr>
        </p:nvSpPr>
        <p:spPr/>
        <p:txBody>
          <a:bodyPr/>
          <a:lstStyle/>
          <a:p>
            <a:r>
              <a:rPr lang="en-US" dirty="0"/>
              <a:t>117,974 apps implement </a:t>
            </a:r>
            <a:r>
              <a:rPr lang="en-US" dirty="0" err="1">
                <a:latin typeface="Consolas"/>
              </a:rPr>
              <a:t>onReceivedSslError</a:t>
            </a:r>
            <a:endParaRPr lang="en-US" dirty="0">
              <a:latin typeface="Consolas"/>
            </a:endParaRPr>
          </a:p>
          <a:p>
            <a:r>
              <a:rPr lang="en-US" dirty="0"/>
              <a:t>29,652 apps (25%) </a:t>
            </a:r>
            <a:r>
              <a:rPr lang="en-US" b="1" dirty="0"/>
              <a:t>must</a:t>
            </a:r>
            <a:r>
              <a:rPr lang="en-US" dirty="0"/>
              <a:t> ignore errors</a:t>
            </a:r>
          </a:p>
          <a:p>
            <a:endParaRPr lang="en-US" dirty="0"/>
          </a:p>
        </p:txBody>
      </p:sp>
      <p:grpSp>
        <p:nvGrpSpPr>
          <p:cNvPr id="8" name="Group 7"/>
          <p:cNvGrpSpPr/>
          <p:nvPr/>
        </p:nvGrpSpPr>
        <p:grpSpPr>
          <a:xfrm>
            <a:off x="2120479" y="3218380"/>
            <a:ext cx="4903042" cy="3208770"/>
            <a:chOff x="2296426" y="2410715"/>
            <a:chExt cx="5652008" cy="3698927"/>
          </a:xfrm>
        </p:grpSpPr>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2296426" y="2410715"/>
              <a:ext cx="3872189" cy="3698927"/>
            </a:xfrm>
            <a:prstGeom prst="rect">
              <a:avLst/>
            </a:prstGeom>
          </p:spPr>
        </p:pic>
        <p:pic>
          <p:nvPicPr>
            <p:cNvPr id="6" name="Picture 5"/>
            <p:cNvPicPr>
              <a:picLocks noChangeAspect="1"/>
            </p:cNvPicPr>
            <p:nvPr/>
          </p:nvPicPr>
          <p:blipFill>
            <a:blip r:embed="rId3"/>
            <a:stretch>
              <a:fillRect/>
            </a:stretch>
          </p:blipFill>
          <p:spPr>
            <a:xfrm>
              <a:off x="4990555" y="3026457"/>
              <a:ext cx="2957879" cy="732051"/>
            </a:xfrm>
            <a:prstGeom prst="rect">
              <a:avLst/>
            </a:prstGeom>
          </p:spPr>
          <p:style>
            <a:lnRef idx="2">
              <a:schemeClr val="dk1"/>
            </a:lnRef>
            <a:fillRef idx="1">
              <a:schemeClr val="lt1"/>
            </a:fillRef>
            <a:effectRef idx="0">
              <a:schemeClr val="dk1"/>
            </a:effectRef>
            <a:fontRef idx="minor">
              <a:schemeClr val="dk1"/>
            </a:fontRef>
          </p:style>
        </p:pic>
      </p:grpSp>
    </p:spTree>
    <p:extLst>
      <p:ext uri="{BB962C8B-B14F-4D97-AF65-F5344CB8AC3E}">
        <p14:creationId xmlns:p14="http://schemas.microsoft.com/office/powerpoint/2010/main" val="25067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476109513"/>
              </p:ext>
            </p:extLst>
          </p:nvPr>
        </p:nvGraphicFramePr>
        <p:xfrm>
          <a:off x="584197" y="1981200"/>
          <a:ext cx="7975602" cy="3187700"/>
        </p:xfrm>
        <a:graphic>
          <a:graphicData uri="http://schemas.openxmlformats.org/drawingml/2006/table">
            <a:tbl>
              <a:tblPr firstRow="1" bandRow="1">
                <a:tableStyleId>{2D5ABB26-0587-4C30-8999-92F81FD0307C}</a:tableStyleId>
              </a:tblPr>
              <a:tblGrid>
                <a:gridCol w="3022603">
                  <a:extLst>
                    <a:ext uri="{9D8B030D-6E8A-4147-A177-3AD203B41FA5}">
                      <a16:colId xmlns:a16="http://schemas.microsoft.com/office/drawing/2014/main" val="20000"/>
                    </a:ext>
                  </a:extLst>
                </a:gridCol>
                <a:gridCol w="2294465">
                  <a:extLst>
                    <a:ext uri="{9D8B030D-6E8A-4147-A177-3AD203B41FA5}">
                      <a16:colId xmlns:a16="http://schemas.microsoft.com/office/drawing/2014/main" val="20001"/>
                    </a:ext>
                  </a:extLst>
                </a:gridCol>
                <a:gridCol w="2658534">
                  <a:extLst>
                    <a:ext uri="{9D8B030D-6E8A-4147-A177-3AD203B41FA5}">
                      <a16:colId xmlns:a16="http://schemas.microsoft.com/office/drawing/2014/main" val="20002"/>
                    </a:ext>
                  </a:extLst>
                </a:gridCol>
              </a:tblGrid>
              <a:tr h="800100">
                <a:tc>
                  <a:txBody>
                    <a:bodyPr/>
                    <a:lstStyle/>
                    <a:p>
                      <a:pPr algn="l"/>
                      <a:r>
                        <a:rPr lang="en-US" sz="3000" b="1" dirty="0">
                          <a:latin typeface="Arial"/>
                          <a:cs typeface="Arial"/>
                        </a:rPr>
                        <a:t>Vulnerability</a:t>
                      </a:r>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lang="en-US" sz="3000" b="1" dirty="0">
                          <a:latin typeface="Arial"/>
                          <a:cs typeface="Arial"/>
                        </a:rPr>
                        <a:t>% Relevant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lang="en-US" sz="3000" b="1" dirty="0">
                          <a:latin typeface="Arial"/>
                          <a:cs typeface="Arial"/>
                        </a:rPr>
                        <a:t>% Vulnerable</a:t>
                      </a:r>
                    </a:p>
                  </a:txBody>
                  <a:tcP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812800">
                <a:tc>
                  <a:txBody>
                    <a:bodyPr/>
                    <a:lstStyle/>
                    <a:p>
                      <a:pPr algn="l"/>
                      <a:r>
                        <a:rPr lang="en-US" sz="3000" dirty="0">
                          <a:latin typeface="Arial"/>
                          <a:cs typeface="Arial"/>
                        </a:rPr>
                        <a:t>Unsafe </a:t>
                      </a:r>
                      <a:r>
                        <a:rPr lang="en-US" sz="3000" dirty="0" err="1">
                          <a:latin typeface="Arial"/>
                          <a:cs typeface="Arial"/>
                        </a:rPr>
                        <a:t>Nav</a:t>
                      </a:r>
                      <a:endParaRPr lang="en-US" sz="3000" dirty="0">
                        <a:latin typeface="Arial"/>
                        <a:cs typeface="Arial"/>
                      </a:endParaRPr>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lang="en-US" sz="3000" dirty="0">
                          <a:latin typeface="Arial"/>
                          <a:cs typeface="Arial"/>
                        </a:rPr>
                        <a:t>  15</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lang="en-US" sz="3000" dirty="0">
                          <a:latin typeface="Arial"/>
                          <a:cs typeface="Arial"/>
                        </a:rPr>
                        <a:t>  34</a:t>
                      </a:r>
                    </a:p>
                  </a:txBody>
                  <a:tcP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812800">
                <a:tc>
                  <a:txBody>
                    <a:bodyPr/>
                    <a:lstStyle/>
                    <a:p>
                      <a:pPr algn="l"/>
                      <a:r>
                        <a:rPr lang="en-US" sz="3000" dirty="0">
                          <a:latin typeface="Arial"/>
                          <a:cs typeface="Arial"/>
                        </a:rPr>
                        <a:t>HTTP</a:t>
                      </a:r>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lang="en-US" sz="3000" dirty="0">
                          <a:latin typeface="Arial"/>
                          <a:cs typeface="Arial"/>
                        </a:rPr>
                        <a:t>  40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l"/>
                      <a:r>
                        <a:rPr lang="en-US" sz="3000" dirty="0">
                          <a:latin typeface="Arial"/>
                          <a:cs typeface="Arial"/>
                        </a:rPr>
                        <a:t>  56</a:t>
                      </a:r>
                    </a:p>
                  </a:txBody>
                  <a:tcP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762000">
                <a:tc>
                  <a:txBody>
                    <a:bodyPr/>
                    <a:lstStyle/>
                    <a:p>
                      <a:pPr algn="l"/>
                      <a:r>
                        <a:rPr lang="en-US" sz="3000" dirty="0">
                          <a:latin typeface="Arial"/>
                          <a:cs typeface="Arial"/>
                        </a:rPr>
                        <a:t>Unsafe HTTPS</a:t>
                      </a:r>
                    </a:p>
                  </a:txBody>
                  <a:tcPr>
                    <a:lnL w="12700" cap="flat" cmpd="sng" algn="ctr">
                      <a:no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US" sz="3000" baseline="0" dirty="0">
                          <a:latin typeface="Arial"/>
                          <a:cs typeface="Arial"/>
                        </a:rPr>
                        <a:t>  </a:t>
                      </a:r>
                      <a:r>
                        <a:rPr lang="en-US" sz="3000" dirty="0">
                          <a:latin typeface="Arial"/>
                          <a:cs typeface="Arial"/>
                        </a:rPr>
                        <a:t>27</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US" sz="3000" dirty="0">
                          <a:latin typeface="Arial"/>
                          <a:cs typeface="Arial"/>
                        </a:rPr>
                        <a:t>  29</a:t>
                      </a:r>
                    </a:p>
                  </a:txBody>
                  <a:tcP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 name="Title 1"/>
          <p:cNvSpPr>
            <a:spLocks noGrp="1"/>
          </p:cNvSpPr>
          <p:nvPr>
            <p:ph type="title"/>
          </p:nvPr>
        </p:nvSpPr>
        <p:spPr/>
        <p:txBody>
          <a:bodyPr/>
          <a:lstStyle/>
          <a:p>
            <a:r>
              <a:rPr lang="en-US" dirty="0"/>
              <a:t>Primary results</a:t>
            </a:r>
          </a:p>
        </p:txBody>
      </p:sp>
    </p:spTree>
    <p:extLst>
      <p:ext uri="{BB962C8B-B14F-4D97-AF65-F5344CB8AC3E}">
        <p14:creationId xmlns:p14="http://schemas.microsoft.com/office/powerpoint/2010/main" val="24144870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st3png.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8200"/>
            <a:ext cx="9144000" cy="5878286"/>
          </a:xfrm>
          <a:prstGeom prst="rect">
            <a:avLst/>
          </a:prstGeom>
        </p:spPr>
      </p:pic>
      <p:sp>
        <p:nvSpPr>
          <p:cNvPr id="2" name="Title 1"/>
          <p:cNvSpPr>
            <a:spLocks noGrp="1"/>
          </p:cNvSpPr>
          <p:nvPr>
            <p:ph type="title"/>
          </p:nvPr>
        </p:nvSpPr>
        <p:spPr/>
        <p:txBody>
          <a:bodyPr>
            <a:normAutofit/>
          </a:bodyPr>
          <a:lstStyle/>
          <a:p>
            <a:r>
              <a:rPr lang="en-US" sz="4000" dirty="0">
                <a:latin typeface="Arial"/>
                <a:cs typeface="Arial"/>
              </a:rPr>
              <a:t>Popularity</a:t>
            </a:r>
          </a:p>
        </p:txBody>
      </p:sp>
    </p:spTree>
    <p:extLst>
      <p:ext uri="{BB962C8B-B14F-4D97-AF65-F5344CB8AC3E}">
        <p14:creationId xmlns:p14="http://schemas.microsoft.com/office/powerpoint/2010/main" val="39973838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at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7400"/>
            <a:ext cx="9144000" cy="5878286"/>
          </a:xfrm>
          <a:prstGeom prst="rect">
            <a:avLst/>
          </a:prstGeom>
        </p:spPr>
      </p:pic>
      <p:sp>
        <p:nvSpPr>
          <p:cNvPr id="2" name="Title 1"/>
          <p:cNvSpPr>
            <a:spLocks noGrp="1"/>
          </p:cNvSpPr>
          <p:nvPr>
            <p:ph type="title"/>
          </p:nvPr>
        </p:nvSpPr>
        <p:spPr/>
        <p:txBody>
          <a:bodyPr>
            <a:normAutofit/>
          </a:bodyPr>
          <a:lstStyle/>
          <a:p>
            <a:r>
              <a:rPr lang="en-US" sz="4000" dirty="0">
                <a:latin typeface="Arial"/>
                <a:cs typeface="Arial"/>
              </a:rPr>
              <a:t>Outdated Apps</a:t>
            </a:r>
          </a:p>
        </p:txBody>
      </p:sp>
    </p:spTree>
    <p:extLst>
      <p:ext uri="{BB962C8B-B14F-4D97-AF65-F5344CB8AC3E}">
        <p14:creationId xmlns:p14="http://schemas.microsoft.com/office/powerpoint/2010/main" val="23740669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06400" y="2941638"/>
            <a:ext cx="2844800" cy="1143000"/>
          </a:xfrm>
        </p:spPr>
        <p:txBody>
          <a:bodyPr>
            <a:normAutofit fontScale="90000"/>
          </a:bodyPr>
          <a:lstStyle/>
          <a:p>
            <a:r>
              <a:rPr lang="en-US" sz="4800" dirty="0">
                <a:latin typeface="Arial"/>
                <a:cs typeface="Arial"/>
              </a:rPr>
              <a:t>29% </a:t>
            </a:r>
            <a:br>
              <a:rPr lang="en-US" sz="4800" dirty="0">
                <a:latin typeface="Arial"/>
                <a:cs typeface="Arial"/>
              </a:rPr>
            </a:br>
            <a:r>
              <a:rPr lang="en-US" sz="2800" dirty="0">
                <a:latin typeface="Arial"/>
                <a:cs typeface="Arial"/>
              </a:rPr>
              <a:t>unsafe </a:t>
            </a:r>
            <a:r>
              <a:rPr lang="en-US" sz="2800" dirty="0" err="1">
                <a:latin typeface="Arial"/>
                <a:cs typeface="Arial"/>
              </a:rPr>
              <a:t>nav</a:t>
            </a:r>
            <a:endParaRPr lang="en-US" sz="2800" dirty="0">
              <a:latin typeface="Arial"/>
              <a:cs typeface="Arial"/>
            </a:endParaRPr>
          </a:p>
        </p:txBody>
      </p:sp>
      <p:sp>
        <p:nvSpPr>
          <p:cNvPr id="13"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a:latin typeface="Arial"/>
                <a:cs typeface="Arial"/>
              </a:rPr>
              <a:t>Libraries</a:t>
            </a:r>
          </a:p>
        </p:txBody>
      </p:sp>
      <p:sp>
        <p:nvSpPr>
          <p:cNvPr id="14" name="Title 1"/>
          <p:cNvSpPr txBox="1">
            <a:spLocks/>
          </p:cNvSpPr>
          <p:nvPr/>
        </p:nvSpPr>
        <p:spPr>
          <a:xfrm>
            <a:off x="3149600" y="2941638"/>
            <a:ext cx="2844800" cy="1143000"/>
          </a:xfrm>
          <a:prstGeom prst="rect">
            <a:avLst/>
          </a:prstGeom>
        </p:spPr>
        <p:txBody>
          <a:bodyPr vert="horz" lIns="91440" tIns="45720" rIns="91440" bIns="45720" rtlCol="0" anchor="ctr">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a:latin typeface="Arial"/>
                <a:cs typeface="Arial"/>
              </a:rPr>
              <a:t>51% </a:t>
            </a:r>
            <a:br>
              <a:rPr lang="en-US" sz="4800" dirty="0">
                <a:latin typeface="Arial"/>
                <a:cs typeface="Arial"/>
              </a:rPr>
            </a:br>
            <a:r>
              <a:rPr lang="en-US" sz="2800" dirty="0">
                <a:latin typeface="Arial"/>
                <a:cs typeface="Arial"/>
              </a:rPr>
              <a:t>HTTP</a:t>
            </a:r>
          </a:p>
        </p:txBody>
      </p:sp>
      <p:sp>
        <p:nvSpPr>
          <p:cNvPr id="15" name="Title 1"/>
          <p:cNvSpPr txBox="1">
            <a:spLocks/>
          </p:cNvSpPr>
          <p:nvPr/>
        </p:nvSpPr>
        <p:spPr>
          <a:xfrm>
            <a:off x="5880100" y="2941638"/>
            <a:ext cx="2844800" cy="1143000"/>
          </a:xfrm>
          <a:prstGeom prst="rect">
            <a:avLst/>
          </a:prstGeom>
        </p:spPr>
        <p:txBody>
          <a:bodyPr vert="horz" lIns="91440" tIns="45720" rIns="91440" bIns="45720" rtlCol="0" anchor="ctr">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a:latin typeface="Arial"/>
                <a:cs typeface="Arial"/>
              </a:rPr>
              <a:t>53% </a:t>
            </a:r>
            <a:br>
              <a:rPr lang="en-US" sz="4800" dirty="0">
                <a:latin typeface="Arial"/>
                <a:cs typeface="Arial"/>
              </a:rPr>
            </a:br>
            <a:r>
              <a:rPr lang="en-US" sz="2800" dirty="0">
                <a:latin typeface="Arial"/>
                <a:cs typeface="Arial"/>
              </a:rPr>
              <a:t>unsafe HTTPS</a:t>
            </a:r>
          </a:p>
        </p:txBody>
      </p:sp>
    </p:spTree>
    <p:extLst>
      <p:ext uri="{BB962C8B-B14F-4D97-AF65-F5344CB8AC3E}">
        <p14:creationId xmlns:p14="http://schemas.microsoft.com/office/powerpoint/2010/main" val="4139468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security issues</a:t>
            </a:r>
          </a:p>
        </p:txBody>
      </p:sp>
      <p:sp>
        <p:nvSpPr>
          <p:cNvPr id="4" name="Content Placeholder 3"/>
          <p:cNvSpPr>
            <a:spLocks noGrp="1"/>
          </p:cNvSpPr>
          <p:nvPr>
            <p:ph idx="1"/>
          </p:nvPr>
        </p:nvSpPr>
        <p:spPr>
          <a:xfrm>
            <a:off x="457200" y="1447800"/>
            <a:ext cx="8229600" cy="533400"/>
          </a:xfrm>
        </p:spPr>
        <p:txBody>
          <a:bodyPr/>
          <a:lstStyle/>
          <a:p>
            <a:pPr marL="0" indent="0">
              <a:buNone/>
            </a:pPr>
            <a:r>
              <a:rPr lang="en-US" sz="2800" dirty="0"/>
              <a:t>Based on 998,286 free web apps from June 2014</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09800"/>
            <a:ext cx="4571999" cy="2227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6244" y="4486275"/>
            <a:ext cx="5944717"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10875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Arial"/>
                <a:cs typeface="Arial"/>
              </a:rPr>
              <a:t>Takeaways</a:t>
            </a:r>
          </a:p>
        </p:txBody>
      </p:sp>
      <p:sp>
        <p:nvSpPr>
          <p:cNvPr id="3" name="Content Placeholder 2"/>
          <p:cNvSpPr>
            <a:spLocks noGrp="1"/>
          </p:cNvSpPr>
          <p:nvPr>
            <p:ph idx="1"/>
          </p:nvPr>
        </p:nvSpPr>
        <p:spPr/>
        <p:txBody>
          <a:bodyPr>
            <a:normAutofit/>
          </a:bodyPr>
          <a:lstStyle/>
          <a:p>
            <a:r>
              <a:rPr lang="en-US" sz="3000" dirty="0">
                <a:latin typeface="Arial"/>
                <a:cs typeface="Arial"/>
              </a:rPr>
              <a:t>Apps must not load untrusted content into </a:t>
            </a:r>
            <a:r>
              <a:rPr lang="en-US" sz="3000" dirty="0" err="1">
                <a:latin typeface="Arial"/>
                <a:cs typeface="Arial"/>
              </a:rPr>
              <a:t>WebViews</a:t>
            </a:r>
            <a:endParaRPr lang="en-US" sz="3000" dirty="0">
              <a:latin typeface="Arial"/>
              <a:cs typeface="Arial"/>
            </a:endParaRPr>
          </a:p>
          <a:p>
            <a:endParaRPr lang="en-US" sz="3000" dirty="0">
              <a:latin typeface="Arial"/>
              <a:cs typeface="Arial"/>
            </a:endParaRPr>
          </a:p>
          <a:p>
            <a:r>
              <a:rPr lang="en-US" sz="3000" dirty="0">
                <a:latin typeface="Arial"/>
                <a:cs typeface="Arial"/>
              </a:rPr>
              <a:t>Able to identify violating apps using static analysis</a:t>
            </a:r>
          </a:p>
          <a:p>
            <a:endParaRPr lang="en-US" sz="3000" dirty="0">
              <a:latin typeface="Arial"/>
              <a:cs typeface="Arial"/>
            </a:endParaRPr>
          </a:p>
          <a:p>
            <a:r>
              <a:rPr lang="en-US" sz="3000" dirty="0">
                <a:latin typeface="Arial"/>
                <a:cs typeface="Arial"/>
              </a:rPr>
              <a:t>Vulnerabilities are present in the entire app ecosystem</a:t>
            </a:r>
          </a:p>
        </p:txBody>
      </p:sp>
    </p:spTree>
    <p:extLst>
      <p:ext uri="{BB962C8B-B14F-4D97-AF65-F5344CB8AC3E}">
        <p14:creationId xmlns:p14="http://schemas.microsoft.com/office/powerpoint/2010/main" val="35841000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t>Mobile malware</a:t>
            </a:r>
          </a:p>
          <a:p>
            <a:r>
              <a:rPr lang="en-US" dirty="0"/>
              <a:t>Identifying malware</a:t>
            </a:r>
          </a:p>
          <a:p>
            <a:pPr lvl="1"/>
            <a:r>
              <a:rPr lang="en-US" dirty="0"/>
              <a:t>Detect at app store rather than on platform</a:t>
            </a:r>
          </a:p>
          <a:p>
            <a:r>
              <a:rPr lang="en-US" dirty="0"/>
              <a:t>Classification study of mobile web apps</a:t>
            </a:r>
          </a:p>
          <a:p>
            <a:pPr lvl="1"/>
            <a:r>
              <a:rPr lang="en-US" dirty="0"/>
              <a:t>Entire Google Play market as of 2014</a:t>
            </a:r>
          </a:p>
          <a:p>
            <a:pPr lvl="1"/>
            <a:r>
              <a:rPr lang="en-US" dirty="0"/>
              <a:t>85% of </a:t>
            </a:r>
            <a:r>
              <a:rPr lang="en-US" dirty="0" err="1"/>
              <a:t>approx</a:t>
            </a:r>
            <a:r>
              <a:rPr lang="en-US" dirty="0"/>
              <a:t> 1 million apps use web interface</a:t>
            </a:r>
          </a:p>
          <a:p>
            <a:r>
              <a:rPr lang="en-US" dirty="0"/>
              <a:t>Target fragmentation in Android</a:t>
            </a:r>
          </a:p>
          <a:p>
            <a:pPr lvl="1"/>
            <a:r>
              <a:rPr lang="en-US" dirty="0"/>
              <a:t>Out-of-date Apps may disable more recent security platform patches</a:t>
            </a:r>
          </a:p>
        </p:txBody>
      </p:sp>
      <p:sp>
        <p:nvSpPr>
          <p:cNvPr id="4" name="Right Arrow 3"/>
          <p:cNvSpPr/>
          <p:nvPr/>
        </p:nvSpPr>
        <p:spPr>
          <a:xfrm>
            <a:off x="228600" y="5029200"/>
            <a:ext cx="457200" cy="2286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8953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Android malware 2015</a:t>
            </a:r>
          </a:p>
        </p:txBody>
      </p:sp>
      <p:sp>
        <p:nvSpPr>
          <p:cNvPr id="3" name="Content Placeholder 2"/>
          <p:cNvSpPr>
            <a:spLocks noGrp="1"/>
          </p:cNvSpPr>
          <p:nvPr>
            <p:ph idx="1"/>
          </p:nvPr>
        </p:nvSpPr>
        <p:spPr/>
        <p:txBody>
          <a:bodyPr/>
          <a:lstStyle/>
          <a:p>
            <a:endParaRPr lang="en-US" dirty="0"/>
          </a:p>
        </p:txBody>
      </p:sp>
      <p:pic>
        <p:nvPicPr>
          <p:cNvPr id="6146" name="Picture 2" descr="http://image.slidesharecdn.com/cyren2015yearbookwebinarfinal-150309110625-conversion-gate01/95/webinar-insights-from-cyrens-2015-cyber-threats-yearbook-16-638.jpg?cb=1425899572"/>
          <p:cNvPicPr>
            <a:picLocks noChangeAspect="1" noChangeArrowheads="1"/>
          </p:cNvPicPr>
          <p:nvPr/>
        </p:nvPicPr>
        <p:blipFill rotWithShape="1">
          <a:blip r:embed="rId2">
            <a:extLst>
              <a:ext uri="{28A0092B-C50C-407E-A947-70E740481C1C}">
                <a14:useLocalDpi xmlns:a14="http://schemas.microsoft.com/office/drawing/2010/main" val="0"/>
              </a:ext>
            </a:extLst>
          </a:blip>
          <a:srcRect t="14812"/>
          <a:stretch/>
        </p:blipFill>
        <p:spPr bwMode="auto">
          <a:xfrm>
            <a:off x="426464" y="1600200"/>
            <a:ext cx="8584174"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422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8" y="1601825"/>
            <a:ext cx="8520600" cy="2052600"/>
          </a:xfrm>
          <a:prstGeom prst="rect">
            <a:avLst/>
          </a:prstGeom>
        </p:spPr>
        <p:txBody>
          <a:bodyPr lIns="91425" tIns="91425" rIns="91425" bIns="91425" anchor="b" anchorCtr="0">
            <a:noAutofit/>
          </a:bodyPr>
          <a:lstStyle/>
          <a:p>
            <a:r>
              <a:rPr lang="en" sz="4400"/>
              <a:t>Target Fragmentation in </a:t>
            </a:r>
          </a:p>
          <a:p>
            <a:r>
              <a:rPr lang="en" sz="4400"/>
              <a:t>Android Apps</a:t>
            </a:r>
          </a:p>
        </p:txBody>
      </p:sp>
      <p:sp>
        <p:nvSpPr>
          <p:cNvPr id="55" name="Shape 55"/>
          <p:cNvSpPr txBox="1">
            <a:spLocks noGrp="1"/>
          </p:cNvSpPr>
          <p:nvPr>
            <p:ph type="subTitle" idx="1"/>
          </p:nvPr>
        </p:nvSpPr>
        <p:spPr>
          <a:xfrm>
            <a:off x="1370575" y="3846750"/>
            <a:ext cx="2795700" cy="792600"/>
          </a:xfrm>
          <a:prstGeom prst="rect">
            <a:avLst/>
          </a:prstGeom>
        </p:spPr>
        <p:txBody>
          <a:bodyPr lIns="91425" tIns="91425" rIns="91425" bIns="91425" anchor="t" anchorCtr="0">
            <a:noAutofit/>
          </a:bodyPr>
          <a:lstStyle/>
          <a:p>
            <a:r>
              <a:rPr lang="en" sz="2400"/>
              <a:t>Patrick Mutchler</a:t>
            </a:r>
          </a:p>
          <a:p>
            <a:r>
              <a:rPr lang="en" sz="2400"/>
              <a:t>John Mitchell</a:t>
            </a:r>
          </a:p>
        </p:txBody>
      </p:sp>
      <p:sp>
        <p:nvSpPr>
          <p:cNvPr id="56" name="Shape 56"/>
          <p:cNvSpPr txBox="1">
            <a:spLocks noGrp="1"/>
          </p:cNvSpPr>
          <p:nvPr>
            <p:ph type="subTitle" idx="1"/>
          </p:nvPr>
        </p:nvSpPr>
        <p:spPr>
          <a:xfrm>
            <a:off x="4739225" y="3846750"/>
            <a:ext cx="2795700" cy="792600"/>
          </a:xfrm>
          <a:prstGeom prst="rect">
            <a:avLst/>
          </a:prstGeom>
        </p:spPr>
        <p:txBody>
          <a:bodyPr lIns="91425" tIns="91425" rIns="91425" bIns="91425" anchor="t" anchorCtr="0">
            <a:noAutofit/>
          </a:bodyPr>
          <a:lstStyle/>
          <a:p>
            <a:r>
              <a:rPr lang="en" sz="2400"/>
              <a:t>Yeganeh Safaei</a:t>
            </a:r>
          </a:p>
          <a:p>
            <a:r>
              <a:rPr lang="en" sz="2400"/>
              <a:t>Adam Doupe</a:t>
            </a:r>
          </a:p>
        </p:txBody>
      </p:sp>
    </p:spTree>
    <p:extLst>
      <p:ext uri="{BB962C8B-B14F-4D97-AF65-F5344CB8AC3E}">
        <p14:creationId xmlns:p14="http://schemas.microsoft.com/office/powerpoint/2010/main" val="724752012"/>
      </p:ext>
    </p:extLst>
  </p:cSld>
  <p:clrMapOvr>
    <a:masterClrMapping/>
  </p:clrMapOvr>
  <p:transition spd="slow">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body" idx="1"/>
          </p:nvPr>
        </p:nvSpPr>
        <p:spPr>
          <a:xfrm>
            <a:off x="623400" y="2445775"/>
            <a:ext cx="8520600" cy="1247100"/>
          </a:xfrm>
          <a:prstGeom prst="rect">
            <a:avLst/>
          </a:prstGeom>
        </p:spPr>
        <p:txBody>
          <a:bodyPr lIns="91425" tIns="91425" rIns="91425" bIns="91425" anchor="t" anchorCtr="0">
            <a:noAutofit/>
          </a:bodyPr>
          <a:lstStyle/>
          <a:p>
            <a:r>
              <a:rPr lang="en" sz="2200" dirty="0">
                <a:solidFill>
                  <a:srgbClr val="000000"/>
                </a:solidFill>
              </a:rPr>
              <a:t>Android apps can run using outdated OS behavior</a:t>
            </a:r>
            <a:br>
              <a:rPr lang="en" sz="2200" dirty="0">
                <a:solidFill>
                  <a:srgbClr val="000000"/>
                </a:solidFill>
              </a:rPr>
            </a:br>
            <a:r>
              <a:rPr lang="en" sz="2000" dirty="0">
                <a:solidFill>
                  <a:srgbClr val="000000"/>
                </a:solidFill>
              </a:rPr>
              <a:t>    - The large majority of Android apps do this</a:t>
            </a:r>
            <a:br>
              <a:rPr lang="en" sz="2000" dirty="0">
                <a:solidFill>
                  <a:srgbClr val="000000"/>
                </a:solidFill>
              </a:rPr>
            </a:br>
            <a:r>
              <a:rPr lang="en" sz="2000" dirty="0">
                <a:solidFill>
                  <a:srgbClr val="000000"/>
                </a:solidFill>
              </a:rPr>
              <a:t>    - Including popular and well maintained apps</a:t>
            </a:r>
            <a:br>
              <a:rPr lang="en" sz="2200" dirty="0">
                <a:solidFill>
                  <a:srgbClr val="000000"/>
                </a:solidFill>
              </a:rPr>
            </a:br>
            <a:endParaRPr lang="en" sz="2200" dirty="0">
              <a:solidFill>
                <a:srgbClr val="000000"/>
              </a:solidFill>
            </a:endParaRPr>
          </a:p>
        </p:txBody>
      </p:sp>
      <p:sp>
        <p:nvSpPr>
          <p:cNvPr id="62" name="Shape 62"/>
          <p:cNvSpPr txBox="1">
            <a:spLocks noGrp="1"/>
          </p:cNvSpPr>
          <p:nvPr>
            <p:ph type="title"/>
          </p:nvPr>
        </p:nvSpPr>
        <p:spPr>
          <a:xfrm>
            <a:off x="311700" y="1302275"/>
            <a:ext cx="8520600" cy="572700"/>
          </a:xfrm>
          <a:prstGeom prst="rect">
            <a:avLst/>
          </a:prstGeom>
        </p:spPr>
        <p:txBody>
          <a:bodyPr lIns="91425" tIns="91425" rIns="91425" bIns="91425" anchor="t" anchorCtr="0">
            <a:noAutofit/>
          </a:bodyPr>
          <a:lstStyle/>
          <a:p>
            <a:pPr algn="ctr"/>
            <a:r>
              <a:rPr lang="en" sz="3200"/>
              <a:t>Takeaways</a:t>
            </a:r>
            <a:endParaRPr lang="en" sz="3200"/>
          </a:p>
        </p:txBody>
      </p:sp>
      <p:sp>
        <p:nvSpPr>
          <p:cNvPr id="63" name="Shape 63"/>
          <p:cNvSpPr txBox="1">
            <a:spLocks noGrp="1"/>
          </p:cNvSpPr>
          <p:nvPr>
            <p:ph type="body" idx="1"/>
          </p:nvPr>
        </p:nvSpPr>
        <p:spPr>
          <a:xfrm>
            <a:off x="623400" y="3886200"/>
            <a:ext cx="8520600" cy="1247100"/>
          </a:xfrm>
          <a:prstGeom prst="rect">
            <a:avLst/>
          </a:prstGeom>
        </p:spPr>
        <p:txBody>
          <a:bodyPr lIns="91425" tIns="91425" rIns="91425" bIns="91425" anchor="t" anchorCtr="0">
            <a:noAutofit/>
          </a:bodyPr>
          <a:lstStyle/>
          <a:p>
            <a:r>
              <a:rPr lang="en" sz="2200" dirty="0">
                <a:solidFill>
                  <a:schemeClr val="dk1"/>
                </a:solidFill>
              </a:rPr>
              <a:t>Outdated security code invisibly permeates the app ecosystem</a:t>
            </a:r>
            <a:br>
              <a:rPr lang="en" sz="2200" dirty="0">
                <a:solidFill>
                  <a:schemeClr val="dk1"/>
                </a:solidFill>
              </a:rPr>
            </a:br>
            <a:r>
              <a:rPr lang="en" sz="2000" dirty="0">
                <a:solidFill>
                  <a:schemeClr val="dk1"/>
                </a:solidFill>
              </a:rPr>
              <a:t>    - “Patched” security vulnerabilities still exist in the wild</a:t>
            </a:r>
            <a:br>
              <a:rPr lang="en" sz="2000" dirty="0">
                <a:solidFill>
                  <a:schemeClr val="dk1"/>
                </a:solidFill>
              </a:rPr>
            </a:br>
            <a:r>
              <a:rPr lang="en" sz="2000" dirty="0">
                <a:solidFill>
                  <a:schemeClr val="dk1"/>
                </a:solidFill>
              </a:rPr>
              <a:t>    - “Risky by default” behavior is widespread</a:t>
            </a:r>
            <a:br>
              <a:rPr lang="en" sz="2200" dirty="0">
                <a:solidFill>
                  <a:srgbClr val="000000"/>
                </a:solidFill>
              </a:rPr>
            </a:br>
            <a:endParaRPr lang="en" sz="2200" dirty="0">
              <a:solidFill>
                <a:srgbClr val="000000"/>
              </a:solidFill>
            </a:endParaRPr>
          </a:p>
        </p:txBody>
      </p:sp>
    </p:spTree>
    <p:extLst>
      <p:ext uri="{BB962C8B-B14F-4D97-AF65-F5344CB8AC3E}">
        <p14:creationId xmlns:p14="http://schemas.microsoft.com/office/powerpoint/2010/main" val="23353982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1"/>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body" idx="1"/>
          </p:nvPr>
        </p:nvSpPr>
        <p:spPr>
          <a:xfrm>
            <a:off x="311700" y="2009725"/>
            <a:ext cx="8520600" cy="3416400"/>
          </a:xfrm>
          <a:prstGeom prst="rect">
            <a:avLst/>
          </a:prstGeom>
        </p:spPr>
        <p:txBody>
          <a:bodyPr lIns="91425" tIns="91425" rIns="91425" bIns="91425" anchor="t" anchorCtr="0">
            <a:noAutofit/>
          </a:bodyPr>
          <a:lstStyle/>
          <a:p>
            <a:br>
              <a:rPr lang="en" sz="2200" dirty="0">
                <a:solidFill>
                  <a:srgbClr val="000000"/>
                </a:solidFill>
              </a:rPr>
            </a:br>
            <a:r>
              <a:rPr lang="en" sz="2200" dirty="0">
                <a:solidFill>
                  <a:srgbClr val="000000"/>
                </a:solidFill>
              </a:rPr>
              <a:t>What is target fragmentation?</a:t>
            </a:r>
          </a:p>
          <a:p>
            <a:r>
              <a:rPr lang="en" sz="2200" dirty="0">
                <a:solidFill>
                  <a:srgbClr val="000000"/>
                </a:solidFill>
              </a:rPr>
              <a:t>Target fragmentation statistics</a:t>
            </a:r>
          </a:p>
          <a:p>
            <a:r>
              <a:rPr lang="en" sz="2200" dirty="0">
                <a:solidFill>
                  <a:srgbClr val="000000"/>
                </a:solidFill>
              </a:rPr>
              <a:t>Security consequences</a:t>
            </a:r>
          </a:p>
        </p:txBody>
      </p:sp>
      <p:sp>
        <p:nvSpPr>
          <p:cNvPr id="69" name="Shape 69"/>
          <p:cNvSpPr txBox="1">
            <a:spLocks noGrp="1"/>
          </p:cNvSpPr>
          <p:nvPr>
            <p:ph type="title"/>
          </p:nvPr>
        </p:nvSpPr>
        <p:spPr>
          <a:xfrm>
            <a:off x="311700" y="1302275"/>
            <a:ext cx="8520600" cy="572700"/>
          </a:xfrm>
          <a:prstGeom prst="rect">
            <a:avLst/>
          </a:prstGeom>
        </p:spPr>
        <p:txBody>
          <a:bodyPr lIns="91425" tIns="91425" rIns="91425" bIns="91425" anchor="t" anchorCtr="0">
            <a:noAutofit/>
          </a:bodyPr>
          <a:lstStyle/>
          <a:p>
            <a:pPr algn="ctr"/>
            <a:r>
              <a:rPr lang="en" sz="3200"/>
              <a:t>Roadmap</a:t>
            </a:r>
          </a:p>
        </p:txBody>
      </p:sp>
    </p:spTree>
    <p:extLst>
      <p:ext uri="{BB962C8B-B14F-4D97-AF65-F5344CB8AC3E}">
        <p14:creationId xmlns:p14="http://schemas.microsoft.com/office/powerpoint/2010/main" val="4098851575"/>
      </p:ext>
    </p:extLst>
  </p:cSld>
  <p:clrMapOvr>
    <a:masterClrMapping/>
  </p:clrMapOvr>
  <p:transition spd="slow">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311700" y="2009725"/>
            <a:ext cx="8520600" cy="3416400"/>
          </a:xfrm>
          <a:prstGeom prst="rect">
            <a:avLst/>
          </a:prstGeom>
        </p:spPr>
        <p:txBody>
          <a:bodyPr lIns="91425" tIns="91425" rIns="91425" bIns="91425" anchor="t" anchorCtr="0">
            <a:noAutofit/>
          </a:bodyPr>
          <a:lstStyle/>
          <a:p>
            <a:br>
              <a:rPr lang="en" sz="2200" b="1">
                <a:solidFill>
                  <a:srgbClr val="000000"/>
                </a:solidFill>
              </a:rPr>
            </a:br>
            <a:r>
              <a:rPr lang="en" sz="2200" b="1">
                <a:solidFill>
                  <a:srgbClr val="000000"/>
                </a:solidFill>
              </a:rPr>
              <a:t>What is target fragmentation?</a:t>
            </a:r>
          </a:p>
          <a:p>
            <a:r>
              <a:rPr lang="en" sz="2200">
                <a:solidFill>
                  <a:srgbClr val="000000"/>
                </a:solidFill>
              </a:rPr>
              <a:t>Target fragmentation statistics</a:t>
            </a:r>
          </a:p>
          <a:p>
            <a:r>
              <a:rPr lang="en" sz="2200">
                <a:solidFill>
                  <a:srgbClr val="000000"/>
                </a:solidFill>
              </a:rPr>
              <a:t>Security consequences</a:t>
            </a:r>
          </a:p>
        </p:txBody>
      </p:sp>
      <p:sp>
        <p:nvSpPr>
          <p:cNvPr id="75" name="Shape 75"/>
          <p:cNvSpPr txBox="1">
            <a:spLocks noGrp="1"/>
          </p:cNvSpPr>
          <p:nvPr>
            <p:ph type="title"/>
          </p:nvPr>
        </p:nvSpPr>
        <p:spPr>
          <a:xfrm>
            <a:off x="311700" y="1302275"/>
            <a:ext cx="8520600" cy="572700"/>
          </a:xfrm>
          <a:prstGeom prst="rect">
            <a:avLst/>
          </a:prstGeom>
        </p:spPr>
        <p:txBody>
          <a:bodyPr lIns="91425" tIns="91425" rIns="91425" bIns="91425" anchor="t" anchorCtr="0">
            <a:noAutofit/>
          </a:bodyPr>
          <a:lstStyle/>
          <a:p>
            <a:pPr algn="ctr"/>
            <a:r>
              <a:rPr lang="en" sz="3200"/>
              <a:t>Roadmap</a:t>
            </a:r>
          </a:p>
        </p:txBody>
      </p:sp>
    </p:spTree>
    <p:extLst>
      <p:ext uri="{BB962C8B-B14F-4D97-AF65-F5344CB8AC3E}">
        <p14:creationId xmlns:p14="http://schemas.microsoft.com/office/powerpoint/2010/main" val="1107407723"/>
      </p:ext>
    </p:extLst>
  </p:cSld>
  <p:clrMapOvr>
    <a:masterClrMapping/>
  </p:clrMapOvr>
  <p:transition spd="slow">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p:nvPr/>
        </p:nvSpPr>
        <p:spPr>
          <a:xfrm>
            <a:off x="739650" y="2656500"/>
            <a:ext cx="7664700" cy="21546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2200" i="1" kern="0">
                <a:solidFill>
                  <a:sysClr val="windowText" lastClr="000000"/>
                </a:solidFill>
              </a:rPr>
              <a:t>“If the device is running Android 6.0 or higher… [the app] must request each dangerous permission that it needs while the app is running.</a:t>
            </a:r>
          </a:p>
          <a:p>
            <a:pPr eaLnBrk="1" fontAlgn="auto" hangingPunct="1">
              <a:spcBef>
                <a:spcPts val="0"/>
              </a:spcBef>
              <a:spcAft>
                <a:spcPts val="0"/>
              </a:spcAft>
            </a:pPr>
            <a:endParaRPr sz="2200" kern="0">
              <a:solidFill>
                <a:sysClr val="windowText" lastClr="000000"/>
              </a:solidFill>
            </a:endParaRPr>
          </a:p>
          <a:p>
            <a:pPr marL="457200" indent="-368300" eaLnBrk="1" fontAlgn="auto" hangingPunct="1">
              <a:spcBef>
                <a:spcPts val="0"/>
              </a:spcBef>
              <a:spcAft>
                <a:spcPts val="0"/>
              </a:spcAft>
              <a:buSzPct val="100000"/>
              <a:buFontTx/>
              <a:buChar char="-"/>
            </a:pPr>
            <a:r>
              <a:rPr lang="en" sz="2200" kern="0">
                <a:solidFill>
                  <a:sysClr val="windowText" lastClr="000000"/>
                </a:solidFill>
              </a:rPr>
              <a:t>Android Developer Reference</a:t>
            </a:r>
          </a:p>
        </p:txBody>
      </p:sp>
    </p:spTree>
    <p:extLst>
      <p:ext uri="{BB962C8B-B14F-4D97-AF65-F5344CB8AC3E}">
        <p14:creationId xmlns:p14="http://schemas.microsoft.com/office/powerpoint/2010/main" val="1820187965"/>
      </p:ext>
    </p:extLst>
  </p:cSld>
  <p:clrMapOvr>
    <a:masterClrMapping/>
  </p:clrMapOvr>
  <p:transition spd="slow">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p:nvPr/>
        </p:nvSpPr>
        <p:spPr>
          <a:xfrm>
            <a:off x="739650" y="2656500"/>
            <a:ext cx="7664700" cy="21546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2200" i="1" kern="0">
                <a:solidFill>
                  <a:sysClr val="windowText" lastClr="000000"/>
                </a:solidFill>
              </a:rPr>
              <a:t>“If the device is running Android 6.0 or higher </a:t>
            </a:r>
            <a:r>
              <a:rPr lang="en" sz="2200" b="1" i="1" kern="0">
                <a:solidFill>
                  <a:sysClr val="windowText" lastClr="000000"/>
                </a:solidFill>
              </a:rPr>
              <a:t>and your app's target SDK is 6.0 or higher</a:t>
            </a:r>
            <a:r>
              <a:rPr lang="en" sz="2200" i="1" kern="0">
                <a:solidFill>
                  <a:sysClr val="windowText" lastClr="000000"/>
                </a:solidFill>
              </a:rPr>
              <a:t> [the app] must request each dangerous permission that it needs while the app is running.</a:t>
            </a:r>
          </a:p>
          <a:p>
            <a:pPr eaLnBrk="1" fontAlgn="auto" hangingPunct="1">
              <a:spcBef>
                <a:spcPts val="0"/>
              </a:spcBef>
              <a:spcAft>
                <a:spcPts val="0"/>
              </a:spcAft>
            </a:pPr>
            <a:endParaRPr sz="2200" kern="0">
              <a:solidFill>
                <a:sysClr val="windowText" lastClr="000000"/>
              </a:solidFill>
            </a:endParaRPr>
          </a:p>
          <a:p>
            <a:pPr marL="457200" indent="-368300" eaLnBrk="1" fontAlgn="auto" hangingPunct="1">
              <a:spcBef>
                <a:spcPts val="0"/>
              </a:spcBef>
              <a:spcAft>
                <a:spcPts val="0"/>
              </a:spcAft>
              <a:buSzPct val="100000"/>
              <a:buFontTx/>
              <a:buChar char="-"/>
            </a:pPr>
            <a:r>
              <a:rPr lang="en" sz="2200" kern="0">
                <a:solidFill>
                  <a:sysClr val="windowText" lastClr="000000"/>
                </a:solidFill>
              </a:rPr>
              <a:t>Android Developer Reference</a:t>
            </a:r>
          </a:p>
        </p:txBody>
      </p:sp>
    </p:spTree>
    <p:extLst>
      <p:ext uri="{BB962C8B-B14F-4D97-AF65-F5344CB8AC3E}">
        <p14:creationId xmlns:p14="http://schemas.microsoft.com/office/powerpoint/2010/main" val="2330203763"/>
      </p:ext>
    </p:extLst>
  </p:cSld>
  <p:clrMapOvr>
    <a:masterClrMapping/>
  </p:clrMapOvr>
  <p:transition spd="slow">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p:nvPr/>
        </p:nvSpPr>
        <p:spPr>
          <a:xfrm>
            <a:off x="396300" y="2516400"/>
            <a:ext cx="8351400" cy="22824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2200" i="1" kern="0">
                <a:solidFill>
                  <a:sysClr val="windowText" lastClr="000000"/>
                </a:solidFill>
              </a:rPr>
              <a:t>“If the [operating system version of the device] is higher than the version declared by your app’s </a:t>
            </a:r>
            <a:r>
              <a:rPr lang="en" sz="2200" i="1" kern="0">
                <a:solidFill>
                  <a:sysClr val="windowText" lastClr="000000"/>
                </a:solidFill>
                <a:latin typeface="Courier New"/>
                <a:ea typeface="Courier New"/>
                <a:cs typeface="Courier New"/>
                <a:sym typeface="Courier New"/>
              </a:rPr>
              <a:t>targetSdkVersion</a:t>
            </a:r>
            <a:r>
              <a:rPr lang="en" sz="2200" i="1" kern="0">
                <a:solidFill>
                  <a:sysClr val="windowText" lastClr="000000"/>
                </a:solidFill>
              </a:rPr>
              <a:t>, the system </a:t>
            </a:r>
            <a:r>
              <a:rPr lang="en" sz="2200" b="1" i="1" kern="0">
                <a:solidFill>
                  <a:sysClr val="windowText" lastClr="000000"/>
                </a:solidFill>
              </a:rPr>
              <a:t>may enable compatibility behaviors</a:t>
            </a:r>
            <a:r>
              <a:rPr lang="en" sz="2200" i="1" kern="0">
                <a:solidFill>
                  <a:sysClr val="windowText" lastClr="000000"/>
                </a:solidFill>
              </a:rPr>
              <a:t> to ensure that your app continues to work the way you expect.”</a:t>
            </a:r>
          </a:p>
          <a:p>
            <a:pPr algn="just" eaLnBrk="1" fontAlgn="auto" hangingPunct="1">
              <a:spcBef>
                <a:spcPts val="0"/>
              </a:spcBef>
              <a:spcAft>
                <a:spcPts val="0"/>
              </a:spcAft>
            </a:pPr>
            <a:endParaRPr sz="2200" kern="0">
              <a:solidFill>
                <a:sysClr val="windowText" lastClr="000000"/>
              </a:solidFill>
            </a:endParaRPr>
          </a:p>
          <a:p>
            <a:pPr marL="457200" indent="-368300" algn="just" eaLnBrk="1" fontAlgn="auto" hangingPunct="1">
              <a:spcBef>
                <a:spcPts val="0"/>
              </a:spcBef>
              <a:spcAft>
                <a:spcPts val="0"/>
              </a:spcAft>
              <a:buSzPct val="100000"/>
              <a:buFontTx/>
              <a:buChar char="-"/>
            </a:pPr>
            <a:r>
              <a:rPr lang="en" sz="2200" kern="0">
                <a:solidFill>
                  <a:sysClr val="windowText" lastClr="000000"/>
                </a:solidFill>
              </a:rPr>
              <a:t>Android Developer Reference</a:t>
            </a:r>
          </a:p>
        </p:txBody>
      </p:sp>
    </p:spTree>
    <p:extLst>
      <p:ext uri="{BB962C8B-B14F-4D97-AF65-F5344CB8AC3E}">
        <p14:creationId xmlns:p14="http://schemas.microsoft.com/office/powerpoint/2010/main" val="1224667324"/>
      </p:ext>
    </p:extLst>
  </p:cSld>
  <p:clrMapOvr>
    <a:masterClrMapping/>
  </p:clrMapOvr>
  <p:transition spd="slow">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311700" y="2009725"/>
            <a:ext cx="8520600" cy="3416400"/>
          </a:xfrm>
          <a:prstGeom prst="rect">
            <a:avLst/>
          </a:prstGeom>
        </p:spPr>
        <p:txBody>
          <a:bodyPr lIns="91425" tIns="91425" rIns="91425" bIns="91425" anchor="t" anchorCtr="0">
            <a:noAutofit/>
          </a:bodyPr>
          <a:lstStyle/>
          <a:p>
            <a:br>
              <a:rPr lang="en" sz="2200">
                <a:solidFill>
                  <a:srgbClr val="000000"/>
                </a:solidFill>
              </a:rPr>
            </a:br>
            <a:r>
              <a:rPr lang="en" sz="2200">
                <a:solidFill>
                  <a:srgbClr val="000000"/>
                </a:solidFill>
              </a:rPr>
              <a:t>What is target fragmentation?</a:t>
            </a:r>
          </a:p>
          <a:p>
            <a:r>
              <a:rPr lang="en" sz="2200" b="1">
                <a:solidFill>
                  <a:srgbClr val="000000"/>
                </a:solidFill>
              </a:rPr>
              <a:t>Target fragmentation statistics</a:t>
            </a:r>
          </a:p>
          <a:p>
            <a:r>
              <a:rPr lang="en" sz="2200">
                <a:solidFill>
                  <a:srgbClr val="000000"/>
                </a:solidFill>
              </a:rPr>
              <a:t>Security consequences</a:t>
            </a:r>
          </a:p>
        </p:txBody>
      </p:sp>
      <p:sp>
        <p:nvSpPr>
          <p:cNvPr id="96" name="Shape 96"/>
          <p:cNvSpPr txBox="1">
            <a:spLocks noGrp="1"/>
          </p:cNvSpPr>
          <p:nvPr>
            <p:ph type="title"/>
          </p:nvPr>
        </p:nvSpPr>
        <p:spPr>
          <a:xfrm>
            <a:off x="311700" y="1302275"/>
            <a:ext cx="8520600" cy="572700"/>
          </a:xfrm>
          <a:prstGeom prst="rect">
            <a:avLst/>
          </a:prstGeom>
        </p:spPr>
        <p:txBody>
          <a:bodyPr lIns="91425" tIns="91425" rIns="91425" bIns="91425" anchor="t" anchorCtr="0">
            <a:noAutofit/>
          </a:bodyPr>
          <a:lstStyle/>
          <a:p>
            <a:pPr algn="ctr"/>
            <a:r>
              <a:rPr lang="en" sz="3200"/>
              <a:t>Roadmap</a:t>
            </a:r>
          </a:p>
        </p:txBody>
      </p:sp>
    </p:spTree>
    <p:extLst>
      <p:ext uri="{BB962C8B-B14F-4D97-AF65-F5344CB8AC3E}">
        <p14:creationId xmlns:p14="http://schemas.microsoft.com/office/powerpoint/2010/main" val="1892749349"/>
      </p:ext>
    </p:extLst>
  </p:cSld>
  <p:clrMapOvr>
    <a:masterClrMapping/>
  </p:clrMapOvr>
  <p:transition spd="slow">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311700" y="2390725"/>
            <a:ext cx="8520600" cy="3416400"/>
          </a:xfrm>
          <a:prstGeom prst="rect">
            <a:avLst/>
          </a:prstGeom>
        </p:spPr>
        <p:txBody>
          <a:bodyPr lIns="91425" tIns="91425" rIns="91425" bIns="91425" anchor="t" anchorCtr="0">
            <a:noAutofit/>
          </a:bodyPr>
          <a:lstStyle/>
          <a:p>
            <a:r>
              <a:rPr lang="en" sz="2200" dirty="0">
                <a:solidFill>
                  <a:srgbClr val="000000"/>
                </a:solidFill>
              </a:rPr>
              <a:t>1,232,696 Android Apps</a:t>
            </a:r>
          </a:p>
          <a:p>
            <a:r>
              <a:rPr lang="en" sz="2200" dirty="0">
                <a:solidFill>
                  <a:srgbClr val="000000"/>
                </a:solidFill>
              </a:rPr>
              <a:t>Popularity, Category, Update, and Developer metadata</a:t>
            </a:r>
          </a:p>
          <a:p>
            <a:r>
              <a:rPr lang="en" sz="2200" dirty="0">
                <a:solidFill>
                  <a:srgbClr val="000000"/>
                </a:solidFill>
              </a:rPr>
              <a:t>Collected between May 2012 and Dec 2015</a:t>
            </a:r>
          </a:p>
          <a:p>
            <a:r>
              <a:rPr lang="en" sz="2200" dirty="0">
                <a:solidFill>
                  <a:srgbClr val="000000"/>
                </a:solidFill>
              </a:rPr>
              <a:t>Broken into five datasets by collection date</a:t>
            </a:r>
          </a:p>
        </p:txBody>
      </p:sp>
      <p:sp>
        <p:nvSpPr>
          <p:cNvPr id="102" name="Shape 102"/>
          <p:cNvSpPr txBox="1">
            <a:spLocks noGrp="1"/>
          </p:cNvSpPr>
          <p:nvPr>
            <p:ph type="title"/>
          </p:nvPr>
        </p:nvSpPr>
        <p:spPr>
          <a:xfrm>
            <a:off x="311700" y="1302275"/>
            <a:ext cx="8520600" cy="572700"/>
          </a:xfrm>
          <a:prstGeom prst="rect">
            <a:avLst/>
          </a:prstGeom>
        </p:spPr>
        <p:txBody>
          <a:bodyPr lIns="91425" tIns="91425" rIns="91425" bIns="91425" anchor="t" anchorCtr="0">
            <a:noAutofit/>
          </a:bodyPr>
          <a:lstStyle/>
          <a:p>
            <a:pPr algn="ctr"/>
            <a:r>
              <a:rPr lang="en" sz="3200"/>
              <a:t>Dataset</a:t>
            </a:r>
          </a:p>
        </p:txBody>
      </p:sp>
    </p:spTree>
    <p:extLst>
      <p:ext uri="{BB962C8B-B14F-4D97-AF65-F5344CB8AC3E}">
        <p14:creationId xmlns:p14="http://schemas.microsoft.com/office/powerpoint/2010/main" val="2417089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
                                            <p:txEl>
                                              <p:pRg st="0" end="0"/>
                                            </p:txEl>
                                          </p:spTgt>
                                        </p:tgtEl>
                                        <p:attrNameLst>
                                          <p:attrName>style.visibility</p:attrName>
                                        </p:attrNameLst>
                                      </p:cBhvr>
                                      <p:to>
                                        <p:strVal val="visible"/>
                                      </p:to>
                                    </p:set>
                                    <p:animEffect transition="in" filter="fade">
                                      <p:cBhvr>
                                        <p:cTn id="7" dur="1"/>
                                        <p:tgtEl>
                                          <p:spTgt spid="1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1">
                                            <p:txEl>
                                              <p:pRg st="1" end="1"/>
                                            </p:txEl>
                                          </p:spTgt>
                                        </p:tgtEl>
                                        <p:attrNameLst>
                                          <p:attrName>style.visibility</p:attrName>
                                        </p:attrNameLst>
                                      </p:cBhvr>
                                      <p:to>
                                        <p:strVal val="visible"/>
                                      </p:to>
                                    </p:set>
                                    <p:animEffect transition="in" filter="fade">
                                      <p:cBhvr>
                                        <p:cTn id="12" dur="1"/>
                                        <p:tgtEl>
                                          <p:spTgt spid="10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1">
                                            <p:txEl>
                                              <p:pRg st="2" end="2"/>
                                            </p:txEl>
                                          </p:spTgt>
                                        </p:tgtEl>
                                        <p:attrNameLst>
                                          <p:attrName>style.visibility</p:attrName>
                                        </p:attrNameLst>
                                      </p:cBhvr>
                                      <p:to>
                                        <p:strVal val="visible"/>
                                      </p:to>
                                    </p:set>
                                    <p:animEffect transition="in" filter="fade">
                                      <p:cBhvr>
                                        <p:cTn id="17" dur="1"/>
                                        <p:tgtEl>
                                          <p:spTgt spid="10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1">
                                            <p:txEl>
                                              <p:pRg st="3" end="3"/>
                                            </p:txEl>
                                          </p:spTgt>
                                        </p:tgtEl>
                                        <p:attrNameLst>
                                          <p:attrName>style.visibility</p:attrName>
                                        </p:attrNameLst>
                                      </p:cBhvr>
                                      <p:to>
                                        <p:strVal val="visible"/>
                                      </p:to>
                                    </p:set>
                                    <p:animEffect transition="in" filter="fade">
                                      <p:cBhvr>
                                        <p:cTn id="22" dur="1"/>
                                        <p:tgtEl>
                                          <p:spTgt spid="10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p:nvPr/>
        </p:nvSpPr>
        <p:spPr>
          <a:xfrm>
            <a:off x="1196875" y="3000500"/>
            <a:ext cx="901500" cy="8589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1800" kern="0">
              <a:solidFill>
                <a:sysClr val="windowText" lastClr="000000"/>
              </a:solidFill>
            </a:endParaRPr>
          </a:p>
        </p:txBody>
      </p:sp>
      <p:sp>
        <p:nvSpPr>
          <p:cNvPr id="113" name="Shape 113"/>
          <p:cNvSpPr/>
          <p:nvPr/>
        </p:nvSpPr>
        <p:spPr>
          <a:xfrm>
            <a:off x="2802175" y="3000500"/>
            <a:ext cx="901500" cy="8589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1800" kern="0">
              <a:solidFill>
                <a:sysClr val="windowText" lastClr="000000"/>
              </a:solidFill>
            </a:endParaRPr>
          </a:p>
        </p:txBody>
      </p:sp>
      <p:sp>
        <p:nvSpPr>
          <p:cNvPr id="114" name="Shape 114"/>
          <p:cNvSpPr/>
          <p:nvPr/>
        </p:nvSpPr>
        <p:spPr>
          <a:xfrm>
            <a:off x="5616475" y="3000500"/>
            <a:ext cx="901500" cy="8589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1800" kern="0">
              <a:solidFill>
                <a:sysClr val="windowText" lastClr="000000"/>
              </a:solidFill>
            </a:endParaRPr>
          </a:p>
        </p:txBody>
      </p:sp>
      <p:sp>
        <p:nvSpPr>
          <p:cNvPr id="115" name="Shape 115"/>
          <p:cNvSpPr/>
          <p:nvPr/>
        </p:nvSpPr>
        <p:spPr>
          <a:xfrm>
            <a:off x="7094525" y="3000500"/>
            <a:ext cx="901500" cy="8589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1800" kern="0">
              <a:solidFill>
                <a:sysClr val="windowText" lastClr="000000"/>
              </a:solidFill>
            </a:endParaRPr>
          </a:p>
        </p:txBody>
      </p:sp>
      <p:sp>
        <p:nvSpPr>
          <p:cNvPr id="116" name="Shape 116"/>
          <p:cNvSpPr txBox="1"/>
          <p:nvPr/>
        </p:nvSpPr>
        <p:spPr>
          <a:xfrm>
            <a:off x="1116175" y="3899975"/>
            <a:ext cx="1123500" cy="519600"/>
          </a:xfrm>
          <a:prstGeom prst="rect">
            <a:avLst/>
          </a:prstGeom>
          <a:noFill/>
          <a:ln>
            <a:noFill/>
          </a:ln>
        </p:spPr>
        <p:txBody>
          <a:bodyPr lIns="91425" tIns="91425" rIns="91425" bIns="91425" anchor="t" anchorCtr="0">
            <a:noAutofit/>
          </a:bodyPr>
          <a:lstStyle/>
          <a:p>
            <a:pPr algn="ctr" eaLnBrk="1" fontAlgn="auto" hangingPunct="1">
              <a:spcBef>
                <a:spcPts val="0"/>
              </a:spcBef>
              <a:spcAft>
                <a:spcPts val="0"/>
              </a:spcAft>
            </a:pPr>
            <a:r>
              <a:rPr lang="en" sz="1800" kern="0">
                <a:solidFill>
                  <a:sysClr val="windowText" lastClr="000000"/>
                </a:solidFill>
              </a:rPr>
              <a:t>Android 5.0 Released</a:t>
            </a:r>
          </a:p>
        </p:txBody>
      </p:sp>
      <p:sp>
        <p:nvSpPr>
          <p:cNvPr id="117" name="Shape 117"/>
          <p:cNvSpPr txBox="1"/>
          <p:nvPr/>
        </p:nvSpPr>
        <p:spPr>
          <a:xfrm>
            <a:off x="2669075" y="3899975"/>
            <a:ext cx="1123500" cy="519600"/>
          </a:xfrm>
          <a:prstGeom prst="rect">
            <a:avLst/>
          </a:prstGeom>
          <a:noFill/>
          <a:ln>
            <a:noFill/>
          </a:ln>
        </p:spPr>
        <p:txBody>
          <a:bodyPr lIns="91425" tIns="91425" rIns="91425" bIns="91425" anchor="t" anchorCtr="0">
            <a:noAutofit/>
          </a:bodyPr>
          <a:lstStyle/>
          <a:p>
            <a:pPr algn="ctr" eaLnBrk="1" fontAlgn="auto" hangingPunct="1">
              <a:spcBef>
                <a:spcPts val="0"/>
              </a:spcBef>
              <a:spcAft>
                <a:spcPts val="0"/>
              </a:spcAft>
            </a:pPr>
            <a:r>
              <a:rPr lang="en" sz="1800" kern="0">
                <a:solidFill>
                  <a:sysClr val="windowText" lastClr="000000"/>
                </a:solidFill>
              </a:rPr>
              <a:t>Android 5.1 Released</a:t>
            </a:r>
          </a:p>
        </p:txBody>
      </p:sp>
      <p:sp>
        <p:nvSpPr>
          <p:cNvPr id="118" name="Shape 118"/>
          <p:cNvSpPr txBox="1"/>
          <p:nvPr/>
        </p:nvSpPr>
        <p:spPr>
          <a:xfrm>
            <a:off x="5488700" y="3899975"/>
            <a:ext cx="1123500" cy="519600"/>
          </a:xfrm>
          <a:prstGeom prst="rect">
            <a:avLst/>
          </a:prstGeom>
          <a:noFill/>
          <a:ln>
            <a:noFill/>
          </a:ln>
        </p:spPr>
        <p:txBody>
          <a:bodyPr lIns="91425" tIns="91425" rIns="91425" bIns="91425" anchor="t" anchorCtr="0">
            <a:noAutofit/>
          </a:bodyPr>
          <a:lstStyle/>
          <a:p>
            <a:pPr algn="ctr" eaLnBrk="1" fontAlgn="auto" hangingPunct="1">
              <a:spcBef>
                <a:spcPts val="0"/>
              </a:spcBef>
              <a:spcAft>
                <a:spcPts val="0"/>
              </a:spcAft>
            </a:pPr>
            <a:r>
              <a:rPr lang="en" sz="1800" kern="0">
                <a:solidFill>
                  <a:sysClr val="windowText" lastClr="000000"/>
                </a:solidFill>
              </a:rPr>
              <a:t>Android 6.0 Released</a:t>
            </a:r>
          </a:p>
        </p:txBody>
      </p:sp>
      <p:sp>
        <p:nvSpPr>
          <p:cNvPr id="119" name="Shape 119"/>
          <p:cNvSpPr txBox="1"/>
          <p:nvPr/>
        </p:nvSpPr>
        <p:spPr>
          <a:xfrm>
            <a:off x="7062725" y="3899975"/>
            <a:ext cx="965100" cy="519600"/>
          </a:xfrm>
          <a:prstGeom prst="rect">
            <a:avLst/>
          </a:prstGeom>
          <a:noFill/>
          <a:ln>
            <a:noFill/>
          </a:ln>
        </p:spPr>
        <p:txBody>
          <a:bodyPr lIns="91425" tIns="91425" rIns="91425" bIns="91425" anchor="t" anchorCtr="0">
            <a:noAutofit/>
          </a:bodyPr>
          <a:lstStyle/>
          <a:p>
            <a:pPr algn="ctr" eaLnBrk="1" fontAlgn="auto" hangingPunct="1">
              <a:spcBef>
                <a:spcPts val="0"/>
              </a:spcBef>
              <a:spcAft>
                <a:spcPts val="0"/>
              </a:spcAft>
            </a:pPr>
            <a:r>
              <a:rPr lang="en" sz="1800" kern="0">
                <a:solidFill>
                  <a:sysClr val="windowText" lastClr="000000"/>
                </a:solidFill>
              </a:rPr>
              <a:t>App Collected</a:t>
            </a:r>
          </a:p>
        </p:txBody>
      </p:sp>
      <p:grpSp>
        <p:nvGrpSpPr>
          <p:cNvPr id="120" name="Shape 120"/>
          <p:cNvGrpSpPr/>
          <p:nvPr/>
        </p:nvGrpSpPr>
        <p:grpSpPr>
          <a:xfrm>
            <a:off x="1398375" y="2438425"/>
            <a:ext cx="4814700" cy="403000"/>
            <a:chOff x="965075" y="1505925"/>
            <a:chExt cx="4814700" cy="403000"/>
          </a:xfrm>
        </p:grpSpPr>
        <p:cxnSp>
          <p:nvCxnSpPr>
            <p:cNvPr id="121" name="Shape 121"/>
            <p:cNvCxnSpPr/>
            <p:nvPr/>
          </p:nvCxnSpPr>
          <p:spPr>
            <a:xfrm rot="10800000" flipH="1">
              <a:off x="965075" y="1898425"/>
              <a:ext cx="4814700" cy="10500"/>
            </a:xfrm>
            <a:prstGeom prst="straightConnector1">
              <a:avLst/>
            </a:prstGeom>
            <a:noFill/>
            <a:ln w="28575" cap="flat" cmpd="sng">
              <a:solidFill>
                <a:schemeClr val="dk2"/>
              </a:solidFill>
              <a:prstDash val="solid"/>
              <a:round/>
              <a:headEnd type="triangle" w="lg" len="lg"/>
              <a:tailEnd type="triangle" w="lg" len="lg"/>
            </a:ln>
          </p:spPr>
        </p:cxnSp>
        <p:sp>
          <p:nvSpPr>
            <p:cNvPr id="122" name="Shape 122"/>
            <p:cNvSpPr txBox="1"/>
            <p:nvPr/>
          </p:nvSpPr>
          <p:spPr>
            <a:xfrm>
              <a:off x="1293825" y="1505925"/>
              <a:ext cx="2502900" cy="2970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800" kern="0">
                  <a:solidFill>
                    <a:sysClr val="windowText" lastClr="000000"/>
                  </a:solidFill>
                </a:rPr>
                <a:t>Outdatedness</a:t>
              </a:r>
            </a:p>
          </p:txBody>
        </p:sp>
      </p:grpSp>
    </p:spTree>
    <p:extLst>
      <p:ext uri="{BB962C8B-B14F-4D97-AF65-F5344CB8AC3E}">
        <p14:creationId xmlns:p14="http://schemas.microsoft.com/office/powerpoint/2010/main" val="16634557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1"/>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dirty="0"/>
              <a:t>Current Android Malware</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729770131"/>
              </p:ext>
            </p:extLst>
          </p:nvPr>
        </p:nvGraphicFramePr>
        <p:xfrm>
          <a:off x="762000" y="1065962"/>
          <a:ext cx="7951694" cy="5411038"/>
        </p:xfrm>
        <a:graphic>
          <a:graphicData uri="http://schemas.openxmlformats.org/drawingml/2006/table">
            <a:tbl>
              <a:tblPr/>
              <a:tblGrid>
                <a:gridCol w="7951694">
                  <a:extLst>
                    <a:ext uri="{9D8B030D-6E8A-4147-A177-3AD203B41FA5}">
                      <a16:colId xmlns:a16="http://schemas.microsoft.com/office/drawing/2014/main" val="130479045"/>
                    </a:ext>
                  </a:extLst>
                </a:gridCol>
              </a:tblGrid>
              <a:tr h="298394">
                <a:tc>
                  <a:txBody>
                    <a:bodyPr/>
                    <a:lstStyle/>
                    <a:p>
                      <a:pPr algn="ctr"/>
                      <a:r>
                        <a:rPr lang="en-US" sz="1800" b="1" dirty="0">
                          <a:solidFill>
                            <a:srgbClr val="616161"/>
                          </a:solidFill>
                          <a:effectLst/>
                          <a:latin typeface="Oxygen"/>
                        </a:rPr>
                        <a:t>Description</a:t>
                      </a:r>
                      <a:endParaRPr lang="en-US" sz="1800" b="0" dirty="0">
                        <a:solidFill>
                          <a:srgbClr val="616161"/>
                        </a:solidFill>
                        <a:effectLst/>
                        <a:latin typeface="Oxygen"/>
                      </a:endParaRPr>
                    </a:p>
                  </a:txBody>
                  <a:tcPr marL="25570" marR="25570" marT="12785" marB="12785" anchor="ctr">
                    <a:lnL>
                      <a:noFill/>
                    </a:lnL>
                    <a:lnR>
                      <a:noFill/>
                    </a:lnR>
                    <a:lnT>
                      <a:noFill/>
                    </a:lnT>
                    <a:lnB>
                      <a:noFill/>
                    </a:lnB>
                    <a:solidFill>
                      <a:srgbClr val="CCCCCC"/>
                    </a:solidFill>
                  </a:tcPr>
                </a:tc>
                <a:extLst>
                  <a:ext uri="{0D108BD9-81ED-4DB2-BD59-A6C34878D82A}">
                    <a16:rowId xmlns:a16="http://schemas.microsoft.com/office/drawing/2014/main" val="32965319"/>
                  </a:ext>
                </a:extLst>
              </a:tr>
              <a:tr h="571345">
                <a:tc>
                  <a:txBody>
                    <a:bodyPr/>
                    <a:lstStyle/>
                    <a:p>
                      <a:r>
                        <a:rPr lang="en-US" sz="1800" b="1" dirty="0" err="1">
                          <a:solidFill>
                            <a:srgbClr val="616161"/>
                          </a:solidFill>
                          <a:effectLst/>
                          <a:latin typeface="Oxygen"/>
                        </a:rPr>
                        <a:t>AccuTrack</a:t>
                      </a:r>
                      <a:br>
                        <a:rPr lang="en-US" sz="1800" b="0" dirty="0">
                          <a:solidFill>
                            <a:srgbClr val="616161"/>
                          </a:solidFill>
                          <a:effectLst/>
                          <a:latin typeface="Oxygen"/>
                        </a:rPr>
                      </a:br>
                      <a:r>
                        <a:rPr lang="en-US" sz="1800" b="0" dirty="0">
                          <a:solidFill>
                            <a:srgbClr val="616161"/>
                          </a:solidFill>
                          <a:effectLst/>
                          <a:latin typeface="Oxygen"/>
                        </a:rPr>
                        <a:t>This application turns an Android smartphone into a GPS tracker.</a:t>
                      </a:r>
                    </a:p>
                  </a:txBody>
                  <a:tcPr marL="25570" marR="25570" marT="12785" marB="12785" anchor="ctr">
                    <a:lnL>
                      <a:noFill/>
                    </a:lnL>
                    <a:lnR>
                      <a:noFill/>
                    </a:lnR>
                    <a:lnT>
                      <a:noFill/>
                    </a:lnT>
                    <a:lnB>
                      <a:noFill/>
                    </a:lnB>
                  </a:tcPr>
                </a:tc>
                <a:extLst>
                  <a:ext uri="{0D108BD9-81ED-4DB2-BD59-A6C34878D82A}">
                    <a16:rowId xmlns:a16="http://schemas.microsoft.com/office/drawing/2014/main" val="2150529054"/>
                  </a:ext>
                </a:extLst>
              </a:tr>
              <a:tr h="844297">
                <a:tc>
                  <a:txBody>
                    <a:bodyPr/>
                    <a:lstStyle/>
                    <a:p>
                      <a:r>
                        <a:rPr lang="en-US" sz="1800" b="1">
                          <a:solidFill>
                            <a:srgbClr val="616161"/>
                          </a:solidFill>
                          <a:effectLst/>
                          <a:latin typeface="Oxygen"/>
                        </a:rPr>
                        <a:t>Ackposts</a:t>
                      </a:r>
                      <a:br>
                        <a:rPr lang="en-US" sz="1800" b="0">
                          <a:solidFill>
                            <a:srgbClr val="616161"/>
                          </a:solidFill>
                          <a:effectLst/>
                          <a:latin typeface="Oxygen"/>
                        </a:rPr>
                      </a:br>
                      <a:r>
                        <a:rPr lang="en-US" sz="1800" b="0">
                          <a:solidFill>
                            <a:srgbClr val="616161"/>
                          </a:solidFill>
                          <a:effectLst/>
                          <a:latin typeface="Oxygen"/>
                        </a:rPr>
                        <a:t>This Trojan steals contact information from the compromised device and uploads them to a remote server.</a:t>
                      </a:r>
                    </a:p>
                  </a:txBody>
                  <a:tcPr marL="25570" marR="25570" marT="12785" marB="12785" anchor="ctr">
                    <a:lnL>
                      <a:noFill/>
                    </a:lnL>
                    <a:lnR>
                      <a:noFill/>
                    </a:lnR>
                    <a:lnT>
                      <a:noFill/>
                    </a:lnT>
                    <a:lnB>
                      <a:noFill/>
                    </a:lnB>
                  </a:tcPr>
                </a:tc>
                <a:extLst>
                  <a:ext uri="{0D108BD9-81ED-4DB2-BD59-A6C34878D82A}">
                    <a16:rowId xmlns:a16="http://schemas.microsoft.com/office/drawing/2014/main" val="3500575795"/>
                  </a:ext>
                </a:extLst>
              </a:tr>
              <a:tr h="801733">
                <a:tc>
                  <a:txBody>
                    <a:bodyPr/>
                    <a:lstStyle/>
                    <a:p>
                      <a:r>
                        <a:rPr lang="en-US" sz="1800" b="1" dirty="0" err="1">
                          <a:solidFill>
                            <a:srgbClr val="616161"/>
                          </a:solidFill>
                          <a:effectLst/>
                          <a:latin typeface="Oxygen"/>
                        </a:rPr>
                        <a:t>Acnetdoor</a:t>
                      </a:r>
                      <a:br>
                        <a:rPr lang="en-US" sz="1800" b="0" dirty="0">
                          <a:solidFill>
                            <a:srgbClr val="616161"/>
                          </a:solidFill>
                          <a:effectLst/>
                          <a:latin typeface="Oxygen"/>
                        </a:rPr>
                      </a:br>
                      <a:r>
                        <a:rPr lang="en-US" sz="1800" b="0" dirty="0">
                          <a:solidFill>
                            <a:srgbClr val="616161"/>
                          </a:solidFill>
                          <a:effectLst/>
                          <a:latin typeface="Oxygen"/>
                        </a:rPr>
                        <a:t>This Trojan opens a backdoor on the infected device and sends the IP address to a remote server.</a:t>
                      </a:r>
                    </a:p>
                  </a:txBody>
                  <a:tcPr marL="25570" marR="25570" marT="12785" marB="12785" anchor="ctr">
                    <a:lnL>
                      <a:noFill/>
                    </a:lnL>
                    <a:lnR>
                      <a:noFill/>
                    </a:lnR>
                    <a:lnT>
                      <a:noFill/>
                    </a:lnT>
                    <a:lnB>
                      <a:noFill/>
                    </a:lnB>
                  </a:tcPr>
                </a:tc>
                <a:extLst>
                  <a:ext uri="{0D108BD9-81ED-4DB2-BD59-A6C34878D82A}">
                    <a16:rowId xmlns:a16="http://schemas.microsoft.com/office/drawing/2014/main" val="1641196117"/>
                  </a:ext>
                </a:extLst>
              </a:tr>
              <a:tr h="791403">
                <a:tc>
                  <a:txBody>
                    <a:bodyPr/>
                    <a:lstStyle/>
                    <a:p>
                      <a:r>
                        <a:rPr lang="en-US" sz="1800" b="1" dirty="0" err="1">
                          <a:solidFill>
                            <a:srgbClr val="616161"/>
                          </a:solidFill>
                          <a:effectLst/>
                          <a:latin typeface="Oxygen"/>
                        </a:rPr>
                        <a:t>Adsms</a:t>
                      </a:r>
                      <a:br>
                        <a:rPr lang="en-US" sz="1800" b="0" dirty="0">
                          <a:solidFill>
                            <a:srgbClr val="616161"/>
                          </a:solidFill>
                          <a:effectLst/>
                          <a:latin typeface="Oxygen"/>
                        </a:rPr>
                      </a:br>
                      <a:r>
                        <a:rPr lang="en-US" sz="1800" b="0" dirty="0">
                          <a:solidFill>
                            <a:srgbClr val="616161"/>
                          </a:solidFill>
                          <a:effectLst/>
                          <a:latin typeface="Oxygen"/>
                        </a:rPr>
                        <a:t>This is a Trojan which is allowed to send SMS messages. The distribution channel ...  is through a SMS message containing the download link.</a:t>
                      </a:r>
                    </a:p>
                  </a:txBody>
                  <a:tcPr marL="25570" marR="25570" marT="12785" marB="12785" anchor="ctr">
                    <a:lnL>
                      <a:noFill/>
                    </a:lnL>
                    <a:lnR>
                      <a:noFill/>
                    </a:lnR>
                    <a:lnT>
                      <a:noFill/>
                    </a:lnT>
                    <a:lnB>
                      <a:noFill/>
                    </a:lnB>
                  </a:tcPr>
                </a:tc>
                <a:extLst>
                  <a:ext uri="{0D108BD9-81ED-4DB2-BD59-A6C34878D82A}">
                    <a16:rowId xmlns:a16="http://schemas.microsoft.com/office/drawing/2014/main" val="2035055901"/>
                  </a:ext>
                </a:extLst>
              </a:tr>
              <a:tr h="571345">
                <a:tc>
                  <a:txBody>
                    <a:bodyPr/>
                    <a:lstStyle/>
                    <a:p>
                      <a:r>
                        <a:rPr lang="en-US" sz="1800" b="1" dirty="0" err="1">
                          <a:solidFill>
                            <a:srgbClr val="616161"/>
                          </a:solidFill>
                          <a:effectLst/>
                          <a:latin typeface="Oxygen"/>
                        </a:rPr>
                        <a:t>Airpush</a:t>
                      </a:r>
                      <a:r>
                        <a:rPr lang="en-US" sz="1800" b="1" dirty="0">
                          <a:solidFill>
                            <a:srgbClr val="616161"/>
                          </a:solidFill>
                          <a:effectLst/>
                          <a:latin typeface="Oxygen"/>
                        </a:rPr>
                        <a:t>/</a:t>
                      </a:r>
                      <a:r>
                        <a:rPr lang="en-US" sz="1800" b="1" dirty="0" err="1">
                          <a:solidFill>
                            <a:srgbClr val="616161"/>
                          </a:solidFill>
                          <a:effectLst/>
                          <a:latin typeface="Oxygen"/>
                        </a:rPr>
                        <a:t>StopSMS</a:t>
                      </a:r>
                      <a:br>
                        <a:rPr lang="en-US" sz="1800" b="0" dirty="0">
                          <a:solidFill>
                            <a:srgbClr val="616161"/>
                          </a:solidFill>
                          <a:effectLst/>
                          <a:latin typeface="Oxygen"/>
                        </a:rPr>
                      </a:br>
                      <a:r>
                        <a:rPr lang="en-US" sz="1800" b="0" dirty="0" err="1">
                          <a:solidFill>
                            <a:srgbClr val="616161"/>
                          </a:solidFill>
                          <a:effectLst/>
                          <a:latin typeface="Oxygen"/>
                        </a:rPr>
                        <a:t>Airpush</a:t>
                      </a:r>
                      <a:r>
                        <a:rPr lang="en-US" sz="1800" b="0" dirty="0">
                          <a:solidFill>
                            <a:srgbClr val="616161"/>
                          </a:solidFill>
                          <a:effectLst/>
                          <a:latin typeface="Oxygen"/>
                        </a:rPr>
                        <a:t> is a very </a:t>
                      </a:r>
                      <a:r>
                        <a:rPr lang="en-US" sz="1800" b="0" dirty="0" err="1">
                          <a:solidFill>
                            <a:srgbClr val="616161"/>
                          </a:solidFill>
                          <a:effectLst/>
                          <a:latin typeface="Oxygen"/>
                        </a:rPr>
                        <a:t>aggresive</a:t>
                      </a:r>
                      <a:r>
                        <a:rPr lang="en-US" sz="1800" b="0" dirty="0">
                          <a:solidFill>
                            <a:srgbClr val="616161"/>
                          </a:solidFill>
                          <a:effectLst/>
                          <a:latin typeface="Oxygen"/>
                        </a:rPr>
                        <a:t> Ad-Network.</a:t>
                      </a:r>
                    </a:p>
                  </a:txBody>
                  <a:tcPr marL="25570" marR="25570" marT="12785" marB="12785" anchor="ctr">
                    <a:lnL>
                      <a:noFill/>
                    </a:lnL>
                    <a:lnR>
                      <a:noFill/>
                    </a:lnR>
                    <a:lnT>
                      <a:noFill/>
                    </a:lnT>
                    <a:lnB>
                      <a:noFill/>
                    </a:lnB>
                  </a:tcPr>
                </a:tc>
                <a:extLst>
                  <a:ext uri="{0D108BD9-81ED-4DB2-BD59-A6C34878D82A}">
                    <a16:rowId xmlns:a16="http://schemas.microsoft.com/office/drawing/2014/main" val="3039144890"/>
                  </a:ext>
                </a:extLst>
              </a:tr>
              <a:tr h="283063">
                <a:tc>
                  <a:txBody>
                    <a:bodyPr/>
                    <a:lstStyle/>
                    <a:p>
                      <a:r>
                        <a:rPr lang="en-US" sz="1800" b="1" dirty="0">
                          <a:solidFill>
                            <a:srgbClr val="616161"/>
                          </a:solidFill>
                          <a:effectLst/>
                          <a:latin typeface="Oxygen"/>
                        </a:rPr>
                        <a:t>…</a:t>
                      </a:r>
                      <a:endParaRPr lang="en-US" sz="1800" b="0" dirty="0">
                        <a:solidFill>
                          <a:srgbClr val="616161"/>
                        </a:solidFill>
                        <a:effectLst/>
                        <a:latin typeface="Oxygen"/>
                      </a:endParaRPr>
                    </a:p>
                  </a:txBody>
                  <a:tcPr marL="25570" marR="25570" marT="12785" marB="12785" anchor="ctr">
                    <a:lnL>
                      <a:noFill/>
                    </a:lnL>
                    <a:lnR>
                      <a:noFill/>
                    </a:lnR>
                    <a:lnT>
                      <a:noFill/>
                    </a:lnT>
                    <a:lnB>
                      <a:noFill/>
                    </a:lnB>
                  </a:tcPr>
                </a:tc>
                <a:extLst>
                  <a:ext uri="{0D108BD9-81ED-4DB2-BD59-A6C34878D82A}">
                    <a16:rowId xmlns:a16="http://schemas.microsoft.com/office/drawing/2014/main" val="1469359974"/>
                  </a:ext>
                </a:extLst>
              </a:tr>
              <a:tr h="1117248">
                <a:tc>
                  <a:txBody>
                    <a:bodyPr/>
                    <a:lstStyle/>
                    <a:p>
                      <a:r>
                        <a:rPr lang="en-US" sz="1800" b="1" dirty="0" err="1">
                          <a:solidFill>
                            <a:srgbClr val="616161"/>
                          </a:solidFill>
                          <a:effectLst/>
                          <a:latin typeface="Oxygen"/>
                        </a:rPr>
                        <a:t>BankBot</a:t>
                      </a:r>
                      <a:br>
                        <a:rPr lang="en-US" sz="1800" b="0" dirty="0">
                          <a:solidFill>
                            <a:srgbClr val="616161"/>
                          </a:solidFill>
                          <a:effectLst/>
                          <a:latin typeface="Oxygen"/>
                        </a:rPr>
                      </a:br>
                      <a:r>
                        <a:rPr lang="en-US" sz="1800" b="0" dirty="0">
                          <a:solidFill>
                            <a:srgbClr val="616161"/>
                          </a:solidFill>
                          <a:effectLst/>
                          <a:latin typeface="Oxygen"/>
                        </a:rPr>
                        <a:t>This malware tries to steal users’ confidential information and money from bank and mobile accounts associated with infected devices.</a:t>
                      </a:r>
                    </a:p>
                  </a:txBody>
                  <a:tcPr marL="25570" marR="25570" marT="12785" marB="12785" anchor="ctr">
                    <a:lnL>
                      <a:noFill/>
                    </a:lnL>
                    <a:lnR>
                      <a:noFill/>
                    </a:lnR>
                    <a:lnT>
                      <a:noFill/>
                    </a:lnT>
                    <a:lnB>
                      <a:noFill/>
                    </a:lnB>
                  </a:tcPr>
                </a:tc>
                <a:extLst>
                  <a:ext uri="{0D108BD9-81ED-4DB2-BD59-A6C34878D82A}">
                    <a16:rowId xmlns:a16="http://schemas.microsoft.com/office/drawing/2014/main" val="1845146675"/>
                  </a:ext>
                </a:extLst>
              </a:tr>
            </a:tbl>
          </a:graphicData>
        </a:graphic>
      </p:graphicFrame>
      <p:sp>
        <p:nvSpPr>
          <p:cNvPr id="10" name="TextBox 9"/>
          <p:cNvSpPr txBox="1"/>
          <p:nvPr/>
        </p:nvSpPr>
        <p:spPr>
          <a:xfrm>
            <a:off x="4191000" y="6345946"/>
            <a:ext cx="4678781" cy="461665"/>
          </a:xfrm>
          <a:prstGeom prst="rect">
            <a:avLst/>
          </a:prstGeom>
          <a:noFill/>
        </p:spPr>
        <p:txBody>
          <a:bodyPr wrap="none" rtlCol="0">
            <a:spAutoFit/>
          </a:bodyPr>
          <a:lstStyle/>
          <a:p>
            <a:r>
              <a:rPr lang="en-US" sz="1600" dirty="0">
                <a:latin typeface="+mn-lt"/>
                <a:hlinkClick r:id="rId2"/>
              </a:rPr>
              <a:t>http://forensics.spreitzenbarth.de/android-malware</a:t>
            </a:r>
            <a:r>
              <a:rPr lang="en-US" dirty="0">
                <a:hlinkClick r:id="rId2"/>
              </a:rPr>
              <a:t>/</a:t>
            </a:r>
            <a:r>
              <a:rPr lang="en-US" dirty="0"/>
              <a:t> </a:t>
            </a:r>
          </a:p>
        </p:txBody>
      </p:sp>
      <p:pic>
        <p:nvPicPr>
          <p:cNvPr id="5121" name="Picture 1" descr="mark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857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g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857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mark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857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g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857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upload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857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ro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857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upload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857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mark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857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descr="send_sm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857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mark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857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5131" name="Picture 11" descr="unwante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857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upload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857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5133" name="Picture 13" descr="upload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857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send_sm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857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5135" name="Picture 15" descr="bo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2857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ro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857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5137" name="Picture 17" descr="g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857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8" descr="upload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857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5139" name="Picture 19" descr="bo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2857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5140" name="Picture 20" descr="upload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857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5141" name="Picture 21" descr="banki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2857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5142" name="Picture 22" descr="bo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2857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5143" name="Picture 23" descr="mark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857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5144" name="Picture 24" descr="upload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857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5145" name="Picture 25" descr="bo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2857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5146" name="Picture 26" descr="upload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857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5147" name="Picture 27" descr="banki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2857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5148" name="Picture 28" descr="bo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2857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5149" name="Picture 29" descr="upload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857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5150" name="Picture 30" descr="bo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2857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5151" name="Picture 31" descr="send_sm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857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5152" name="Picture 32" descr="upload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857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5153" name="Picture 33" descr="upload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857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5154" name="Picture 34" descr="mark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85750" cy="285750"/>
          </a:xfrm>
          <a:prstGeom prst="rect">
            <a:avLst/>
          </a:prstGeom>
          <a:noFill/>
          <a:extLst>
            <a:ext uri="{909E8E84-426E-40DD-AFC4-6F175D3DCCD1}">
              <a14:hiddenFill xmlns:a14="http://schemas.microsoft.com/office/drawing/2010/main">
                <a:solidFill>
                  <a:srgbClr val="FFFFFF"/>
                </a:solidFill>
              </a14:hiddenFill>
            </a:ext>
          </a:extLst>
        </p:spPr>
      </p:pic>
      <p:pic>
        <p:nvPicPr>
          <p:cNvPr id="5155" name="Picture 35" descr="bo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285750" cy="28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20797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Shape 127"/>
          <p:cNvPicPr preferRelativeResize="0"/>
          <p:nvPr/>
        </p:nvPicPr>
        <p:blipFill>
          <a:blip r:embed="rId3">
            <a:alphaModFix/>
          </a:blip>
          <a:stretch>
            <a:fillRect/>
          </a:stretch>
        </p:blipFill>
        <p:spPr>
          <a:xfrm>
            <a:off x="831272" y="857250"/>
            <a:ext cx="7481450" cy="5143496"/>
          </a:xfrm>
          <a:prstGeom prst="rect">
            <a:avLst/>
          </a:prstGeom>
          <a:noFill/>
          <a:ln>
            <a:noFill/>
          </a:ln>
        </p:spPr>
      </p:pic>
    </p:spTree>
    <p:extLst>
      <p:ext uri="{BB962C8B-B14F-4D97-AF65-F5344CB8AC3E}">
        <p14:creationId xmlns:p14="http://schemas.microsoft.com/office/powerpoint/2010/main" val="3206877309"/>
      </p:ext>
    </p:extLst>
  </p:cSld>
  <p:clrMapOvr>
    <a:masterClrMapping/>
  </p:clrMapOvr>
  <p:transition spd="slow">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Shape 132"/>
          <p:cNvPicPr preferRelativeResize="0"/>
          <p:nvPr/>
        </p:nvPicPr>
        <p:blipFill>
          <a:blip r:embed="rId3">
            <a:alphaModFix/>
          </a:blip>
          <a:stretch>
            <a:fillRect/>
          </a:stretch>
        </p:blipFill>
        <p:spPr>
          <a:xfrm>
            <a:off x="831272" y="857250"/>
            <a:ext cx="7481450" cy="5143496"/>
          </a:xfrm>
          <a:prstGeom prst="rect">
            <a:avLst/>
          </a:prstGeom>
          <a:noFill/>
          <a:ln>
            <a:noFill/>
          </a:ln>
        </p:spPr>
      </p:pic>
    </p:spTree>
    <p:extLst>
      <p:ext uri="{BB962C8B-B14F-4D97-AF65-F5344CB8AC3E}">
        <p14:creationId xmlns:p14="http://schemas.microsoft.com/office/powerpoint/2010/main" val="3967189308"/>
      </p:ext>
    </p:extLst>
  </p:cSld>
  <p:clrMapOvr>
    <a:masterClrMapping/>
  </p:clrMapOvr>
  <p:transition spd="slow">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p:nvPr/>
        </p:nvSpPr>
        <p:spPr>
          <a:xfrm>
            <a:off x="1196875" y="3253250"/>
            <a:ext cx="901500" cy="8589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1800" kern="0">
              <a:solidFill>
                <a:sysClr val="windowText" lastClr="000000"/>
              </a:solidFill>
            </a:endParaRPr>
          </a:p>
        </p:txBody>
      </p:sp>
      <p:sp>
        <p:nvSpPr>
          <p:cNvPr id="148" name="Shape 148"/>
          <p:cNvSpPr/>
          <p:nvPr/>
        </p:nvSpPr>
        <p:spPr>
          <a:xfrm>
            <a:off x="2802175" y="3253250"/>
            <a:ext cx="901500" cy="8589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1800" kern="0">
              <a:solidFill>
                <a:sysClr val="windowText" lastClr="000000"/>
              </a:solidFill>
            </a:endParaRPr>
          </a:p>
        </p:txBody>
      </p:sp>
      <p:sp>
        <p:nvSpPr>
          <p:cNvPr id="149" name="Shape 149"/>
          <p:cNvSpPr/>
          <p:nvPr/>
        </p:nvSpPr>
        <p:spPr>
          <a:xfrm>
            <a:off x="5616475" y="3253250"/>
            <a:ext cx="901500" cy="8589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1800" kern="0">
              <a:solidFill>
                <a:sysClr val="windowText" lastClr="000000"/>
              </a:solidFill>
            </a:endParaRPr>
          </a:p>
        </p:txBody>
      </p:sp>
      <p:sp>
        <p:nvSpPr>
          <p:cNvPr id="150" name="Shape 150"/>
          <p:cNvSpPr/>
          <p:nvPr/>
        </p:nvSpPr>
        <p:spPr>
          <a:xfrm>
            <a:off x="7094525" y="3253250"/>
            <a:ext cx="901500" cy="8589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1800" kern="0">
              <a:solidFill>
                <a:sysClr val="windowText" lastClr="000000"/>
              </a:solidFill>
            </a:endParaRPr>
          </a:p>
        </p:txBody>
      </p:sp>
      <p:sp>
        <p:nvSpPr>
          <p:cNvPr id="151" name="Shape 151"/>
          <p:cNvSpPr txBox="1"/>
          <p:nvPr/>
        </p:nvSpPr>
        <p:spPr>
          <a:xfrm>
            <a:off x="7062725" y="4152725"/>
            <a:ext cx="965100" cy="519600"/>
          </a:xfrm>
          <a:prstGeom prst="rect">
            <a:avLst/>
          </a:prstGeom>
          <a:noFill/>
          <a:ln>
            <a:noFill/>
          </a:ln>
        </p:spPr>
        <p:txBody>
          <a:bodyPr lIns="91425" tIns="91425" rIns="91425" bIns="91425" anchor="t" anchorCtr="0">
            <a:noAutofit/>
          </a:bodyPr>
          <a:lstStyle/>
          <a:p>
            <a:pPr algn="ctr" eaLnBrk="1" fontAlgn="auto" hangingPunct="1">
              <a:spcBef>
                <a:spcPts val="0"/>
              </a:spcBef>
              <a:spcAft>
                <a:spcPts val="0"/>
              </a:spcAft>
            </a:pPr>
            <a:r>
              <a:rPr lang="en" sz="1800" kern="0">
                <a:solidFill>
                  <a:sysClr val="windowText" lastClr="000000"/>
                </a:solidFill>
              </a:rPr>
              <a:t>App Collected</a:t>
            </a:r>
          </a:p>
        </p:txBody>
      </p:sp>
      <p:cxnSp>
        <p:nvCxnSpPr>
          <p:cNvPr id="152" name="Shape 152"/>
          <p:cNvCxnSpPr/>
          <p:nvPr/>
        </p:nvCxnSpPr>
        <p:spPr>
          <a:xfrm rot="10800000" flipH="1">
            <a:off x="1398375" y="3083675"/>
            <a:ext cx="4814700" cy="10500"/>
          </a:xfrm>
          <a:prstGeom prst="straightConnector1">
            <a:avLst/>
          </a:prstGeom>
          <a:noFill/>
          <a:ln w="28575" cap="flat" cmpd="sng">
            <a:solidFill>
              <a:schemeClr val="dk2"/>
            </a:solidFill>
            <a:prstDash val="solid"/>
            <a:round/>
            <a:headEnd type="triangle" w="lg" len="lg"/>
            <a:tailEnd type="triangle" w="lg" len="lg"/>
          </a:ln>
        </p:spPr>
      </p:cxnSp>
      <p:sp>
        <p:nvSpPr>
          <p:cNvPr id="153" name="Shape 153"/>
          <p:cNvSpPr txBox="1"/>
          <p:nvPr/>
        </p:nvSpPr>
        <p:spPr>
          <a:xfrm>
            <a:off x="1727125" y="2691175"/>
            <a:ext cx="2502900" cy="2970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800" kern="0">
                <a:solidFill>
                  <a:sysClr val="windowText" lastClr="000000"/>
                </a:solidFill>
              </a:rPr>
              <a:t>Outdatedness</a:t>
            </a:r>
          </a:p>
        </p:txBody>
      </p:sp>
      <p:grpSp>
        <p:nvGrpSpPr>
          <p:cNvPr id="154" name="Shape 154"/>
          <p:cNvGrpSpPr/>
          <p:nvPr/>
        </p:nvGrpSpPr>
        <p:grpSpPr>
          <a:xfrm>
            <a:off x="4177525" y="3253251"/>
            <a:ext cx="965100" cy="1419075"/>
            <a:chOff x="3744225" y="2068000"/>
            <a:chExt cx="965100" cy="1419075"/>
          </a:xfrm>
        </p:grpSpPr>
        <p:sp>
          <p:nvSpPr>
            <p:cNvPr id="155" name="Shape 155"/>
            <p:cNvSpPr/>
            <p:nvPr/>
          </p:nvSpPr>
          <p:spPr>
            <a:xfrm>
              <a:off x="3776025" y="2068000"/>
              <a:ext cx="901500" cy="8589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1800" kern="0">
                <a:solidFill>
                  <a:sysClr val="windowText" lastClr="000000"/>
                </a:solidFill>
              </a:endParaRPr>
            </a:p>
          </p:txBody>
        </p:sp>
        <p:sp>
          <p:nvSpPr>
            <p:cNvPr id="156" name="Shape 156"/>
            <p:cNvSpPr txBox="1"/>
            <p:nvPr/>
          </p:nvSpPr>
          <p:spPr>
            <a:xfrm>
              <a:off x="3744225" y="2967475"/>
              <a:ext cx="965100" cy="519600"/>
            </a:xfrm>
            <a:prstGeom prst="rect">
              <a:avLst/>
            </a:prstGeom>
            <a:noFill/>
            <a:ln>
              <a:noFill/>
            </a:ln>
          </p:spPr>
          <p:txBody>
            <a:bodyPr lIns="91425" tIns="91425" rIns="91425" bIns="91425" anchor="t" anchorCtr="0">
              <a:noAutofit/>
            </a:bodyPr>
            <a:lstStyle/>
            <a:p>
              <a:pPr algn="ctr" eaLnBrk="1" fontAlgn="auto" hangingPunct="1">
                <a:spcBef>
                  <a:spcPts val="0"/>
                </a:spcBef>
                <a:spcAft>
                  <a:spcPts val="0"/>
                </a:spcAft>
              </a:pPr>
              <a:r>
                <a:rPr lang="en" sz="1800" kern="0">
                  <a:solidFill>
                    <a:sysClr val="windowText" lastClr="000000"/>
                  </a:solidFill>
                </a:rPr>
                <a:t>App Updated</a:t>
              </a:r>
            </a:p>
          </p:txBody>
        </p:sp>
      </p:grpSp>
      <p:grpSp>
        <p:nvGrpSpPr>
          <p:cNvPr id="157" name="Shape 157"/>
          <p:cNvGrpSpPr/>
          <p:nvPr/>
        </p:nvGrpSpPr>
        <p:grpSpPr>
          <a:xfrm>
            <a:off x="1398375" y="2185650"/>
            <a:ext cx="2760850" cy="404200"/>
            <a:chOff x="965075" y="1000400"/>
            <a:chExt cx="2760850" cy="404200"/>
          </a:xfrm>
        </p:grpSpPr>
        <p:cxnSp>
          <p:nvCxnSpPr>
            <p:cNvPr id="158" name="Shape 158"/>
            <p:cNvCxnSpPr/>
            <p:nvPr/>
          </p:nvCxnSpPr>
          <p:spPr>
            <a:xfrm>
              <a:off x="965075" y="1404600"/>
              <a:ext cx="1950300" cy="0"/>
            </a:xfrm>
            <a:prstGeom prst="straightConnector1">
              <a:avLst/>
            </a:prstGeom>
            <a:noFill/>
            <a:ln w="28575" cap="flat" cmpd="sng">
              <a:solidFill>
                <a:schemeClr val="dk2"/>
              </a:solidFill>
              <a:prstDash val="solid"/>
              <a:round/>
              <a:headEnd type="triangle" w="lg" len="lg"/>
              <a:tailEnd type="triangle" w="lg" len="lg"/>
            </a:ln>
          </p:spPr>
        </p:cxnSp>
        <p:sp>
          <p:nvSpPr>
            <p:cNvPr id="159" name="Shape 159"/>
            <p:cNvSpPr txBox="1"/>
            <p:nvPr/>
          </p:nvSpPr>
          <p:spPr>
            <a:xfrm>
              <a:off x="1293825" y="1000400"/>
              <a:ext cx="2432100" cy="191700"/>
            </a:xfrm>
            <a:prstGeom prst="rect">
              <a:avLst/>
            </a:prstGeom>
            <a:noFill/>
            <a:ln>
              <a:noFill/>
            </a:ln>
          </p:spPr>
          <p:txBody>
            <a:bodyPr lIns="91425" tIns="91425" rIns="91425" bIns="91425" anchor="t" anchorCtr="0">
              <a:noAutofit/>
            </a:bodyPr>
            <a:lstStyle/>
            <a:p>
              <a:pPr eaLnBrk="1" fontAlgn="auto" hangingPunct="1">
                <a:spcBef>
                  <a:spcPts val="0"/>
                </a:spcBef>
                <a:spcAft>
                  <a:spcPts val="0"/>
                </a:spcAft>
              </a:pPr>
              <a:r>
                <a:rPr lang="en" sz="1800" kern="0">
                  <a:solidFill>
                    <a:sysClr val="windowText" lastClr="000000"/>
                  </a:solidFill>
                </a:rPr>
                <a:t>Negligent Outdatedness</a:t>
              </a:r>
            </a:p>
          </p:txBody>
        </p:sp>
      </p:grpSp>
      <p:sp>
        <p:nvSpPr>
          <p:cNvPr id="160" name="Shape 160"/>
          <p:cNvSpPr txBox="1"/>
          <p:nvPr/>
        </p:nvSpPr>
        <p:spPr>
          <a:xfrm>
            <a:off x="1116175" y="4152725"/>
            <a:ext cx="1123500" cy="519600"/>
          </a:xfrm>
          <a:prstGeom prst="rect">
            <a:avLst/>
          </a:prstGeom>
          <a:noFill/>
          <a:ln>
            <a:noFill/>
          </a:ln>
        </p:spPr>
        <p:txBody>
          <a:bodyPr lIns="91425" tIns="91425" rIns="91425" bIns="91425" anchor="t" anchorCtr="0">
            <a:noAutofit/>
          </a:bodyPr>
          <a:lstStyle/>
          <a:p>
            <a:pPr algn="ctr" eaLnBrk="1" fontAlgn="auto" hangingPunct="1">
              <a:spcBef>
                <a:spcPts val="0"/>
              </a:spcBef>
              <a:spcAft>
                <a:spcPts val="0"/>
              </a:spcAft>
            </a:pPr>
            <a:r>
              <a:rPr lang="en" sz="1800" kern="0">
                <a:solidFill>
                  <a:sysClr val="windowText" lastClr="000000"/>
                </a:solidFill>
              </a:rPr>
              <a:t>Android 5.0 Released</a:t>
            </a:r>
          </a:p>
        </p:txBody>
      </p:sp>
      <p:sp>
        <p:nvSpPr>
          <p:cNvPr id="161" name="Shape 161"/>
          <p:cNvSpPr txBox="1"/>
          <p:nvPr/>
        </p:nvSpPr>
        <p:spPr>
          <a:xfrm>
            <a:off x="2669075" y="4152725"/>
            <a:ext cx="1123500" cy="519600"/>
          </a:xfrm>
          <a:prstGeom prst="rect">
            <a:avLst/>
          </a:prstGeom>
          <a:noFill/>
          <a:ln>
            <a:noFill/>
          </a:ln>
        </p:spPr>
        <p:txBody>
          <a:bodyPr lIns="91425" tIns="91425" rIns="91425" bIns="91425" anchor="t" anchorCtr="0">
            <a:noAutofit/>
          </a:bodyPr>
          <a:lstStyle/>
          <a:p>
            <a:pPr algn="ctr" eaLnBrk="1" fontAlgn="auto" hangingPunct="1">
              <a:spcBef>
                <a:spcPts val="0"/>
              </a:spcBef>
              <a:spcAft>
                <a:spcPts val="0"/>
              </a:spcAft>
            </a:pPr>
            <a:r>
              <a:rPr lang="en" sz="1800" kern="0">
                <a:solidFill>
                  <a:sysClr val="windowText" lastClr="000000"/>
                </a:solidFill>
              </a:rPr>
              <a:t>Android 5.1 Released</a:t>
            </a:r>
          </a:p>
        </p:txBody>
      </p:sp>
      <p:sp>
        <p:nvSpPr>
          <p:cNvPr id="162" name="Shape 162"/>
          <p:cNvSpPr txBox="1"/>
          <p:nvPr/>
        </p:nvSpPr>
        <p:spPr>
          <a:xfrm>
            <a:off x="5488700" y="4152725"/>
            <a:ext cx="1123500" cy="519600"/>
          </a:xfrm>
          <a:prstGeom prst="rect">
            <a:avLst/>
          </a:prstGeom>
          <a:noFill/>
          <a:ln>
            <a:noFill/>
          </a:ln>
        </p:spPr>
        <p:txBody>
          <a:bodyPr lIns="91425" tIns="91425" rIns="91425" bIns="91425" anchor="t" anchorCtr="0">
            <a:noAutofit/>
          </a:bodyPr>
          <a:lstStyle/>
          <a:p>
            <a:pPr algn="ctr" eaLnBrk="1" fontAlgn="auto" hangingPunct="1">
              <a:spcBef>
                <a:spcPts val="0"/>
              </a:spcBef>
              <a:spcAft>
                <a:spcPts val="0"/>
              </a:spcAft>
            </a:pPr>
            <a:r>
              <a:rPr lang="en" sz="1800" kern="0">
                <a:solidFill>
                  <a:sysClr val="windowText" lastClr="000000"/>
                </a:solidFill>
              </a:rPr>
              <a:t>Android 6.0 Released</a:t>
            </a:r>
          </a:p>
        </p:txBody>
      </p:sp>
    </p:spTree>
    <p:extLst>
      <p:ext uri="{BB962C8B-B14F-4D97-AF65-F5344CB8AC3E}">
        <p14:creationId xmlns:p14="http://schemas.microsoft.com/office/powerpoint/2010/main" val="1490238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fade">
                                      <p:cBhvr>
                                        <p:cTn id="7" dur="1"/>
                                        <p:tgtEl>
                                          <p:spTgt spid="1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7"/>
                                        </p:tgtEl>
                                        <p:attrNameLst>
                                          <p:attrName>style.visibility</p:attrName>
                                        </p:attrNameLst>
                                      </p:cBhvr>
                                      <p:to>
                                        <p:strVal val="visible"/>
                                      </p:to>
                                    </p:set>
                                    <p:animEffect transition="in" filter="fade">
                                      <p:cBhvr>
                                        <p:cTn id="12" dur="1"/>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Shape 167"/>
          <p:cNvPicPr preferRelativeResize="0"/>
          <p:nvPr/>
        </p:nvPicPr>
        <p:blipFill>
          <a:blip r:embed="rId3">
            <a:alphaModFix/>
          </a:blip>
          <a:stretch>
            <a:fillRect/>
          </a:stretch>
        </p:blipFill>
        <p:spPr>
          <a:xfrm>
            <a:off x="831272" y="857250"/>
            <a:ext cx="7481450" cy="5143496"/>
          </a:xfrm>
          <a:prstGeom prst="rect">
            <a:avLst/>
          </a:prstGeom>
          <a:noFill/>
          <a:ln>
            <a:noFill/>
          </a:ln>
        </p:spPr>
      </p:pic>
    </p:spTree>
    <p:extLst>
      <p:ext uri="{BB962C8B-B14F-4D97-AF65-F5344CB8AC3E}">
        <p14:creationId xmlns:p14="http://schemas.microsoft.com/office/powerpoint/2010/main" val="2374294195"/>
      </p:ext>
    </p:extLst>
  </p:cSld>
  <p:clrMapOvr>
    <a:masterClrMapping/>
  </p:clrMapOvr>
  <p:transition spd="slow">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311700" y="2009725"/>
            <a:ext cx="8520600" cy="3416400"/>
          </a:xfrm>
          <a:prstGeom prst="rect">
            <a:avLst/>
          </a:prstGeom>
        </p:spPr>
        <p:txBody>
          <a:bodyPr lIns="91425" tIns="91425" rIns="91425" bIns="91425" anchor="t" anchorCtr="0">
            <a:noAutofit/>
          </a:bodyPr>
          <a:lstStyle/>
          <a:p>
            <a:br>
              <a:rPr lang="en" sz="2200">
                <a:solidFill>
                  <a:srgbClr val="000000"/>
                </a:solidFill>
              </a:rPr>
            </a:br>
            <a:r>
              <a:rPr lang="en" sz="2200">
                <a:solidFill>
                  <a:srgbClr val="000000"/>
                </a:solidFill>
              </a:rPr>
              <a:t>What is target fragmentation?</a:t>
            </a:r>
          </a:p>
          <a:p>
            <a:r>
              <a:rPr lang="en" sz="2200">
                <a:solidFill>
                  <a:srgbClr val="000000"/>
                </a:solidFill>
              </a:rPr>
              <a:t>Target fragmentation statistics</a:t>
            </a:r>
          </a:p>
          <a:p>
            <a:r>
              <a:rPr lang="en" sz="2200" b="1">
                <a:solidFill>
                  <a:srgbClr val="000000"/>
                </a:solidFill>
              </a:rPr>
              <a:t>Security consequences</a:t>
            </a:r>
          </a:p>
        </p:txBody>
      </p:sp>
      <p:sp>
        <p:nvSpPr>
          <p:cNvPr id="189" name="Shape 189"/>
          <p:cNvSpPr txBox="1">
            <a:spLocks noGrp="1"/>
          </p:cNvSpPr>
          <p:nvPr>
            <p:ph type="title"/>
          </p:nvPr>
        </p:nvSpPr>
        <p:spPr>
          <a:xfrm>
            <a:off x="311700" y="1302275"/>
            <a:ext cx="8520600" cy="572700"/>
          </a:xfrm>
          <a:prstGeom prst="rect">
            <a:avLst/>
          </a:prstGeom>
        </p:spPr>
        <p:txBody>
          <a:bodyPr lIns="91425" tIns="91425" rIns="91425" bIns="91425" anchor="t" anchorCtr="0">
            <a:noAutofit/>
          </a:bodyPr>
          <a:lstStyle/>
          <a:p>
            <a:pPr algn="ctr"/>
            <a:r>
              <a:rPr lang="en" sz="3200"/>
              <a:t>Roadmap</a:t>
            </a:r>
          </a:p>
        </p:txBody>
      </p:sp>
    </p:spTree>
    <p:extLst>
      <p:ext uri="{BB962C8B-B14F-4D97-AF65-F5344CB8AC3E}">
        <p14:creationId xmlns:p14="http://schemas.microsoft.com/office/powerpoint/2010/main" val="1951781796"/>
      </p:ext>
    </p:extLst>
  </p:cSld>
  <p:clrMapOvr>
    <a:masterClrMapping/>
  </p:clrMapOvr>
  <p:transition spd="slow">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311700" y="1302275"/>
            <a:ext cx="8520600" cy="572700"/>
          </a:xfrm>
          <a:prstGeom prst="rect">
            <a:avLst/>
          </a:prstGeom>
        </p:spPr>
        <p:txBody>
          <a:bodyPr lIns="91425" tIns="91425" rIns="91425" bIns="91425" anchor="t" anchorCtr="0">
            <a:noAutofit/>
          </a:bodyPr>
          <a:lstStyle/>
          <a:p>
            <a:pPr algn="ctr"/>
            <a:r>
              <a:rPr lang="en" sz="3200"/>
              <a:t>Fragment Injection</a:t>
            </a:r>
          </a:p>
        </p:txBody>
      </p:sp>
      <p:grpSp>
        <p:nvGrpSpPr>
          <p:cNvPr id="195" name="Shape 195"/>
          <p:cNvGrpSpPr/>
          <p:nvPr/>
        </p:nvGrpSpPr>
        <p:grpSpPr>
          <a:xfrm>
            <a:off x="1760425" y="2119776"/>
            <a:ext cx="5874050" cy="3648089"/>
            <a:chOff x="1760425" y="1262525"/>
            <a:chExt cx="5874050" cy="3648089"/>
          </a:xfrm>
        </p:grpSpPr>
        <p:sp>
          <p:nvSpPr>
            <p:cNvPr id="196" name="Shape 196"/>
            <p:cNvSpPr/>
            <p:nvPr/>
          </p:nvSpPr>
          <p:spPr>
            <a:xfrm>
              <a:off x="4905675" y="1657550"/>
              <a:ext cx="2728800" cy="2901600"/>
            </a:xfrm>
            <a:prstGeom prst="rect">
              <a:avLst/>
            </a:prstGeom>
            <a:solidFill>
              <a:schemeClr val="lt2"/>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1800" kern="0">
                <a:solidFill>
                  <a:sysClr val="windowText" lastClr="000000"/>
                </a:solidFill>
              </a:endParaRPr>
            </a:p>
          </p:txBody>
        </p:sp>
        <p:sp>
          <p:nvSpPr>
            <p:cNvPr id="197" name="Shape 197"/>
            <p:cNvSpPr/>
            <p:nvPr/>
          </p:nvSpPr>
          <p:spPr>
            <a:xfrm>
              <a:off x="5241350" y="2167300"/>
              <a:ext cx="2111400" cy="2207700"/>
            </a:xfrm>
            <a:prstGeom prst="rect">
              <a:avLst/>
            </a:prstGeom>
            <a:solidFill>
              <a:schemeClr val="lt2"/>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1800" kern="0">
                <a:solidFill>
                  <a:sysClr val="windowText" lastClr="000000"/>
                </a:solidFill>
              </a:endParaRPr>
            </a:p>
          </p:txBody>
        </p:sp>
        <p:sp>
          <p:nvSpPr>
            <p:cNvPr id="198" name="Shape 198"/>
            <p:cNvSpPr txBox="1"/>
            <p:nvPr/>
          </p:nvSpPr>
          <p:spPr>
            <a:xfrm>
              <a:off x="5327900" y="1262525"/>
              <a:ext cx="1938300" cy="341100"/>
            </a:xfrm>
            <a:prstGeom prst="rect">
              <a:avLst/>
            </a:prstGeom>
            <a:noFill/>
            <a:ln>
              <a:noFill/>
            </a:ln>
          </p:spPr>
          <p:txBody>
            <a:bodyPr lIns="91425" tIns="91425" rIns="91425" bIns="91425" anchor="t" anchorCtr="0">
              <a:noAutofit/>
            </a:bodyPr>
            <a:lstStyle/>
            <a:p>
              <a:pPr algn="ctr" eaLnBrk="1" fontAlgn="auto" hangingPunct="1">
                <a:spcBef>
                  <a:spcPts val="0"/>
                </a:spcBef>
                <a:spcAft>
                  <a:spcPts val="0"/>
                </a:spcAft>
              </a:pPr>
              <a:r>
                <a:rPr lang="en" sz="1800" kern="0">
                  <a:solidFill>
                    <a:sysClr val="windowText" lastClr="000000"/>
                  </a:solidFill>
                </a:rPr>
                <a:t>Vulnerable App</a:t>
              </a:r>
            </a:p>
          </p:txBody>
        </p:sp>
        <p:sp>
          <p:nvSpPr>
            <p:cNvPr id="199" name="Shape 199"/>
            <p:cNvSpPr txBox="1"/>
            <p:nvPr/>
          </p:nvSpPr>
          <p:spPr>
            <a:xfrm>
              <a:off x="5327900" y="1772225"/>
              <a:ext cx="1938300" cy="341100"/>
            </a:xfrm>
            <a:prstGeom prst="rect">
              <a:avLst/>
            </a:prstGeom>
            <a:noFill/>
            <a:ln>
              <a:noFill/>
            </a:ln>
          </p:spPr>
          <p:txBody>
            <a:bodyPr lIns="91425" tIns="91425" rIns="91425" bIns="91425" anchor="t" anchorCtr="0">
              <a:noAutofit/>
            </a:bodyPr>
            <a:lstStyle/>
            <a:p>
              <a:pPr algn="ctr" eaLnBrk="1" fontAlgn="auto" hangingPunct="1">
                <a:spcBef>
                  <a:spcPts val="0"/>
                </a:spcBef>
                <a:spcAft>
                  <a:spcPts val="0"/>
                </a:spcAft>
              </a:pPr>
              <a:r>
                <a:rPr lang="en" sz="1600" kern="0">
                  <a:solidFill>
                    <a:sysClr val="windowText" lastClr="000000"/>
                  </a:solidFill>
                </a:rPr>
                <a:t>PreferenceActivity</a:t>
              </a:r>
            </a:p>
          </p:txBody>
        </p:sp>
        <p:sp>
          <p:nvSpPr>
            <p:cNvPr id="200" name="Shape 200"/>
            <p:cNvSpPr/>
            <p:nvPr/>
          </p:nvSpPr>
          <p:spPr>
            <a:xfrm>
              <a:off x="5501150" y="2572750"/>
              <a:ext cx="1591800" cy="1396800"/>
            </a:xfrm>
            <a:prstGeom prst="rect">
              <a:avLst/>
            </a:prstGeom>
            <a:solidFill>
              <a:schemeClr val="lt2"/>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1800" kern="0">
                <a:solidFill>
                  <a:sysClr val="windowText" lastClr="000000"/>
                </a:solidFill>
              </a:endParaRPr>
            </a:p>
          </p:txBody>
        </p:sp>
        <p:sp>
          <p:nvSpPr>
            <p:cNvPr id="201" name="Shape 201"/>
            <p:cNvSpPr txBox="1"/>
            <p:nvPr/>
          </p:nvSpPr>
          <p:spPr>
            <a:xfrm>
              <a:off x="5327900" y="2942050"/>
              <a:ext cx="1938300" cy="658200"/>
            </a:xfrm>
            <a:prstGeom prst="rect">
              <a:avLst/>
            </a:prstGeom>
            <a:noFill/>
            <a:ln>
              <a:noFill/>
            </a:ln>
          </p:spPr>
          <p:txBody>
            <a:bodyPr lIns="91425" tIns="91425" rIns="91425" bIns="91425" anchor="t" anchorCtr="0">
              <a:noAutofit/>
            </a:bodyPr>
            <a:lstStyle/>
            <a:p>
              <a:pPr algn="ctr" eaLnBrk="1" fontAlgn="auto" hangingPunct="1">
                <a:spcBef>
                  <a:spcPts val="0"/>
                </a:spcBef>
                <a:spcAft>
                  <a:spcPts val="0"/>
                </a:spcAft>
              </a:pPr>
              <a:r>
                <a:rPr lang="en" sz="1800" kern="0">
                  <a:solidFill>
                    <a:sysClr val="windowText" lastClr="000000"/>
                  </a:solidFill>
                </a:rPr>
                <a:t>Attacked</a:t>
              </a:r>
            </a:p>
            <a:p>
              <a:pPr algn="ctr" eaLnBrk="1" fontAlgn="auto" hangingPunct="1">
                <a:spcBef>
                  <a:spcPts val="0"/>
                </a:spcBef>
                <a:spcAft>
                  <a:spcPts val="0"/>
                </a:spcAft>
              </a:pPr>
              <a:r>
                <a:rPr lang="en" sz="1800" kern="0">
                  <a:solidFill>
                    <a:sysClr val="windowText" lastClr="000000"/>
                  </a:solidFill>
                </a:rPr>
                <a:t>Fragment</a:t>
              </a:r>
            </a:p>
          </p:txBody>
        </p:sp>
        <p:sp>
          <p:nvSpPr>
            <p:cNvPr id="202" name="Shape 202"/>
            <p:cNvSpPr/>
            <p:nvPr/>
          </p:nvSpPr>
          <p:spPr>
            <a:xfrm>
              <a:off x="1819975" y="1983437"/>
              <a:ext cx="1878600" cy="2207700"/>
            </a:xfrm>
            <a:prstGeom prst="rect">
              <a:avLst/>
            </a:prstGeom>
            <a:solidFill>
              <a:schemeClr val="lt2"/>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eaLnBrk="1" fontAlgn="auto" hangingPunct="1">
                <a:spcBef>
                  <a:spcPts val="0"/>
                </a:spcBef>
                <a:spcAft>
                  <a:spcPts val="0"/>
                </a:spcAft>
              </a:pPr>
              <a:endParaRPr sz="1800" kern="0">
                <a:solidFill>
                  <a:sysClr val="windowText" lastClr="000000"/>
                </a:solidFill>
              </a:endParaRPr>
            </a:p>
          </p:txBody>
        </p:sp>
        <p:sp>
          <p:nvSpPr>
            <p:cNvPr id="203" name="Shape 203"/>
            <p:cNvSpPr txBox="1"/>
            <p:nvPr/>
          </p:nvSpPr>
          <p:spPr>
            <a:xfrm>
              <a:off x="1760425" y="1568362"/>
              <a:ext cx="1938300" cy="341100"/>
            </a:xfrm>
            <a:prstGeom prst="rect">
              <a:avLst/>
            </a:prstGeom>
            <a:noFill/>
            <a:ln>
              <a:noFill/>
            </a:ln>
          </p:spPr>
          <p:txBody>
            <a:bodyPr lIns="91425" tIns="91425" rIns="91425" bIns="91425" anchor="t" anchorCtr="0">
              <a:noAutofit/>
            </a:bodyPr>
            <a:lstStyle/>
            <a:p>
              <a:pPr algn="ctr" eaLnBrk="1" fontAlgn="auto" hangingPunct="1">
                <a:spcBef>
                  <a:spcPts val="0"/>
                </a:spcBef>
                <a:spcAft>
                  <a:spcPts val="0"/>
                </a:spcAft>
              </a:pPr>
              <a:r>
                <a:rPr lang="en" sz="1800" kern="0">
                  <a:solidFill>
                    <a:sysClr val="windowText" lastClr="000000"/>
                  </a:solidFill>
                </a:rPr>
                <a:t>Malicious Intent</a:t>
              </a:r>
            </a:p>
          </p:txBody>
        </p:sp>
        <p:sp>
          <p:nvSpPr>
            <p:cNvPr id="204" name="Shape 204"/>
            <p:cNvSpPr/>
            <p:nvPr/>
          </p:nvSpPr>
          <p:spPr>
            <a:xfrm>
              <a:off x="1903825" y="2404112"/>
              <a:ext cx="1710900" cy="324900"/>
            </a:xfrm>
            <a:prstGeom prst="rect">
              <a:avLst/>
            </a:prstGeom>
            <a:solidFill>
              <a:schemeClr val="lt2"/>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algn="ctr" eaLnBrk="1" fontAlgn="auto" hangingPunct="1">
                <a:spcBef>
                  <a:spcPts val="0"/>
                </a:spcBef>
                <a:spcAft>
                  <a:spcPts val="0"/>
                </a:spcAft>
              </a:pPr>
              <a:r>
                <a:rPr lang="en" sz="1000" kern="0">
                  <a:solidFill>
                    <a:sysClr val="windowText" lastClr="000000"/>
                  </a:solidFill>
                </a:rPr>
                <a:t>Extra.SHOW_FRAGMENT “Attacked Fragment”</a:t>
              </a:r>
            </a:p>
          </p:txBody>
        </p:sp>
        <p:sp>
          <p:nvSpPr>
            <p:cNvPr id="205" name="Shape 205"/>
            <p:cNvSpPr/>
            <p:nvPr/>
          </p:nvSpPr>
          <p:spPr>
            <a:xfrm>
              <a:off x="1903825" y="2924837"/>
              <a:ext cx="1710900" cy="324900"/>
            </a:xfrm>
            <a:prstGeom prst="rect">
              <a:avLst/>
            </a:prstGeom>
            <a:solidFill>
              <a:schemeClr val="lt2"/>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algn="ctr" eaLnBrk="1" fontAlgn="auto" hangingPunct="1">
                <a:spcBef>
                  <a:spcPts val="0"/>
                </a:spcBef>
                <a:spcAft>
                  <a:spcPts val="0"/>
                </a:spcAft>
              </a:pPr>
              <a:r>
                <a:rPr lang="en" sz="1000" kern="0">
                  <a:solidFill>
                    <a:sysClr val="windowText" lastClr="000000"/>
                  </a:solidFill>
                </a:rPr>
                <a:t>Extra.SHOW_FRAG_ARG</a:t>
              </a:r>
            </a:p>
          </p:txBody>
        </p:sp>
        <p:sp>
          <p:nvSpPr>
            <p:cNvPr id="206" name="Shape 206"/>
            <p:cNvSpPr/>
            <p:nvPr/>
          </p:nvSpPr>
          <p:spPr>
            <a:xfrm>
              <a:off x="1982400" y="3510262"/>
              <a:ext cx="628200" cy="465600"/>
            </a:xfrm>
            <a:prstGeom prst="rect">
              <a:avLst/>
            </a:prstGeom>
            <a:solidFill>
              <a:schemeClr val="lt2"/>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algn="ctr" eaLnBrk="1" fontAlgn="auto" hangingPunct="1">
                <a:spcBef>
                  <a:spcPts val="0"/>
                </a:spcBef>
                <a:spcAft>
                  <a:spcPts val="0"/>
                </a:spcAft>
              </a:pPr>
              <a:r>
                <a:rPr lang="en" sz="1000" kern="0">
                  <a:solidFill>
                    <a:sysClr val="windowText" lastClr="000000"/>
                  </a:solidFill>
                </a:rPr>
                <a:t>Data</a:t>
              </a:r>
            </a:p>
          </p:txBody>
        </p:sp>
        <p:sp>
          <p:nvSpPr>
            <p:cNvPr id="207" name="Shape 207"/>
            <p:cNvSpPr/>
            <p:nvPr/>
          </p:nvSpPr>
          <p:spPr>
            <a:xfrm>
              <a:off x="2882375" y="3510262"/>
              <a:ext cx="628200" cy="465600"/>
            </a:xfrm>
            <a:prstGeom prst="rect">
              <a:avLst/>
            </a:prstGeom>
            <a:solidFill>
              <a:schemeClr val="lt2"/>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algn="ctr" eaLnBrk="1" fontAlgn="auto" hangingPunct="1">
                <a:spcBef>
                  <a:spcPts val="0"/>
                </a:spcBef>
                <a:spcAft>
                  <a:spcPts val="0"/>
                </a:spcAft>
              </a:pPr>
              <a:r>
                <a:rPr lang="en" sz="1000" kern="0">
                  <a:solidFill>
                    <a:sysClr val="windowText" lastClr="000000"/>
                  </a:solidFill>
                </a:rPr>
                <a:t>Other</a:t>
              </a:r>
            </a:p>
            <a:p>
              <a:pPr algn="ctr" eaLnBrk="1" fontAlgn="auto" hangingPunct="1">
                <a:spcBef>
                  <a:spcPts val="0"/>
                </a:spcBef>
                <a:spcAft>
                  <a:spcPts val="0"/>
                </a:spcAft>
              </a:pPr>
              <a:r>
                <a:rPr lang="en" sz="1000" kern="0">
                  <a:solidFill>
                    <a:sysClr val="windowText" lastClr="000000"/>
                  </a:solidFill>
                </a:rPr>
                <a:t>Extras</a:t>
              </a:r>
            </a:p>
          </p:txBody>
        </p:sp>
        <p:sp>
          <p:nvSpPr>
            <p:cNvPr id="208" name="Shape 208"/>
            <p:cNvSpPr txBox="1"/>
            <p:nvPr/>
          </p:nvSpPr>
          <p:spPr>
            <a:xfrm>
              <a:off x="1810351" y="4576714"/>
              <a:ext cx="5523299" cy="333900"/>
            </a:xfrm>
            <a:prstGeom prst="rect">
              <a:avLst/>
            </a:prstGeom>
            <a:noFill/>
            <a:ln>
              <a:noFill/>
            </a:ln>
          </p:spPr>
          <p:txBody>
            <a:bodyPr lIns="91425" tIns="91425" rIns="91425" bIns="91425" anchor="t" anchorCtr="0">
              <a:noAutofit/>
            </a:bodyPr>
            <a:lstStyle/>
            <a:p>
              <a:pPr algn="ctr" eaLnBrk="1" fontAlgn="auto" hangingPunct="1">
                <a:spcBef>
                  <a:spcPts val="0"/>
                </a:spcBef>
                <a:spcAft>
                  <a:spcPts val="0"/>
                </a:spcAft>
              </a:pPr>
              <a:r>
                <a:rPr lang="en" sz="1000" kern="0" dirty="0">
                  <a:solidFill>
                    <a:sysClr val="windowText" lastClr="000000"/>
                  </a:solidFill>
                </a:rPr>
                <a:t>securityintelligence.com/new-vulnerability-android-framework-fragment-injection/</a:t>
              </a:r>
            </a:p>
          </p:txBody>
        </p:sp>
        <p:cxnSp>
          <p:nvCxnSpPr>
            <p:cNvPr id="209" name="Shape 209"/>
            <p:cNvCxnSpPr>
              <a:stCxn id="205" idx="3"/>
            </p:cNvCxnSpPr>
            <p:nvPr/>
          </p:nvCxnSpPr>
          <p:spPr>
            <a:xfrm>
              <a:off x="3614725" y="3087287"/>
              <a:ext cx="1985700" cy="0"/>
            </a:xfrm>
            <a:prstGeom prst="straightConnector1">
              <a:avLst/>
            </a:prstGeom>
            <a:noFill/>
            <a:ln w="19050" cap="flat" cmpd="sng">
              <a:solidFill>
                <a:srgbClr val="000000"/>
              </a:solidFill>
              <a:prstDash val="dash"/>
              <a:round/>
              <a:headEnd type="none" w="lg" len="lg"/>
              <a:tailEnd type="triangle" w="lg" len="lg"/>
            </a:ln>
          </p:spPr>
        </p:cxnSp>
        <p:cxnSp>
          <p:nvCxnSpPr>
            <p:cNvPr id="210" name="Shape 210"/>
            <p:cNvCxnSpPr>
              <a:stCxn id="207" idx="3"/>
            </p:cNvCxnSpPr>
            <p:nvPr/>
          </p:nvCxnSpPr>
          <p:spPr>
            <a:xfrm>
              <a:off x="3510575" y="3743062"/>
              <a:ext cx="2068500" cy="0"/>
            </a:xfrm>
            <a:prstGeom prst="straightConnector1">
              <a:avLst/>
            </a:prstGeom>
            <a:noFill/>
            <a:ln w="19050" cap="flat" cmpd="sng">
              <a:solidFill>
                <a:srgbClr val="000000"/>
              </a:solidFill>
              <a:prstDash val="dash"/>
              <a:round/>
              <a:headEnd type="none" w="lg" len="lg"/>
              <a:tailEnd type="triangle" w="lg" len="lg"/>
            </a:ln>
          </p:spPr>
        </p:cxnSp>
      </p:grpSp>
    </p:spTree>
    <p:extLst>
      <p:ext uri="{BB962C8B-B14F-4D97-AF65-F5344CB8AC3E}">
        <p14:creationId xmlns:p14="http://schemas.microsoft.com/office/powerpoint/2010/main" val="38134105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fade">
                                      <p:cBhvr>
                                        <p:cTn id="7" dur="1"/>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311700" y="1302275"/>
            <a:ext cx="8520600" cy="572700"/>
          </a:xfrm>
          <a:prstGeom prst="rect">
            <a:avLst/>
          </a:prstGeom>
        </p:spPr>
        <p:txBody>
          <a:bodyPr lIns="91425" tIns="91425" rIns="91425" bIns="91425" anchor="t" anchorCtr="0">
            <a:noAutofit/>
          </a:bodyPr>
          <a:lstStyle/>
          <a:p>
            <a:pPr algn="ctr"/>
            <a:r>
              <a:rPr lang="en" sz="3200"/>
              <a:t>Fragment Injection</a:t>
            </a:r>
          </a:p>
        </p:txBody>
      </p:sp>
      <p:sp>
        <p:nvSpPr>
          <p:cNvPr id="216" name="Shape 216"/>
          <p:cNvSpPr txBox="1">
            <a:spLocks noGrp="1"/>
          </p:cNvSpPr>
          <p:nvPr>
            <p:ph type="body" idx="1"/>
          </p:nvPr>
        </p:nvSpPr>
        <p:spPr>
          <a:xfrm>
            <a:off x="311700" y="2009725"/>
            <a:ext cx="8520600" cy="1410000"/>
          </a:xfrm>
          <a:prstGeom prst="rect">
            <a:avLst/>
          </a:prstGeom>
        </p:spPr>
        <p:txBody>
          <a:bodyPr lIns="91425" tIns="91425" rIns="91425" bIns="91425" anchor="t" anchorCtr="0">
            <a:noAutofit/>
          </a:bodyPr>
          <a:lstStyle/>
          <a:p>
            <a:br>
              <a:rPr lang="en">
                <a:solidFill>
                  <a:srgbClr val="000000"/>
                </a:solidFill>
              </a:rPr>
            </a:br>
            <a:r>
              <a:rPr lang="en" sz="2200">
                <a:solidFill>
                  <a:srgbClr val="000000"/>
                </a:solidFill>
              </a:rPr>
              <a:t>Fixed in Android 4.4</a:t>
            </a:r>
          </a:p>
          <a:p>
            <a:r>
              <a:rPr lang="en" sz="2200">
                <a:solidFill>
                  <a:srgbClr val="000000"/>
                </a:solidFill>
              </a:rPr>
              <a:t>Developers implement </a:t>
            </a:r>
            <a:r>
              <a:rPr lang="en" sz="2200">
                <a:solidFill>
                  <a:srgbClr val="000000"/>
                </a:solidFill>
                <a:latin typeface="Courier New"/>
                <a:ea typeface="Courier New"/>
                <a:cs typeface="Courier New"/>
                <a:sym typeface="Courier New"/>
              </a:rPr>
              <a:t>isValidFragment</a:t>
            </a:r>
            <a:r>
              <a:rPr lang="en" sz="2200">
                <a:solidFill>
                  <a:srgbClr val="000000"/>
                </a:solidFill>
              </a:rPr>
              <a:t> to authorize fragments</a:t>
            </a:r>
          </a:p>
        </p:txBody>
      </p:sp>
      <p:sp>
        <p:nvSpPr>
          <p:cNvPr id="217" name="Shape 217"/>
          <p:cNvSpPr txBox="1"/>
          <p:nvPr/>
        </p:nvSpPr>
        <p:spPr>
          <a:xfrm>
            <a:off x="305850" y="3460625"/>
            <a:ext cx="8532300" cy="2033100"/>
          </a:xfrm>
          <a:prstGeom prst="rect">
            <a:avLst/>
          </a:prstGeom>
          <a:noFill/>
          <a:ln>
            <a:noFill/>
          </a:ln>
        </p:spPr>
        <p:txBody>
          <a:bodyPr lIns="91425" tIns="91425" rIns="91425" bIns="91425" anchor="t" anchorCtr="0">
            <a:noAutofit/>
          </a:bodyPr>
          <a:lstStyle/>
          <a:p>
            <a:pPr eaLnBrk="1" fontAlgn="auto" hangingPunct="1">
              <a:spcBef>
                <a:spcPts val="0"/>
              </a:spcBef>
              <a:spcAft>
                <a:spcPts val="1600"/>
              </a:spcAft>
              <a:buClr>
                <a:schemeClr val="dk1"/>
              </a:buClr>
              <a:buSzPct val="61111"/>
            </a:pPr>
            <a:br>
              <a:rPr lang="en" sz="1800" kern="0">
                <a:solidFill>
                  <a:srgbClr val="0B5394"/>
                </a:solidFill>
                <a:latin typeface="Courier New"/>
                <a:ea typeface="Courier New"/>
                <a:cs typeface="Courier New"/>
                <a:sym typeface="Courier New"/>
              </a:rPr>
            </a:br>
            <a:r>
              <a:rPr lang="en" sz="2200" kern="0">
                <a:solidFill>
                  <a:srgbClr val="0B5394"/>
                </a:solidFill>
                <a:latin typeface="Courier New"/>
                <a:ea typeface="Courier New"/>
                <a:cs typeface="Courier New"/>
                <a:sym typeface="Courier New"/>
              </a:rPr>
              <a:t>// Put this in your app</a:t>
            </a:r>
            <a:br>
              <a:rPr lang="en" sz="2200" kern="0">
                <a:solidFill>
                  <a:schemeClr val="dk1"/>
                </a:solidFill>
                <a:latin typeface="Courier New"/>
                <a:ea typeface="Courier New"/>
                <a:cs typeface="Courier New"/>
                <a:sym typeface="Courier New"/>
              </a:rPr>
            </a:br>
            <a:r>
              <a:rPr lang="en" sz="2200" kern="0">
                <a:solidFill>
                  <a:schemeClr val="dk1"/>
                </a:solidFill>
                <a:latin typeface="Courier New"/>
                <a:ea typeface="Courier New"/>
                <a:cs typeface="Courier New"/>
                <a:sym typeface="Courier New"/>
              </a:rPr>
              <a:t>protected boolean isValidFragment(String fName){</a:t>
            </a:r>
            <a:br>
              <a:rPr lang="en" sz="2200" kern="0">
                <a:solidFill>
                  <a:schemeClr val="dk1"/>
                </a:solidFill>
                <a:latin typeface="Courier New"/>
                <a:ea typeface="Courier New"/>
                <a:cs typeface="Courier New"/>
                <a:sym typeface="Courier New"/>
              </a:rPr>
            </a:br>
            <a:r>
              <a:rPr lang="en" sz="2200" kern="0">
                <a:solidFill>
                  <a:schemeClr val="dk1"/>
                </a:solidFill>
                <a:latin typeface="Courier New"/>
                <a:ea typeface="Courier New"/>
                <a:cs typeface="Courier New"/>
                <a:sym typeface="Courier New"/>
              </a:rPr>
              <a:t>	return MyFrag.class.getName().equals(fName);</a:t>
            </a:r>
            <a:br>
              <a:rPr lang="en" sz="2200" kern="0">
                <a:solidFill>
                  <a:schemeClr val="dk1"/>
                </a:solidFill>
                <a:latin typeface="Courier New"/>
                <a:ea typeface="Courier New"/>
                <a:cs typeface="Courier New"/>
                <a:sym typeface="Courier New"/>
              </a:rPr>
            </a:br>
            <a:r>
              <a:rPr lang="en" sz="2200" kern="0">
                <a:solidFill>
                  <a:schemeClr val="dk1"/>
                </a:solidFill>
                <a:latin typeface="Courier New"/>
                <a:ea typeface="Courier New"/>
                <a:cs typeface="Courier New"/>
                <a:sym typeface="Courier New"/>
              </a:rPr>
              <a:t>}</a:t>
            </a:r>
          </a:p>
        </p:txBody>
      </p:sp>
    </p:spTree>
    <p:extLst>
      <p:ext uri="{BB962C8B-B14F-4D97-AF65-F5344CB8AC3E}">
        <p14:creationId xmlns:p14="http://schemas.microsoft.com/office/powerpoint/2010/main" val="18995648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6">
                                            <p:txEl>
                                              <p:pRg st="0" end="0"/>
                                            </p:txEl>
                                          </p:spTgt>
                                        </p:tgtEl>
                                        <p:attrNameLst>
                                          <p:attrName>style.visibility</p:attrName>
                                        </p:attrNameLst>
                                      </p:cBhvr>
                                      <p:to>
                                        <p:strVal val="visible"/>
                                      </p:to>
                                    </p:set>
                                    <p:animEffect transition="in" filter="fade">
                                      <p:cBhvr>
                                        <p:cTn id="7" dur="1"/>
                                        <p:tgtEl>
                                          <p:spTgt spid="2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6">
                                            <p:txEl>
                                              <p:pRg st="1" end="1"/>
                                            </p:txEl>
                                          </p:spTgt>
                                        </p:tgtEl>
                                        <p:attrNameLst>
                                          <p:attrName>style.visibility</p:attrName>
                                        </p:attrNameLst>
                                      </p:cBhvr>
                                      <p:to>
                                        <p:strVal val="visible"/>
                                      </p:to>
                                    </p:set>
                                    <p:animEffect transition="in" filter="fade">
                                      <p:cBhvr>
                                        <p:cTn id="12" dur="1"/>
                                        <p:tgtEl>
                                          <p:spTgt spid="2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7"/>
                                        </p:tgtEl>
                                        <p:attrNameLst>
                                          <p:attrName>style.visibility</p:attrName>
                                        </p:attrNameLst>
                                      </p:cBhvr>
                                      <p:to>
                                        <p:strVal val="visible"/>
                                      </p:to>
                                    </p:set>
                                    <p:animEffect transition="in" filter="fade">
                                      <p:cBhvr>
                                        <p:cTn id="17" dur="1"/>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311700" y="1302275"/>
            <a:ext cx="8520600" cy="572700"/>
          </a:xfrm>
          <a:prstGeom prst="rect">
            <a:avLst/>
          </a:prstGeom>
        </p:spPr>
        <p:txBody>
          <a:bodyPr lIns="91425" tIns="91425" rIns="91425" bIns="91425" anchor="t" anchorCtr="0">
            <a:noAutofit/>
          </a:bodyPr>
          <a:lstStyle/>
          <a:p>
            <a:pPr algn="ctr"/>
            <a:r>
              <a:rPr lang="en" sz="3200"/>
              <a:t>Fragment Injection</a:t>
            </a:r>
          </a:p>
        </p:txBody>
      </p:sp>
      <p:sp>
        <p:nvSpPr>
          <p:cNvPr id="223" name="Shape 223"/>
          <p:cNvSpPr txBox="1">
            <a:spLocks noGrp="1"/>
          </p:cNvSpPr>
          <p:nvPr>
            <p:ph type="body" idx="1"/>
          </p:nvPr>
        </p:nvSpPr>
        <p:spPr>
          <a:xfrm>
            <a:off x="311700" y="2009725"/>
            <a:ext cx="8520600" cy="2334300"/>
          </a:xfrm>
          <a:prstGeom prst="rect">
            <a:avLst/>
          </a:prstGeom>
        </p:spPr>
        <p:txBody>
          <a:bodyPr lIns="91425" tIns="91425" rIns="91425" bIns="91425" anchor="t" anchorCtr="0">
            <a:noAutofit/>
          </a:bodyPr>
          <a:lstStyle/>
          <a:p>
            <a:br>
              <a:rPr lang="en" sz="2200">
                <a:solidFill>
                  <a:srgbClr val="000000"/>
                </a:solidFill>
              </a:rPr>
            </a:br>
            <a:r>
              <a:rPr lang="en" sz="2200">
                <a:solidFill>
                  <a:srgbClr val="000000"/>
                </a:solidFill>
              </a:rPr>
              <a:t>Vulnerable if:</a:t>
            </a:r>
            <a:br>
              <a:rPr lang="en" sz="2200">
                <a:solidFill>
                  <a:srgbClr val="000000"/>
                </a:solidFill>
              </a:rPr>
            </a:br>
            <a:r>
              <a:rPr lang="en" sz="2200">
                <a:solidFill>
                  <a:srgbClr val="000000"/>
                </a:solidFill>
              </a:rPr>
              <a:t> </a:t>
            </a:r>
            <a:r>
              <a:rPr lang="en" sz="2000">
                <a:solidFill>
                  <a:srgbClr val="000000"/>
                </a:solidFill>
              </a:rPr>
              <a:t>   - Targets 4.3 or lower (31%)</a:t>
            </a:r>
            <a:br>
              <a:rPr lang="en" sz="2000">
                <a:solidFill>
                  <a:srgbClr val="000000"/>
                </a:solidFill>
              </a:rPr>
            </a:br>
            <a:r>
              <a:rPr lang="en" sz="2000">
                <a:solidFill>
                  <a:srgbClr val="000000"/>
                </a:solidFill>
              </a:rPr>
              <a:t>    - Some class inherits from </a:t>
            </a:r>
            <a:r>
              <a:rPr lang="en" sz="2000">
                <a:solidFill>
                  <a:srgbClr val="000000"/>
                </a:solidFill>
                <a:latin typeface="Courier New"/>
                <a:ea typeface="Courier New"/>
                <a:cs typeface="Courier New"/>
                <a:sym typeface="Courier New"/>
              </a:rPr>
              <a:t>PreferenceActivity</a:t>
            </a:r>
            <a:r>
              <a:rPr lang="en" sz="2000">
                <a:solidFill>
                  <a:srgbClr val="000000"/>
                </a:solidFill>
              </a:rPr>
              <a:t> (4.8%)</a:t>
            </a:r>
            <a:br>
              <a:rPr lang="en" sz="2000">
                <a:solidFill>
                  <a:srgbClr val="000000"/>
                </a:solidFill>
                <a:latin typeface="Courier New"/>
                <a:ea typeface="Courier New"/>
                <a:cs typeface="Courier New"/>
                <a:sym typeface="Courier New"/>
              </a:rPr>
            </a:br>
            <a:r>
              <a:rPr lang="en" sz="2000">
                <a:solidFill>
                  <a:srgbClr val="000000"/>
                </a:solidFill>
              </a:rPr>
              <a:t>    - That class is exported (1.1%)</a:t>
            </a:r>
            <a:br>
              <a:rPr lang="en" sz="2000">
                <a:solidFill>
                  <a:srgbClr val="000000"/>
                </a:solidFill>
              </a:rPr>
            </a:br>
            <a:r>
              <a:rPr lang="en" sz="2000">
                <a:solidFill>
                  <a:srgbClr val="000000"/>
                </a:solidFill>
              </a:rPr>
              <a:t>    - That class does not override </a:t>
            </a:r>
            <a:r>
              <a:rPr lang="en" sz="2000">
                <a:solidFill>
                  <a:srgbClr val="000000"/>
                </a:solidFill>
                <a:latin typeface="Courier New"/>
                <a:ea typeface="Courier New"/>
                <a:cs typeface="Courier New"/>
                <a:sym typeface="Courier New"/>
              </a:rPr>
              <a:t>isValidFragment</a:t>
            </a:r>
            <a:r>
              <a:rPr lang="en" sz="2000">
                <a:solidFill>
                  <a:srgbClr val="000000"/>
                </a:solidFill>
              </a:rPr>
              <a:t> (0.55%)</a:t>
            </a:r>
          </a:p>
        </p:txBody>
      </p:sp>
      <p:sp>
        <p:nvSpPr>
          <p:cNvPr id="224" name="Shape 224"/>
          <p:cNvSpPr txBox="1">
            <a:spLocks noGrp="1"/>
          </p:cNvSpPr>
          <p:nvPr>
            <p:ph type="body" idx="1"/>
          </p:nvPr>
        </p:nvSpPr>
        <p:spPr>
          <a:xfrm>
            <a:off x="311700" y="4783575"/>
            <a:ext cx="8520600" cy="525900"/>
          </a:xfrm>
          <a:prstGeom prst="rect">
            <a:avLst/>
          </a:prstGeom>
        </p:spPr>
        <p:txBody>
          <a:bodyPr lIns="91425" tIns="91425" rIns="91425" bIns="91425" anchor="t" anchorCtr="0">
            <a:noAutofit/>
          </a:bodyPr>
          <a:lstStyle/>
          <a:p>
            <a:pPr>
              <a:buClr>
                <a:schemeClr val="dk1"/>
              </a:buClr>
              <a:buSzPct val="50000"/>
            </a:pPr>
            <a:r>
              <a:rPr lang="en" sz="2200">
                <a:solidFill>
                  <a:schemeClr val="dk1"/>
                </a:solidFill>
              </a:rPr>
              <a:t>4.2% of apps vulnerable if no fix was ever implemented</a:t>
            </a:r>
          </a:p>
          <a:p>
            <a:endParaRPr sz="2200">
              <a:solidFill>
                <a:srgbClr val="000000"/>
              </a:solidFill>
            </a:endParaRPr>
          </a:p>
        </p:txBody>
      </p:sp>
    </p:spTree>
    <p:extLst>
      <p:ext uri="{BB962C8B-B14F-4D97-AF65-F5344CB8AC3E}">
        <p14:creationId xmlns:p14="http://schemas.microsoft.com/office/powerpoint/2010/main" val="218144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fade">
                                      <p:cBhvr>
                                        <p:cTn id="7" dur="1"/>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311700" y="1302275"/>
            <a:ext cx="8520600" cy="572700"/>
          </a:xfrm>
          <a:prstGeom prst="rect">
            <a:avLst/>
          </a:prstGeom>
        </p:spPr>
        <p:txBody>
          <a:bodyPr lIns="91425" tIns="91425" rIns="91425" bIns="91425" anchor="t" anchorCtr="0">
            <a:noAutofit/>
          </a:bodyPr>
          <a:lstStyle/>
          <a:p>
            <a:pPr algn="ctr"/>
            <a:r>
              <a:rPr lang="en" sz="3200"/>
              <a:t>Mixed Content in WebView</a:t>
            </a:r>
          </a:p>
        </p:txBody>
      </p:sp>
      <p:pic>
        <p:nvPicPr>
          <p:cNvPr id="230" name="Shape 230"/>
          <p:cNvPicPr preferRelativeResize="0"/>
          <p:nvPr/>
        </p:nvPicPr>
        <p:blipFill>
          <a:blip r:embed="rId3">
            <a:alphaModFix/>
          </a:blip>
          <a:stretch>
            <a:fillRect/>
          </a:stretch>
        </p:blipFill>
        <p:spPr>
          <a:xfrm>
            <a:off x="1" y="2944890"/>
            <a:ext cx="9144001" cy="1273018"/>
          </a:xfrm>
          <a:prstGeom prst="rect">
            <a:avLst/>
          </a:prstGeom>
          <a:noFill/>
          <a:ln>
            <a:noFill/>
          </a:ln>
        </p:spPr>
      </p:pic>
    </p:spTree>
    <p:extLst>
      <p:ext uri="{BB962C8B-B14F-4D97-AF65-F5344CB8AC3E}">
        <p14:creationId xmlns:p14="http://schemas.microsoft.com/office/powerpoint/2010/main" val="3659802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0"/>
                                        </p:tgtEl>
                                        <p:attrNameLst>
                                          <p:attrName>style.visibility</p:attrName>
                                        </p:attrNameLst>
                                      </p:cBhvr>
                                      <p:to>
                                        <p:strVal val="visible"/>
                                      </p:to>
                                    </p:set>
                                    <p:animEffect transition="in" filter="fade">
                                      <p:cBhvr>
                                        <p:cTn id="7" dur="1"/>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311700" y="1302275"/>
            <a:ext cx="8520600" cy="572700"/>
          </a:xfrm>
          <a:prstGeom prst="rect">
            <a:avLst/>
          </a:prstGeom>
        </p:spPr>
        <p:txBody>
          <a:bodyPr lIns="91425" tIns="91425" rIns="91425" bIns="91425" anchor="t" anchorCtr="0">
            <a:noAutofit/>
          </a:bodyPr>
          <a:lstStyle/>
          <a:p>
            <a:pPr algn="ctr"/>
            <a:r>
              <a:rPr lang="en" sz="3200"/>
              <a:t>Mixed Content in WebView</a:t>
            </a:r>
          </a:p>
        </p:txBody>
      </p:sp>
      <p:sp>
        <p:nvSpPr>
          <p:cNvPr id="236" name="Shape 236"/>
          <p:cNvSpPr txBox="1">
            <a:spLocks noGrp="1"/>
          </p:cNvSpPr>
          <p:nvPr>
            <p:ph type="body" idx="1"/>
          </p:nvPr>
        </p:nvSpPr>
        <p:spPr>
          <a:xfrm>
            <a:off x="311700" y="2009725"/>
            <a:ext cx="8520600" cy="3416400"/>
          </a:xfrm>
          <a:prstGeom prst="rect">
            <a:avLst/>
          </a:prstGeom>
        </p:spPr>
        <p:txBody>
          <a:bodyPr lIns="91425" tIns="91425" rIns="91425" bIns="91425" anchor="t" anchorCtr="0">
            <a:noAutofit/>
          </a:bodyPr>
          <a:lstStyle/>
          <a:p>
            <a:br>
              <a:rPr lang="en" sz="2200">
                <a:solidFill>
                  <a:srgbClr val="000000"/>
                </a:solidFill>
              </a:rPr>
            </a:br>
            <a:r>
              <a:rPr lang="en" sz="2200">
                <a:solidFill>
                  <a:srgbClr val="000000"/>
                </a:solidFill>
              </a:rPr>
              <a:t>Major web browsers block Mixed Content</a:t>
            </a:r>
          </a:p>
          <a:p>
            <a:r>
              <a:rPr lang="en" sz="2200">
                <a:solidFill>
                  <a:srgbClr val="000000"/>
                </a:solidFill>
              </a:rPr>
              <a:t>In Android 5.0, WebViews block Mixed Content by default</a:t>
            </a:r>
          </a:p>
          <a:p>
            <a:r>
              <a:rPr lang="en" sz="2200">
                <a:solidFill>
                  <a:srgbClr val="000000"/>
                </a:solidFill>
              </a:rPr>
              <a:t>Can override default with </a:t>
            </a:r>
            <a:r>
              <a:rPr lang="en" sz="2200">
                <a:solidFill>
                  <a:srgbClr val="000000"/>
                </a:solidFill>
                <a:latin typeface="Courier New"/>
                <a:ea typeface="Courier New"/>
                <a:cs typeface="Courier New"/>
                <a:sym typeface="Courier New"/>
              </a:rPr>
              <a:t>setMixedContentMode()</a:t>
            </a:r>
          </a:p>
        </p:txBody>
      </p:sp>
    </p:spTree>
    <p:extLst>
      <p:ext uri="{BB962C8B-B14F-4D97-AF65-F5344CB8AC3E}">
        <p14:creationId xmlns:p14="http://schemas.microsoft.com/office/powerpoint/2010/main" val="10427341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
                                            <p:txEl>
                                              <p:pRg st="0" end="0"/>
                                            </p:txEl>
                                          </p:spTgt>
                                        </p:tgtEl>
                                        <p:attrNameLst>
                                          <p:attrName>style.visibility</p:attrName>
                                        </p:attrNameLst>
                                      </p:cBhvr>
                                      <p:to>
                                        <p:strVal val="visible"/>
                                      </p:to>
                                    </p:set>
                                    <p:animEffect transition="in" filter="fade">
                                      <p:cBhvr>
                                        <p:cTn id="7" dur="1"/>
                                        <p:tgtEl>
                                          <p:spTgt spid="2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xEl>
                                              <p:pRg st="1" end="1"/>
                                            </p:txEl>
                                          </p:spTgt>
                                        </p:tgtEl>
                                        <p:attrNameLst>
                                          <p:attrName>style.visibility</p:attrName>
                                        </p:attrNameLst>
                                      </p:cBhvr>
                                      <p:to>
                                        <p:strVal val="visible"/>
                                      </p:to>
                                    </p:set>
                                    <p:animEffect transition="in" filter="fade">
                                      <p:cBhvr>
                                        <p:cTn id="12" dur="1"/>
                                        <p:tgtEl>
                                          <p:spTgt spid="2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6">
                                            <p:txEl>
                                              <p:pRg st="2" end="2"/>
                                            </p:txEl>
                                          </p:spTgt>
                                        </p:tgtEl>
                                        <p:attrNameLst>
                                          <p:attrName>style.visibility</p:attrName>
                                        </p:attrNameLst>
                                      </p:cBhvr>
                                      <p:to>
                                        <p:strVal val="visible"/>
                                      </p:to>
                                    </p:set>
                                    <p:animEffect transition="in" filter="fade">
                                      <p:cBhvr>
                                        <p:cTn id="17" dur="1"/>
                                        <p:tgtEl>
                                          <p:spTgt spid="2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Trends 2014-15</a:t>
            </a:r>
          </a:p>
        </p:txBody>
      </p:sp>
      <p:pic>
        <p:nvPicPr>
          <p:cNvPr id="8194" name="Picture 2" descr="Mobile malware evolution 201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2330" y="1600200"/>
            <a:ext cx="7699339"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261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Shape 241"/>
          <p:cNvPicPr preferRelativeResize="0"/>
          <p:nvPr/>
        </p:nvPicPr>
        <p:blipFill>
          <a:blip r:embed="rId3">
            <a:alphaModFix/>
          </a:blip>
          <a:stretch>
            <a:fillRect/>
          </a:stretch>
        </p:blipFill>
        <p:spPr>
          <a:xfrm>
            <a:off x="831272" y="857250"/>
            <a:ext cx="7481450" cy="5143496"/>
          </a:xfrm>
          <a:prstGeom prst="rect">
            <a:avLst/>
          </a:prstGeom>
          <a:noFill/>
          <a:ln>
            <a:noFill/>
          </a:ln>
        </p:spPr>
      </p:pic>
    </p:spTree>
    <p:extLst>
      <p:ext uri="{BB962C8B-B14F-4D97-AF65-F5344CB8AC3E}">
        <p14:creationId xmlns:p14="http://schemas.microsoft.com/office/powerpoint/2010/main" val="2036285959"/>
      </p:ext>
    </p:extLst>
  </p:cSld>
  <p:clrMapOvr>
    <a:masterClrMapping/>
  </p:clrMapOvr>
  <p:transition spd="slow">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Shape 246"/>
          <p:cNvPicPr preferRelativeResize="0"/>
          <p:nvPr/>
        </p:nvPicPr>
        <p:blipFill>
          <a:blip r:embed="rId3">
            <a:alphaModFix/>
          </a:blip>
          <a:stretch>
            <a:fillRect/>
          </a:stretch>
        </p:blipFill>
        <p:spPr>
          <a:xfrm>
            <a:off x="831272" y="857250"/>
            <a:ext cx="7481450" cy="5143496"/>
          </a:xfrm>
          <a:prstGeom prst="rect">
            <a:avLst/>
          </a:prstGeom>
          <a:noFill/>
          <a:ln>
            <a:noFill/>
          </a:ln>
        </p:spPr>
      </p:pic>
    </p:spTree>
    <p:extLst>
      <p:ext uri="{BB962C8B-B14F-4D97-AF65-F5344CB8AC3E}">
        <p14:creationId xmlns:p14="http://schemas.microsoft.com/office/powerpoint/2010/main" val="4268125481"/>
      </p:ext>
    </p:extLst>
  </p:cSld>
  <p:clrMapOvr>
    <a:masterClrMapping/>
  </p:clrMapOvr>
  <p:transition spd="slow">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311700" y="1302275"/>
            <a:ext cx="8520600" cy="572700"/>
          </a:xfrm>
          <a:prstGeom prst="rect">
            <a:avLst/>
          </a:prstGeom>
        </p:spPr>
        <p:txBody>
          <a:bodyPr lIns="91425" tIns="91425" rIns="91425" bIns="91425" anchor="t" anchorCtr="0">
            <a:noAutofit/>
          </a:bodyPr>
          <a:lstStyle/>
          <a:p>
            <a:pPr algn="ctr"/>
            <a:r>
              <a:rPr lang="en" sz="3200"/>
              <a:t>SOP for </a:t>
            </a:r>
            <a:r>
              <a:rPr lang="en" sz="3200">
                <a:latin typeface="Courier New"/>
                <a:ea typeface="Courier New"/>
                <a:cs typeface="Courier New"/>
                <a:sym typeface="Courier New"/>
              </a:rPr>
              <a:t>file://</a:t>
            </a:r>
            <a:r>
              <a:rPr lang="en" sz="3200"/>
              <a:t> URLs in WebView</a:t>
            </a:r>
          </a:p>
        </p:txBody>
      </p:sp>
      <p:sp>
        <p:nvSpPr>
          <p:cNvPr id="252" name="Shape 252"/>
          <p:cNvSpPr txBox="1">
            <a:spLocks noGrp="1"/>
          </p:cNvSpPr>
          <p:nvPr>
            <p:ph type="body" idx="1"/>
          </p:nvPr>
        </p:nvSpPr>
        <p:spPr>
          <a:xfrm>
            <a:off x="311700" y="2019625"/>
            <a:ext cx="8520600" cy="1683900"/>
          </a:xfrm>
          <a:prstGeom prst="rect">
            <a:avLst/>
          </a:prstGeom>
        </p:spPr>
        <p:txBody>
          <a:bodyPr lIns="91425" tIns="91425" rIns="91425" bIns="91425" anchor="t" anchorCtr="0">
            <a:noAutofit/>
          </a:bodyPr>
          <a:lstStyle/>
          <a:p>
            <a:br>
              <a:rPr lang="en" sz="2200">
                <a:solidFill>
                  <a:srgbClr val="000000"/>
                </a:solidFill>
              </a:rPr>
            </a:br>
            <a:r>
              <a:rPr lang="en" sz="2200">
                <a:solidFill>
                  <a:srgbClr val="000000"/>
                </a:solidFill>
              </a:rPr>
              <a:t>Android 4.1 separate </a:t>
            </a:r>
            <a:r>
              <a:rPr lang="en" sz="2200">
                <a:solidFill>
                  <a:srgbClr val="000000"/>
                </a:solidFill>
                <a:latin typeface="Courier New"/>
                <a:ea typeface="Courier New"/>
                <a:cs typeface="Courier New"/>
                <a:sym typeface="Courier New"/>
              </a:rPr>
              <a:t>file://</a:t>
            </a:r>
            <a:r>
              <a:rPr lang="en" sz="2200">
                <a:solidFill>
                  <a:srgbClr val="000000"/>
                </a:solidFill>
              </a:rPr>
              <a:t> URLs are treated as unique origins</a:t>
            </a:r>
          </a:p>
          <a:p>
            <a:r>
              <a:rPr lang="en" sz="2200">
                <a:solidFill>
                  <a:srgbClr val="000000"/>
                </a:solidFill>
              </a:rPr>
              <a:t>Can override with </a:t>
            </a:r>
            <a:r>
              <a:rPr lang="en" sz="2200">
                <a:solidFill>
                  <a:srgbClr val="000000"/>
                </a:solidFill>
                <a:latin typeface="Courier New"/>
                <a:ea typeface="Courier New"/>
                <a:cs typeface="Courier New"/>
                <a:sym typeface="Courier New"/>
              </a:rPr>
              <a:t>setAllowFileAccessFromFileURLs()</a:t>
            </a:r>
          </a:p>
        </p:txBody>
      </p:sp>
    </p:spTree>
    <p:extLst>
      <p:ext uri="{BB962C8B-B14F-4D97-AF65-F5344CB8AC3E}">
        <p14:creationId xmlns:p14="http://schemas.microsoft.com/office/powerpoint/2010/main" val="10088579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2">
                                            <p:txEl>
                                              <p:pRg st="0" end="0"/>
                                            </p:txEl>
                                          </p:spTgt>
                                        </p:tgtEl>
                                        <p:attrNameLst>
                                          <p:attrName>style.visibility</p:attrName>
                                        </p:attrNameLst>
                                      </p:cBhvr>
                                      <p:to>
                                        <p:strVal val="visible"/>
                                      </p:to>
                                    </p:set>
                                    <p:animEffect transition="in" filter="fade">
                                      <p:cBhvr>
                                        <p:cTn id="7" dur="1"/>
                                        <p:tgtEl>
                                          <p:spTgt spid="2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2">
                                            <p:txEl>
                                              <p:pRg st="1" end="1"/>
                                            </p:txEl>
                                          </p:spTgt>
                                        </p:tgtEl>
                                        <p:attrNameLst>
                                          <p:attrName>style.visibility</p:attrName>
                                        </p:attrNameLst>
                                      </p:cBhvr>
                                      <p:to>
                                        <p:strVal val="visible"/>
                                      </p:to>
                                    </p:set>
                                    <p:animEffect transition="in" filter="fade">
                                      <p:cBhvr>
                                        <p:cTn id="12" dur="1"/>
                                        <p:tgtEl>
                                          <p:spTgt spid="25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Shape 257"/>
          <p:cNvPicPr preferRelativeResize="0"/>
          <p:nvPr/>
        </p:nvPicPr>
        <p:blipFill>
          <a:blip r:embed="rId3">
            <a:alphaModFix/>
          </a:blip>
          <a:stretch>
            <a:fillRect/>
          </a:stretch>
        </p:blipFill>
        <p:spPr>
          <a:xfrm>
            <a:off x="831272" y="857250"/>
            <a:ext cx="7481450" cy="5143496"/>
          </a:xfrm>
          <a:prstGeom prst="rect">
            <a:avLst/>
          </a:prstGeom>
          <a:noFill/>
          <a:ln>
            <a:noFill/>
          </a:ln>
        </p:spPr>
      </p:pic>
    </p:spTree>
    <p:extLst>
      <p:ext uri="{BB962C8B-B14F-4D97-AF65-F5344CB8AC3E}">
        <p14:creationId xmlns:p14="http://schemas.microsoft.com/office/powerpoint/2010/main" val="1004532921"/>
      </p:ext>
    </p:extLst>
  </p:cSld>
  <p:clrMapOvr>
    <a:masterClrMapping/>
  </p:clrMapOvr>
  <p:transition spd="slow">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Shape 262"/>
          <p:cNvPicPr preferRelativeResize="0"/>
          <p:nvPr/>
        </p:nvPicPr>
        <p:blipFill>
          <a:blip r:embed="rId3">
            <a:alphaModFix/>
          </a:blip>
          <a:stretch>
            <a:fillRect/>
          </a:stretch>
        </p:blipFill>
        <p:spPr>
          <a:xfrm>
            <a:off x="831272" y="857250"/>
            <a:ext cx="7481450" cy="5143496"/>
          </a:xfrm>
          <a:prstGeom prst="rect">
            <a:avLst/>
          </a:prstGeom>
          <a:noFill/>
          <a:ln>
            <a:noFill/>
          </a:ln>
        </p:spPr>
      </p:pic>
    </p:spTree>
    <p:extLst>
      <p:ext uri="{BB962C8B-B14F-4D97-AF65-F5344CB8AC3E}">
        <p14:creationId xmlns:p14="http://schemas.microsoft.com/office/powerpoint/2010/main" val="2399879321"/>
      </p:ext>
    </p:extLst>
  </p:cSld>
  <p:clrMapOvr>
    <a:masterClrMapping/>
  </p:clrMapOvr>
  <p:transition spd="slow">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body" idx="1"/>
          </p:nvPr>
        </p:nvSpPr>
        <p:spPr>
          <a:xfrm>
            <a:off x="311700" y="2403975"/>
            <a:ext cx="8520600" cy="2720100"/>
          </a:xfrm>
          <a:prstGeom prst="rect">
            <a:avLst/>
          </a:prstGeom>
        </p:spPr>
        <p:txBody>
          <a:bodyPr lIns="91425" tIns="91425" rIns="91425" bIns="91425" anchor="t" anchorCtr="0">
            <a:noAutofit/>
          </a:bodyPr>
          <a:lstStyle/>
          <a:p>
            <a:r>
              <a:rPr lang="en" sz="2200">
                <a:solidFill>
                  <a:srgbClr val="000000"/>
                </a:solidFill>
              </a:rPr>
              <a:t>Android apps can run using outdated OS behavior</a:t>
            </a:r>
            <a:br>
              <a:rPr lang="en" sz="2200">
                <a:solidFill>
                  <a:srgbClr val="000000"/>
                </a:solidFill>
              </a:rPr>
            </a:br>
            <a:r>
              <a:rPr lang="en" sz="2000">
                <a:solidFill>
                  <a:srgbClr val="000000"/>
                </a:solidFill>
              </a:rPr>
              <a:t>    - The large majority of Android apps do this</a:t>
            </a:r>
            <a:br>
              <a:rPr lang="en" sz="2000">
                <a:solidFill>
                  <a:srgbClr val="000000"/>
                </a:solidFill>
              </a:rPr>
            </a:br>
            <a:r>
              <a:rPr lang="en" sz="2000">
                <a:solidFill>
                  <a:srgbClr val="000000"/>
                </a:solidFill>
              </a:rPr>
              <a:t>    - Including popular and well maintained apps</a:t>
            </a:r>
            <a:br>
              <a:rPr lang="en" sz="2200">
                <a:solidFill>
                  <a:srgbClr val="000000"/>
                </a:solidFill>
              </a:rPr>
            </a:br>
            <a:br>
              <a:rPr lang="en" sz="2200">
                <a:solidFill>
                  <a:srgbClr val="000000"/>
                </a:solidFill>
              </a:rPr>
            </a:br>
            <a:r>
              <a:rPr lang="en" sz="2200">
                <a:solidFill>
                  <a:srgbClr val="000000"/>
                </a:solidFill>
              </a:rPr>
              <a:t>Outdated security code invisibly permeates the app ecosystem</a:t>
            </a:r>
            <a:br>
              <a:rPr lang="en" sz="2200">
                <a:solidFill>
                  <a:srgbClr val="000000"/>
                </a:solidFill>
              </a:rPr>
            </a:br>
            <a:r>
              <a:rPr lang="en" sz="2000">
                <a:solidFill>
                  <a:srgbClr val="000000"/>
                </a:solidFill>
              </a:rPr>
              <a:t>    - “Patched” security vulnerabilities still exist in the wild</a:t>
            </a:r>
            <a:br>
              <a:rPr lang="en" sz="2000">
                <a:solidFill>
                  <a:srgbClr val="000000"/>
                </a:solidFill>
              </a:rPr>
            </a:br>
            <a:r>
              <a:rPr lang="en" sz="2000">
                <a:solidFill>
                  <a:srgbClr val="000000"/>
                </a:solidFill>
              </a:rPr>
              <a:t>    - “Risky by default” behavior is widespread</a:t>
            </a:r>
          </a:p>
        </p:txBody>
      </p:sp>
      <p:sp>
        <p:nvSpPr>
          <p:cNvPr id="268" name="Shape 268"/>
          <p:cNvSpPr txBox="1">
            <a:spLocks noGrp="1"/>
          </p:cNvSpPr>
          <p:nvPr>
            <p:ph type="title"/>
          </p:nvPr>
        </p:nvSpPr>
        <p:spPr>
          <a:xfrm>
            <a:off x="311700" y="1302275"/>
            <a:ext cx="8520600" cy="572700"/>
          </a:xfrm>
          <a:prstGeom prst="rect">
            <a:avLst/>
          </a:prstGeom>
        </p:spPr>
        <p:txBody>
          <a:bodyPr lIns="91425" tIns="91425" rIns="91425" bIns="91425" anchor="t" anchorCtr="0">
            <a:noAutofit/>
          </a:bodyPr>
          <a:lstStyle/>
          <a:p>
            <a:pPr algn="ctr"/>
            <a:r>
              <a:rPr lang="en" sz="3200"/>
              <a:t>Recap</a:t>
            </a:r>
          </a:p>
        </p:txBody>
      </p:sp>
    </p:spTree>
    <p:extLst>
      <p:ext uri="{BB962C8B-B14F-4D97-AF65-F5344CB8AC3E}">
        <p14:creationId xmlns:p14="http://schemas.microsoft.com/office/powerpoint/2010/main" val="3129645817"/>
      </p:ext>
    </p:extLst>
  </p:cSld>
  <p:clrMapOvr>
    <a:masterClrMapping/>
  </p:clrMapOvr>
  <p:transition spd="slow">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t>Mobile malware</a:t>
            </a:r>
          </a:p>
          <a:p>
            <a:r>
              <a:rPr lang="en-US" dirty="0"/>
              <a:t>Identifying malware</a:t>
            </a:r>
          </a:p>
          <a:p>
            <a:pPr lvl="1"/>
            <a:r>
              <a:rPr lang="en-US" dirty="0"/>
              <a:t>Detect at app store rather than on platform</a:t>
            </a:r>
          </a:p>
          <a:p>
            <a:r>
              <a:rPr lang="en-US" dirty="0"/>
              <a:t>Classification study of mobile web apps</a:t>
            </a:r>
          </a:p>
          <a:p>
            <a:pPr lvl="1"/>
            <a:r>
              <a:rPr lang="en-US" dirty="0"/>
              <a:t>Entire Google Play market as of 2014</a:t>
            </a:r>
          </a:p>
          <a:p>
            <a:pPr lvl="1"/>
            <a:r>
              <a:rPr lang="en-US" dirty="0"/>
              <a:t>85% of </a:t>
            </a:r>
            <a:r>
              <a:rPr lang="en-US" dirty="0" err="1"/>
              <a:t>approx</a:t>
            </a:r>
            <a:r>
              <a:rPr lang="en-US" dirty="0"/>
              <a:t> 1 million apps use web interface</a:t>
            </a:r>
          </a:p>
          <a:p>
            <a:r>
              <a:rPr lang="en-US" dirty="0"/>
              <a:t>Target fragmentation in Android</a:t>
            </a:r>
          </a:p>
          <a:p>
            <a:pPr lvl="1"/>
            <a:r>
              <a:rPr lang="en-US" dirty="0"/>
              <a:t>Out-of-date Apps may disable more recent security platform patches</a:t>
            </a:r>
          </a:p>
        </p:txBody>
      </p:sp>
    </p:spTree>
    <p:extLst>
      <p:ext uri="{BB962C8B-B14F-4D97-AF65-F5344CB8AC3E}">
        <p14:creationId xmlns:p14="http://schemas.microsoft.com/office/powerpoint/2010/main" val="32692508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Custom 233">
      <a:dk1>
        <a:srgbClr val="000000"/>
      </a:dk1>
      <a:lt1>
        <a:srgbClr val="FFFFFF"/>
      </a:lt1>
      <a:dk2>
        <a:srgbClr val="2388DB"/>
      </a:dk2>
      <a:lt2>
        <a:srgbClr val="BBD7F8"/>
      </a:lt2>
      <a:accent1>
        <a:srgbClr val="80B606"/>
      </a:accent1>
      <a:accent2>
        <a:srgbClr val="E29F1D"/>
      </a:accent2>
      <a:accent3>
        <a:srgbClr val="1D6FB2"/>
      </a:accent3>
      <a:accent4>
        <a:srgbClr val="3FAC98"/>
      </a:accent4>
      <a:accent5>
        <a:srgbClr val="5B57BB"/>
      </a:accent5>
      <a:accent6>
        <a:srgbClr val="D1505E"/>
      </a:accent6>
      <a:hlink>
        <a:srgbClr val="185DA2"/>
      </a:hlink>
      <a:folHlink>
        <a:srgbClr val="00487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5798</TotalTime>
  <Words>2277</Words>
  <Application>Microsoft Office PowerPoint</Application>
  <PresentationFormat>On-screen Show (4:3)</PresentationFormat>
  <Paragraphs>588</Paragraphs>
  <Slides>96</Slides>
  <Notes>47</Notes>
  <HiddenSlides>4</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96</vt:i4>
      </vt:variant>
    </vt:vector>
  </HeadingPairs>
  <TitlesOfParts>
    <vt:vector size="107" baseType="lpstr">
      <vt:lpstr>Arial</vt:lpstr>
      <vt:lpstr>Calibri</vt:lpstr>
      <vt:lpstr>Consolas</vt:lpstr>
      <vt:lpstr>Courier New</vt:lpstr>
      <vt:lpstr>Oxygen</vt:lpstr>
      <vt:lpstr>Times</vt:lpstr>
      <vt:lpstr>Wingdings</vt:lpstr>
      <vt:lpstr>Office Theme</vt:lpstr>
      <vt:lpstr>2_Office Theme</vt:lpstr>
      <vt:lpstr>3_Office Theme</vt:lpstr>
      <vt:lpstr>simple-light-2</vt:lpstr>
      <vt:lpstr>Mobile Malware</vt:lpstr>
      <vt:lpstr>Outline</vt:lpstr>
      <vt:lpstr>Malware Trends</vt:lpstr>
      <vt:lpstr>W</vt:lpstr>
      <vt:lpstr>PowerPoint Presentation</vt:lpstr>
      <vt:lpstr>Based on FairPlay vulnerability</vt:lpstr>
      <vt:lpstr>Android malware 2015</vt:lpstr>
      <vt:lpstr>Current Android Malware</vt:lpstr>
      <vt:lpstr>Trends 2014-15</vt:lpstr>
      <vt:lpstr>Android free antivirus apps …</vt:lpstr>
      <vt:lpstr>PowerPoint Presentation</vt:lpstr>
      <vt:lpstr>Android malware example</vt:lpstr>
      <vt:lpstr>Install malicious “conference app”</vt:lpstr>
      <vt:lpstr>Malware behavior triggered by C&amp;C server (Chuli)</vt:lpstr>
      <vt:lpstr>Outline</vt:lpstr>
      <vt:lpstr>STAMP Admission System</vt:lpstr>
      <vt:lpstr>Abstract program execution</vt:lpstr>
      <vt:lpstr>Analysis</vt:lpstr>
      <vt:lpstr>Data Flow Analysis</vt:lpstr>
      <vt:lpstr>Data Flow Analysis in Action</vt:lpstr>
      <vt:lpstr>Challenges</vt:lpstr>
      <vt:lpstr>STAMP Approach</vt:lpstr>
      <vt:lpstr>Building Models</vt:lpstr>
      <vt:lpstr>Identifying Sensitive Data</vt:lpstr>
      <vt:lpstr>Data We Track (Sources) </vt:lpstr>
      <vt:lpstr>Data Destinations (Sinks)</vt:lpstr>
      <vt:lpstr>Currently Detectable Flow Types</vt:lpstr>
      <vt:lpstr>Example Analysis </vt:lpstr>
      <vt:lpstr>Chuli source-to-sink flows</vt:lpstr>
      <vt:lpstr>Contact Sync Permissions</vt:lpstr>
      <vt:lpstr>Possible Flows from Permissions</vt:lpstr>
      <vt:lpstr>Expected Flows</vt:lpstr>
      <vt:lpstr>Observed Flows</vt:lpstr>
      <vt:lpstr>Outline</vt:lpstr>
      <vt:lpstr>A Large-Scale Study of  Mobile Web App Security</vt:lpstr>
      <vt:lpstr>Mobile Apps</vt:lpstr>
      <vt:lpstr>Mobile Apps</vt:lpstr>
      <vt:lpstr>Mobile Apps</vt:lpstr>
      <vt:lpstr>Mobile Web Apps</vt:lpstr>
      <vt:lpstr>JavaScript Bridge</vt:lpstr>
      <vt:lpstr>JavaScript Bridge</vt:lpstr>
      <vt:lpstr>Why?</vt:lpstr>
      <vt:lpstr>Security Concerns</vt:lpstr>
      <vt:lpstr>PowerPoint Presentation</vt:lpstr>
      <vt:lpstr>No origin distinction in WebView</vt:lpstr>
      <vt:lpstr>Static Analysis</vt:lpstr>
      <vt:lpstr>Experimental Results</vt:lpstr>
      <vt:lpstr>Most significant vulnerabilities</vt:lpstr>
      <vt:lpstr>PowerPoint Presentation</vt:lpstr>
      <vt:lpstr>“You should restrict the web-pages that can load inside your WebView with a whitelist.”  - Facebook</vt:lpstr>
      <vt:lpstr>“…only loading content from trusted sources into WebView will help protect users.”  - Adrian Ludwig, Google</vt:lpstr>
      <vt:lpstr>1. Navigate to untrusted content</vt:lpstr>
      <vt:lpstr>PowerPoint Presentation</vt:lpstr>
      <vt:lpstr>PowerPoint Presentation</vt:lpstr>
      <vt:lpstr>PowerPoint Presentation</vt:lpstr>
      <vt:lpstr>PowerPoint Presentation</vt:lpstr>
      <vt:lpstr>PowerPoint Presentation</vt:lpstr>
      <vt:lpstr>PowerPoint Presentation</vt:lpstr>
      <vt:lpstr>Reach Untrusted Content?</vt:lpstr>
      <vt:lpstr>Use HTTPS?</vt:lpstr>
      <vt:lpstr>Handling SSL Errors</vt:lpstr>
      <vt:lpstr>Mishandling SSL Errors</vt:lpstr>
      <vt:lpstr>Primary results</vt:lpstr>
      <vt:lpstr>Popularity</vt:lpstr>
      <vt:lpstr>Outdated Apps</vt:lpstr>
      <vt:lpstr>29%  unsafe nav</vt:lpstr>
      <vt:lpstr>Additional security issues</vt:lpstr>
      <vt:lpstr>Takeaways</vt:lpstr>
      <vt:lpstr>Outline</vt:lpstr>
      <vt:lpstr>Target Fragmentation in  Android Apps</vt:lpstr>
      <vt:lpstr>Takeaways</vt:lpstr>
      <vt:lpstr>Roadmap</vt:lpstr>
      <vt:lpstr>Roadmap</vt:lpstr>
      <vt:lpstr>PowerPoint Presentation</vt:lpstr>
      <vt:lpstr>PowerPoint Presentation</vt:lpstr>
      <vt:lpstr>PowerPoint Presentation</vt:lpstr>
      <vt:lpstr>Roadmap</vt:lpstr>
      <vt:lpstr>Dataset</vt:lpstr>
      <vt:lpstr>PowerPoint Presentation</vt:lpstr>
      <vt:lpstr>PowerPoint Presentation</vt:lpstr>
      <vt:lpstr>PowerPoint Presentation</vt:lpstr>
      <vt:lpstr>PowerPoint Presentation</vt:lpstr>
      <vt:lpstr>PowerPoint Presentation</vt:lpstr>
      <vt:lpstr>Roadmap</vt:lpstr>
      <vt:lpstr>Fragment Injection</vt:lpstr>
      <vt:lpstr>Fragment Injection</vt:lpstr>
      <vt:lpstr>Fragment Injection</vt:lpstr>
      <vt:lpstr>Mixed Content in WebView</vt:lpstr>
      <vt:lpstr>Mixed Content in WebView</vt:lpstr>
      <vt:lpstr>PowerPoint Presentation</vt:lpstr>
      <vt:lpstr>PowerPoint Presentation</vt:lpstr>
      <vt:lpstr>SOP for file:// URLs in WebView</vt:lpstr>
      <vt:lpstr>PowerPoint Presentation</vt:lpstr>
      <vt:lpstr>PowerPoint Presentation</vt:lpstr>
      <vt:lpstr>Recap</vt:lpstr>
      <vt:lpstr>Summary</vt:lpstr>
    </vt:vector>
  </TitlesOfParts>
  <Company>L&amp;A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L</dc:creator>
  <cp:lastModifiedBy>John C Mitchell</cp:lastModifiedBy>
  <cp:revision>780</cp:revision>
  <dcterms:created xsi:type="dcterms:W3CDTF">2006-03-21T23:54:08Z</dcterms:created>
  <dcterms:modified xsi:type="dcterms:W3CDTF">2016-05-26T17:37:18Z</dcterms:modified>
</cp:coreProperties>
</file>