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2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3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</p:sldMasterIdLst>
  <p:notesMasterIdLst>
    <p:notesMasterId r:id="rId32"/>
  </p:notesMasterIdLst>
  <p:sldIdLst>
    <p:sldId id="387" r:id="rId4"/>
    <p:sldId id="388" r:id="rId5"/>
    <p:sldId id="359" r:id="rId6"/>
    <p:sldId id="391" r:id="rId7"/>
    <p:sldId id="392" r:id="rId8"/>
    <p:sldId id="370" r:id="rId9"/>
    <p:sldId id="372" r:id="rId10"/>
    <p:sldId id="373" r:id="rId11"/>
    <p:sldId id="394" r:id="rId12"/>
    <p:sldId id="393" r:id="rId13"/>
    <p:sldId id="374" r:id="rId14"/>
    <p:sldId id="395" r:id="rId15"/>
    <p:sldId id="375" r:id="rId16"/>
    <p:sldId id="396" r:id="rId17"/>
    <p:sldId id="376" r:id="rId18"/>
    <p:sldId id="377" r:id="rId19"/>
    <p:sldId id="378" r:id="rId20"/>
    <p:sldId id="397" r:id="rId21"/>
    <p:sldId id="380" r:id="rId22"/>
    <p:sldId id="381" r:id="rId23"/>
    <p:sldId id="398" r:id="rId24"/>
    <p:sldId id="382" r:id="rId25"/>
    <p:sldId id="383" r:id="rId26"/>
    <p:sldId id="384" r:id="rId27"/>
    <p:sldId id="385" r:id="rId28"/>
    <p:sldId id="386" r:id="rId29"/>
    <p:sldId id="389" r:id="rId30"/>
    <p:sldId id="390" r:id="rId31"/>
  </p:sldIdLst>
  <p:sldSz cx="9144000" cy="5143500" type="screen16x9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2" autoAdjust="0"/>
    <p:restoredTop sz="94679"/>
  </p:normalViewPr>
  <p:slideViewPr>
    <p:cSldViewPr>
      <p:cViewPr varScale="1">
        <p:scale>
          <a:sx n="111" d="100"/>
          <a:sy n="111" d="100"/>
        </p:scale>
        <p:origin x="584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tags" Target="tags/tag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4/4/17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SISL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13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the 3</a:t>
            </a:r>
            <a:r>
              <a:rPr lang="en-US" baseline="30000" dirty="0" smtClean="0"/>
              <a:t>rd</a:t>
            </a:r>
            <a:r>
              <a:rPr lang="en-US" dirty="0" smtClean="0"/>
              <a:t> option is to go</a:t>
            </a:r>
            <a:r>
              <a:rPr lang="en-US" baseline="0" dirty="0" smtClean="0"/>
              <a:t> to the black market.   We don’t quite know the value of </a:t>
            </a:r>
            <a:r>
              <a:rPr lang="en-US" baseline="0" dirty="0" err="1" smtClean="0"/>
              <a:t>vulns</a:t>
            </a:r>
            <a:r>
              <a:rPr lang="en-US" baseline="0" dirty="0" smtClean="0"/>
              <a:t>. there, but I list here a few quotes that suggest that prices could be higher than with the other two options.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99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782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Many </a:t>
            </a:r>
            <a:r>
              <a:rPr lang="en-US" dirty="0" err="1" smtClean="0"/>
              <a:t>IoT</a:t>
            </a:r>
            <a:r>
              <a:rPr lang="en-US" baseline="0" dirty="0" smtClean="0"/>
              <a:t> vulnerability disclosures:  so many that MITRE can’t keep up with assigning new CVEs</a:t>
            </a:r>
            <a:endParaRPr lang="en-US" dirty="0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 eaLnBrk="0" hangingPunct="0">
              <a:defRPr sz="1900">
                <a:solidFill>
                  <a:schemeClr val="tx1"/>
                </a:solidFill>
                <a:latin typeface="Tahoma" pitchFamily="34" charset="0"/>
              </a:defRPr>
            </a:lvl1pPr>
            <a:lvl2pPr marL="702756" indent="-270291" defTabSz="912983" eaLnBrk="0" hangingPunct="0">
              <a:defRPr sz="1900">
                <a:solidFill>
                  <a:schemeClr val="tx1"/>
                </a:solidFill>
                <a:latin typeface="Tahoma" pitchFamily="34" charset="0"/>
              </a:defRPr>
            </a:lvl2pPr>
            <a:lvl3pPr marL="1081164" indent="-216233" defTabSz="912983" eaLnBrk="0" hangingPunct="0">
              <a:defRPr sz="1900">
                <a:solidFill>
                  <a:schemeClr val="tx1"/>
                </a:solidFill>
                <a:latin typeface="Tahoma" pitchFamily="34" charset="0"/>
              </a:defRPr>
            </a:lvl3pPr>
            <a:lvl4pPr marL="1513629" indent="-216233" defTabSz="912983" eaLnBrk="0" hangingPunct="0">
              <a:defRPr sz="1900">
                <a:solidFill>
                  <a:schemeClr val="tx1"/>
                </a:solidFill>
                <a:latin typeface="Tahoma" pitchFamily="34" charset="0"/>
              </a:defRPr>
            </a:lvl4pPr>
            <a:lvl5pPr marL="1946095" indent="-216233" defTabSz="912983" eaLnBrk="0" hangingPunct="0">
              <a:defRPr sz="1900">
                <a:solidFill>
                  <a:schemeClr val="tx1"/>
                </a:solidFill>
                <a:latin typeface="Tahoma" pitchFamily="34" charset="0"/>
              </a:defRPr>
            </a:lvl5pPr>
            <a:lvl6pPr marL="2378560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pitchFamily="34" charset="0"/>
              </a:defRPr>
            </a:lvl6pPr>
            <a:lvl7pPr marL="2811026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pitchFamily="34" charset="0"/>
              </a:defRPr>
            </a:lvl7pPr>
            <a:lvl8pPr marL="3243491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pitchFamily="34" charset="0"/>
              </a:defRPr>
            </a:lvl8pPr>
            <a:lvl9pPr marL="3675957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837F08D-3EC6-42B4-80A2-349578B87426}" type="slidenum">
              <a:rPr lang="en-US" sz="1200">
                <a:latin typeface="Times New Roman" pitchFamily="18" charset="0"/>
              </a:rPr>
              <a:pPr/>
              <a:t>3</a:t>
            </a:fld>
            <a:endParaRPr 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228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</a:t>
            </a:r>
            <a:r>
              <a:rPr lang="en-US" baseline="0" dirty="0" smtClean="0"/>
              <a:t> this segment we will describe a few sample attacks.  We will come back to this and discuss malware in far greater detail later on in the course.  Here we give a few examples to illustrate the state of the world.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883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DDoS</a:t>
            </a:r>
            <a:r>
              <a:rPr lang="en-US" baseline="0" dirty="0" smtClean="0"/>
              <a:t> service from hack-</a:t>
            </a:r>
            <a:r>
              <a:rPr lang="en-US" baseline="0" dirty="0" err="1" smtClean="0"/>
              <a:t>shop.org.ru</a:t>
            </a:r>
            <a:endParaRPr lang="en-US" baseline="0" dirty="0" smtClean="0"/>
          </a:p>
          <a:p>
            <a:r>
              <a:rPr lang="en-US" baseline="0" dirty="0" smtClean="0"/>
              <a:t>Source:   http://</a:t>
            </a:r>
            <a:r>
              <a:rPr lang="en-US" baseline="0" dirty="0" err="1" smtClean="0"/>
              <a:t>www.defcon.org</a:t>
            </a:r>
            <a:r>
              <a:rPr lang="en-US" baseline="0" dirty="0" smtClean="0"/>
              <a:t>/images/defcon-15/dc15-presentations/dc-15-holt.pdf</a:t>
            </a:r>
          </a:p>
          <a:p>
            <a:r>
              <a:rPr lang="en-US" baseline="0" dirty="0" smtClean="0"/>
              <a:t>Mobile bot-nets:   more reliable because phones are always 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456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</a:t>
            </a:r>
            <a:r>
              <a:rPr lang="en-US" baseline="0" dirty="0" smtClean="0"/>
              <a:t> user interface.   Bitcoin.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209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SIPRnet</a:t>
            </a:r>
            <a:r>
              <a:rPr lang="en-US" dirty="0" smtClean="0"/>
              <a:t> =</a:t>
            </a:r>
            <a:r>
              <a:rPr lang="en-US" baseline="0" dirty="0" smtClean="0"/>
              <a:t> Secret Internet Protocol Router Network </a:t>
            </a:r>
          </a:p>
          <a:p>
            <a:r>
              <a:rPr lang="en-US" baseline="0" dirty="0" err="1" smtClean="0"/>
              <a:t>Sysadmin</a:t>
            </a:r>
            <a:r>
              <a:rPr lang="en-US" baseline="0" dirty="0" smtClean="0"/>
              <a:t>:    Terry Childs</a:t>
            </a:r>
          </a:p>
          <a:p>
            <a:r>
              <a:rPr lang="en-US" baseline="0" dirty="0" smtClean="0"/>
              <a:t>Third example:   Roger </a:t>
            </a:r>
            <a:r>
              <a:rPr lang="en-US" baseline="0" dirty="0" err="1" smtClean="0"/>
              <a:t>Duronio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411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this segment</a:t>
            </a:r>
            <a:r>
              <a:rPr lang="en-US" baseline="0" dirty="0" smtClean="0"/>
              <a:t> I want to tell you about market places that have evolved around exploits and vulnerabilities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096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many people who</a:t>
            </a:r>
            <a:r>
              <a:rPr lang="en-US" baseline="0" dirty="0" smtClean="0"/>
              <a:t> work on finding vulnerabilities in software, such as Windows or software that runs on top of windows.  Finding an </a:t>
            </a:r>
            <a:r>
              <a:rPr lang="en-US" baseline="0" dirty="0" err="1" smtClean="0"/>
              <a:t>explotable</a:t>
            </a:r>
            <a:r>
              <a:rPr lang="en-US" baseline="0" dirty="0" smtClean="0"/>
              <a:t> vulnerability can take months and the question is what to do when they find one.   Most likely they publish an article in a security conference like </a:t>
            </a:r>
            <a:r>
              <a:rPr lang="en-US" baseline="0" dirty="0" err="1" smtClean="0"/>
              <a:t>Blackhat</a:t>
            </a:r>
            <a:r>
              <a:rPr lang="en-US" baseline="0" dirty="0" smtClean="0"/>
              <a:t> and boost their reputation.  But it shouldn’t be too surprising that they can also make money from selling the vulnerability before announcing it at a conference.    There are three options.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114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47750"/>
            <a:ext cx="8229600" cy="4095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327751" y="4942417"/>
            <a:ext cx="7000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Dan Boneh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vertLeftWhite2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</a:t>
            </a:r>
            <a:r>
              <a:rPr lang="en-US" sz="1400" baseline="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 smtClean="0">
                <a:solidFill>
                  <a:prstClr val="black"/>
                </a:solidFill>
              </a:rPr>
              <a:t>buttons is</a:t>
            </a:r>
            <a:r>
              <a:rPr lang="en-US" sz="1400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5" Type="http://schemas.openxmlformats.org/officeDocument/2006/relationships/image" Target="../media/image3.emf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Relationship Id="rId3" Type="http://schemas.openxmlformats.org/officeDocument/2006/relationships/image" Target="../media/image11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5" Type="http://schemas.openxmlformats.org/officeDocument/2006/relationships/image" Target="../media/image3.emf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5" Type="http://schemas.openxmlformats.org/officeDocument/2006/relationships/image" Target="../media/image3.emf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CS155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Computer Security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67000" y="285750"/>
            <a:ext cx="4439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https://</a:t>
            </a:r>
            <a:r>
              <a:rPr lang="en-US" sz="2400" dirty="0" err="1" smtClean="0"/>
              <a:t>crypto.stanford.edu</a:t>
            </a:r>
            <a:r>
              <a:rPr lang="en-US" sz="2400" dirty="0" smtClean="0"/>
              <a:t>/cs155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0" y="3896269"/>
            <a:ext cx="29523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Course overview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47979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71550"/>
            <a:ext cx="4350697" cy="281858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114300"/>
            <a:ext cx="8229600" cy="857250"/>
          </a:xfrm>
        </p:spPr>
        <p:txBody>
          <a:bodyPr/>
          <a:lstStyle/>
          <a:p>
            <a:r>
              <a:rPr lang="en-US" dirty="0"/>
              <a:t>U</a:t>
            </a:r>
            <a:r>
              <a:rPr lang="en-US" dirty="0" smtClean="0"/>
              <a:t>sers attacked:  stats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3924631"/>
            <a:ext cx="4556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≈  </a:t>
            </a:r>
            <a:r>
              <a:rPr lang="en-US" sz="2400" smtClean="0"/>
              <a:t>300,000 users/month </a:t>
            </a:r>
            <a:r>
              <a:rPr lang="en-US" sz="2400" dirty="0" smtClean="0"/>
              <a:t>worldwide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227" y="1123950"/>
            <a:ext cx="3981180" cy="2438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01009" y="3943350"/>
            <a:ext cx="2882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worldwide problem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-5255" y="4854773"/>
            <a:ext cx="3129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</a:t>
            </a:r>
            <a:r>
              <a:rPr lang="en-US" sz="1400" dirty="0"/>
              <a:t>: Kaspersky Security Bulletin </a:t>
            </a:r>
            <a:r>
              <a:rPr lang="en-US" sz="1400" dirty="0" smtClean="0"/>
              <a:t>2015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2520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/>
              <a:t>Why own machines:  </a:t>
            </a:r>
            <a:r>
              <a:rPr lang="en-US" sz="3200" dirty="0" smtClean="0"/>
              <a:t>   3. </a:t>
            </a:r>
            <a:r>
              <a:rPr lang="en-US" sz="3200" b="1" dirty="0" err="1"/>
              <a:t>R</a:t>
            </a:r>
            <a:r>
              <a:rPr lang="en-US" sz="3200" b="1" dirty="0" err="1" smtClean="0"/>
              <a:t>ansomware</a:t>
            </a:r>
            <a:endParaRPr lang="en-US" sz="32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7361" t="14179" r="11929"/>
          <a:stretch/>
        </p:blipFill>
        <p:spPr>
          <a:xfrm>
            <a:off x="228600" y="1270000"/>
            <a:ext cx="4038600" cy="365125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5029200" y="1293812"/>
            <a:ext cx="3962400" cy="1524000"/>
          </a:xfrm>
          <a:prstGeom prst="wedgeRoundRectCallout">
            <a:avLst>
              <a:gd name="adj1" fmla="val -82907"/>
              <a:gd name="adj2" fmla="val 74185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CryptoWall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(2014-)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</a:t>
            </a:r>
            <a:r>
              <a:rPr lang="en-US" sz="2400" dirty="0" smtClean="0">
                <a:solidFill>
                  <a:schemeClr val="tx1"/>
                </a:solidFill>
              </a:rPr>
              <a:t>argets Windows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</a:t>
            </a:r>
            <a:r>
              <a:rPr lang="en-US" sz="2400" dirty="0" smtClean="0">
                <a:solidFill>
                  <a:schemeClr val="tx1"/>
                </a:solidFill>
              </a:rPr>
              <a:t>pread by spam emails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3409950"/>
            <a:ext cx="3962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≈ 200,000 machines in 2015</a:t>
            </a:r>
            <a:endParaRPr lang="en-US" sz="2400" dirty="0"/>
          </a:p>
          <a:p>
            <a:pPr>
              <a:spcBef>
                <a:spcPts val="1200"/>
              </a:spcBef>
            </a:pPr>
            <a:r>
              <a:rPr lang="en-US" sz="2400" dirty="0" smtClean="0"/>
              <a:t>A worldwide problem.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4210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/>
              <a:t>Why own machines: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smtClean="0"/>
              <a:t>     4. </a:t>
            </a:r>
            <a:r>
              <a:rPr lang="en-US" sz="3200" dirty="0" smtClean="0"/>
              <a:t>Spread to isolated systems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7750"/>
            <a:ext cx="8763000" cy="4095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Example:  </a:t>
            </a:r>
            <a:r>
              <a:rPr lang="en-US" b="1" dirty="0" err="1" smtClean="0"/>
              <a:t>Stuxtnet</a:t>
            </a:r>
            <a:endParaRPr lang="en-US" b="1" dirty="0" smtClean="0"/>
          </a:p>
          <a:p>
            <a:endParaRPr lang="en-US" dirty="0"/>
          </a:p>
          <a:p>
            <a:pPr marL="0" indent="0">
              <a:spcBef>
                <a:spcPts val="1776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     Windows infection   ⇒  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    Siemens PCS </a:t>
            </a:r>
            <a:r>
              <a:rPr lang="en-US" dirty="0"/>
              <a:t>7 SCADA control </a:t>
            </a:r>
            <a:r>
              <a:rPr lang="en-US" dirty="0" smtClean="0"/>
              <a:t>software on Windows  </a:t>
            </a:r>
            <a:r>
              <a:rPr lang="en-US" dirty="0"/>
              <a:t>⇒ </a:t>
            </a:r>
            <a:endParaRPr lang="en-US" dirty="0" smtClean="0"/>
          </a:p>
          <a:p>
            <a:pPr marL="0" indent="0">
              <a:spcBef>
                <a:spcPts val="1776"/>
              </a:spcBef>
              <a:buNone/>
            </a:pPr>
            <a:r>
              <a:rPr lang="en-US" dirty="0"/>
              <a:t>		</a:t>
            </a:r>
            <a:r>
              <a:rPr lang="en-US" dirty="0" smtClean="0"/>
              <a:t>Siemens device controller on isolated network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		More on this later in course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85800" y="2038350"/>
            <a:ext cx="7924800" cy="175260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7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Server-side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7750"/>
            <a:ext cx="8763000" cy="4095750"/>
          </a:xfrm>
        </p:spPr>
        <p:txBody>
          <a:bodyPr>
            <a:normAutofit/>
          </a:bodyPr>
          <a:lstStyle/>
          <a:p>
            <a:r>
              <a:rPr lang="en-US" dirty="0" smtClean="0"/>
              <a:t>Financial data theft:   often credit card numbers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E</a:t>
            </a:r>
            <a:r>
              <a:rPr lang="en-US" dirty="0" smtClean="0"/>
              <a:t>xample:</a:t>
            </a:r>
            <a:r>
              <a:rPr lang="en-US" dirty="0"/>
              <a:t> </a:t>
            </a:r>
            <a:r>
              <a:rPr lang="en-US" dirty="0" smtClean="0"/>
              <a:t>  Target attack </a:t>
            </a:r>
            <a:r>
              <a:rPr lang="en-US" sz="2000" dirty="0" smtClean="0"/>
              <a:t>(2013)</a:t>
            </a:r>
            <a:r>
              <a:rPr lang="en-US" dirty="0" smtClean="0"/>
              <a:t>,   ≈ </a:t>
            </a:r>
            <a:r>
              <a:rPr lang="en-US" sz="2000" dirty="0" smtClean="0"/>
              <a:t>140M CC numbers stolen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Many similar (smaller) attacks since 2000</a:t>
            </a:r>
            <a:endParaRPr lang="en-US" dirty="0"/>
          </a:p>
          <a:p>
            <a:pPr marL="457200" lvl="1" indent="0">
              <a:spcBef>
                <a:spcPts val="0"/>
              </a:spcBef>
              <a:buNone/>
            </a:pPr>
            <a:endParaRPr lang="en-US" dirty="0"/>
          </a:p>
          <a:p>
            <a:r>
              <a:rPr lang="en-US" dirty="0"/>
              <a:t>Political motivation:   </a:t>
            </a:r>
            <a:endParaRPr lang="en-US" dirty="0" smtClean="0"/>
          </a:p>
          <a:p>
            <a:pPr lvl="1"/>
            <a:r>
              <a:rPr lang="en-US" dirty="0" smtClean="0"/>
              <a:t>DNC,   </a:t>
            </a:r>
            <a:r>
              <a:rPr lang="en-US" dirty="0"/>
              <a:t>Tunisia Facebook  </a:t>
            </a:r>
            <a:r>
              <a:rPr lang="en-US" sz="1800" dirty="0"/>
              <a:t>(Feb. 2011</a:t>
            </a:r>
            <a:r>
              <a:rPr lang="en-US" sz="1800" dirty="0" smtClean="0"/>
              <a:t>)</a:t>
            </a:r>
            <a:r>
              <a:rPr lang="en-US" sz="2000" dirty="0" smtClean="0"/>
              <a:t>,   </a:t>
            </a:r>
            <a:r>
              <a:rPr lang="en-US" sz="2000" dirty="0" err="1" smtClean="0"/>
              <a:t>GitHub</a:t>
            </a:r>
            <a:r>
              <a:rPr lang="en-US" sz="2000" dirty="0" smtClean="0"/>
              <a:t> (Mar. 2015)</a:t>
            </a:r>
            <a:endParaRPr lang="en-US" sz="2000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Infect visiting users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22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data stolen  </a:t>
            </a:r>
            <a:r>
              <a:rPr lang="en-US" sz="2400" dirty="0" smtClean="0"/>
              <a:t>(2012-2015)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047750"/>
            <a:ext cx="7086600" cy="33635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5255" y="4804946"/>
            <a:ext cx="43542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Source</a:t>
            </a:r>
            <a:r>
              <a:rPr lang="en-US" sz="1600" dirty="0"/>
              <a:t>: </a:t>
            </a:r>
            <a:r>
              <a:rPr lang="en-US" sz="1600" dirty="0" smtClean="0"/>
              <a:t>California breach notification report, 2015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1010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609600" y="114300"/>
            <a:ext cx="7772400" cy="857250"/>
          </a:xfrm>
        </p:spPr>
        <p:txBody>
          <a:bodyPr/>
          <a:lstStyle/>
          <a:p>
            <a:r>
              <a:rPr lang="en-US" dirty="0" smtClean="0">
                <a:latin typeface="Tahoma" charset="0"/>
              </a:rPr>
              <a:t>Example:   </a:t>
            </a:r>
            <a:r>
              <a:rPr lang="en-US" smtClean="0">
                <a:latin typeface="Tahoma" charset="0"/>
              </a:rPr>
              <a:t>Mpack</a:t>
            </a:r>
            <a:endParaRPr lang="en-US" sz="2400" dirty="0">
              <a:latin typeface="Tahoma" charset="0"/>
            </a:endParaRPr>
          </a:p>
        </p:txBody>
      </p:sp>
      <p:sp>
        <p:nvSpPr>
          <p:cNvPr id="9" name="Content Placeholder 8" descr="Rectangle: Click to edit Master text styles&#10;Second level&#10;Third level&#10;Fourth level&#10;Fifth level"/>
          <p:cNvSpPr>
            <a:spLocks noGrp="1"/>
          </p:cNvSpPr>
          <p:nvPr>
            <p:ph idx="4294967295"/>
          </p:nvPr>
        </p:nvSpPr>
        <p:spPr>
          <a:xfrm>
            <a:off x="457200" y="1123950"/>
            <a:ext cx="8534400" cy="40195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PHP-based tools installed on compromised web sites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Embedded as an </a:t>
            </a:r>
            <a:r>
              <a:rPr lang="en-US" dirty="0" err="1" smtClean="0"/>
              <a:t>iframe</a:t>
            </a:r>
            <a:r>
              <a:rPr lang="en-US" dirty="0" smtClean="0"/>
              <a:t> on infected page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Infects browsers that visit site</a:t>
            </a:r>
          </a:p>
          <a:p>
            <a:pPr>
              <a:lnSpc>
                <a:spcPct val="80000"/>
              </a:lnSpc>
              <a:spcBef>
                <a:spcPts val="2376"/>
              </a:spcBef>
            </a:pPr>
            <a:r>
              <a:rPr lang="en-US" dirty="0" smtClean="0"/>
              <a:t>Features</a:t>
            </a: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 smtClean="0"/>
              <a:t>management </a:t>
            </a:r>
            <a:r>
              <a:rPr lang="en-US" dirty="0"/>
              <a:t>console provides stats on infection </a:t>
            </a:r>
            <a:r>
              <a:rPr lang="en-US" dirty="0" smtClean="0"/>
              <a:t>rates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Sold for several 100</a:t>
            </a:r>
            <a:r>
              <a:rPr lang="en-US" dirty="0" smtClean="0"/>
              <a:t>$</a:t>
            </a: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/>
              <a:t>Customer care </a:t>
            </a:r>
            <a:r>
              <a:rPr lang="en-US" dirty="0" smtClean="0"/>
              <a:t>can </a:t>
            </a:r>
            <a:r>
              <a:rPr lang="en-US" dirty="0"/>
              <a:t>be </a:t>
            </a:r>
            <a:r>
              <a:rPr lang="en-US" dirty="0" smtClean="0"/>
              <a:t>purchased, </a:t>
            </a:r>
            <a:r>
              <a:rPr lang="en-US" dirty="0"/>
              <a:t>one-year </a:t>
            </a:r>
            <a:r>
              <a:rPr lang="en-US" dirty="0" smtClean="0"/>
              <a:t>support contract</a:t>
            </a:r>
          </a:p>
          <a:p>
            <a:pPr>
              <a:lnSpc>
                <a:spcPct val="80000"/>
              </a:lnSpc>
              <a:spcBef>
                <a:spcPts val="2376"/>
              </a:spcBef>
            </a:pPr>
            <a:r>
              <a:rPr lang="en-US" dirty="0" smtClean="0"/>
              <a:t>Impact:   500,000 infected sites   </a:t>
            </a:r>
            <a:r>
              <a:rPr lang="en-US" sz="1800" dirty="0" smtClean="0"/>
              <a:t>(compromised via SQL injection)</a:t>
            </a:r>
          </a:p>
          <a:p>
            <a:pPr lvl="1">
              <a:lnSpc>
                <a:spcPct val="80000"/>
              </a:lnSpc>
              <a:spcBef>
                <a:spcPts val="576"/>
              </a:spcBef>
            </a:pPr>
            <a:r>
              <a:rPr lang="en-US" dirty="0" smtClean="0"/>
              <a:t>Several defenses:    e.g.  Google safe browsing</a:t>
            </a:r>
          </a:p>
          <a:p>
            <a:pPr>
              <a:lnSpc>
                <a:spcPct val="8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10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3400" y="3257550"/>
            <a:ext cx="8229600" cy="71329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</a:t>
            </a:r>
            <a:r>
              <a:rPr lang="en-US" dirty="0" smtClean="0"/>
              <a:t>nsider attacks:  example</a:t>
            </a:r>
            <a:endParaRPr lang="en-US" dirty="0"/>
          </a:p>
        </p:txBody>
      </p:sp>
      <p:sp>
        <p:nvSpPr>
          <p:cNvPr id="532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dirty="0"/>
              <a:t>Hidden trap door in </a:t>
            </a:r>
            <a:r>
              <a:rPr lang="en-US" dirty="0" smtClean="0"/>
              <a:t>Linux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nov</a:t>
            </a:r>
            <a:r>
              <a:rPr lang="en-US" sz="2000" dirty="0" smtClean="0"/>
              <a:t> 2003)</a:t>
            </a:r>
            <a:endParaRPr lang="en-US" sz="2000" dirty="0"/>
          </a:p>
          <a:p>
            <a:pPr lvl="1" eaLnBrk="1" hangingPunct="1"/>
            <a:r>
              <a:rPr lang="en-US" dirty="0"/>
              <a:t>Allows attacker to take over a computer</a:t>
            </a:r>
          </a:p>
          <a:p>
            <a:pPr lvl="1" eaLnBrk="1" hangingPunct="1"/>
            <a:r>
              <a:rPr lang="en-US" dirty="0"/>
              <a:t>Practically undetectable </a:t>
            </a:r>
            <a:r>
              <a:rPr lang="en-US" dirty="0" smtClean="0"/>
              <a:t>change  </a:t>
            </a:r>
            <a:r>
              <a:rPr lang="en-US" sz="2000" dirty="0" smtClean="0"/>
              <a:t>(uncovered via CVS logs)</a:t>
            </a:r>
            <a:endParaRPr lang="en-US" dirty="0"/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r>
              <a:rPr lang="en-US" dirty="0" smtClean="0"/>
              <a:t>Inserted </a:t>
            </a:r>
            <a:r>
              <a:rPr lang="en-US" dirty="0"/>
              <a:t>line in wait4() </a:t>
            </a:r>
          </a:p>
          <a:p>
            <a:pPr eaLnBrk="1" hangingPunct="1"/>
            <a:endParaRPr lang="en-US" dirty="0"/>
          </a:p>
          <a:p>
            <a:pPr lvl="1" eaLnBrk="1" hangingPunct="1"/>
            <a:endParaRPr lang="en-US" dirty="0"/>
          </a:p>
          <a:p>
            <a:pPr marL="457200" lvl="1" indent="0" eaLnBrk="1" hangingPunct="1">
              <a:buNone/>
            </a:pPr>
            <a:r>
              <a:rPr lang="en-US" dirty="0"/>
              <a:t>Looks like a standard error </a:t>
            </a:r>
            <a:r>
              <a:rPr lang="en-US" dirty="0" smtClean="0"/>
              <a:t>check, but …</a:t>
            </a:r>
            <a:endParaRPr lang="en-US" dirty="0"/>
          </a:p>
        </p:txBody>
      </p:sp>
      <p:sp>
        <p:nvSpPr>
          <p:cNvPr id="53252" name="Rectangle 4"/>
          <p:cNvSpPr>
            <a:spLocks/>
          </p:cNvSpPr>
          <p:nvPr/>
        </p:nvSpPr>
        <p:spPr bwMode="auto">
          <a:xfrm>
            <a:off x="-76200" y="3306253"/>
            <a:ext cx="9144000" cy="63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/>
          <a:p>
            <a:pPr defTabSz="822325"/>
            <a:r>
              <a:rPr lang="en-US" sz="1800" dirty="0">
                <a:latin typeface="Courier New" charset="0"/>
              </a:rPr>
              <a:t>	</a:t>
            </a:r>
            <a:r>
              <a:rPr lang="en-US" sz="1800" b="1" dirty="0">
                <a:latin typeface="Courier New" charset="0"/>
              </a:rPr>
              <a:t>if ((options == (__WCLONE|__WALL)) &amp;&amp; (current-&gt;</a:t>
            </a:r>
            <a:r>
              <a:rPr lang="en-US" sz="1800" b="1" dirty="0" err="1">
                <a:latin typeface="Courier New" charset="0"/>
              </a:rPr>
              <a:t>uid</a:t>
            </a:r>
            <a:r>
              <a:rPr lang="en-US" sz="1800" b="1" dirty="0">
                <a:latin typeface="Courier New" charset="0"/>
              </a:rPr>
              <a:t> = 0))                  </a:t>
            </a:r>
          </a:p>
          <a:p>
            <a:pPr defTabSz="822325"/>
            <a:r>
              <a:rPr lang="en-US" sz="1800" b="1" dirty="0">
                <a:latin typeface="Courier New" charset="0"/>
              </a:rPr>
              <a:t>			</a:t>
            </a:r>
            <a:r>
              <a:rPr lang="en-US" sz="1800" b="1" dirty="0" err="1">
                <a:latin typeface="Courier New" charset="0"/>
              </a:rPr>
              <a:t>retval</a:t>
            </a:r>
            <a:r>
              <a:rPr lang="en-US" sz="1800" b="1" dirty="0">
                <a:latin typeface="Courier New" charset="0"/>
              </a:rPr>
              <a:t> = -EINVAL;</a:t>
            </a:r>
            <a:r>
              <a:rPr lang="en-US" b="1" dirty="0">
                <a:latin typeface="Courier" charset="0"/>
              </a:rPr>
              <a:t>        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-38100" y="4857750"/>
            <a:ext cx="25705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See: http://</a:t>
            </a:r>
            <a:r>
              <a:rPr lang="en-US" sz="1200" dirty="0" err="1"/>
              <a:t>lwn.net</a:t>
            </a:r>
            <a:r>
              <a:rPr lang="en-US" sz="1200" dirty="0"/>
              <a:t>/Articles/57135/</a:t>
            </a:r>
          </a:p>
        </p:txBody>
      </p:sp>
    </p:spTree>
    <p:extLst>
      <p:ext uri="{BB962C8B-B14F-4D97-AF65-F5344CB8AC3E}">
        <p14:creationId xmlns:p14="http://schemas.microsoft.com/office/powerpoint/2010/main" val="31958244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more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686800" cy="2895600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ccess to </a:t>
            </a:r>
            <a:r>
              <a:rPr lang="en-US" dirty="0" err="1" smtClean="0"/>
              <a:t>SIPRnet</a:t>
            </a:r>
            <a:r>
              <a:rPr lang="en-US" dirty="0" smtClean="0"/>
              <a:t> and a CD-RW:      260,000 cables  ⇒  </a:t>
            </a:r>
            <a:r>
              <a:rPr lang="en-US" dirty="0" err="1" smtClean="0"/>
              <a:t>Wikileaks</a:t>
            </a:r>
            <a:r>
              <a:rPr lang="en-US" dirty="0" smtClean="0"/>
              <a:t> </a:t>
            </a:r>
          </a:p>
          <a:p>
            <a:pPr>
              <a:spcBef>
                <a:spcPts val="2376"/>
              </a:spcBef>
            </a:pPr>
            <a:r>
              <a:rPr lang="en-US" dirty="0" err="1" smtClean="0"/>
              <a:t>SysAdmin</a:t>
            </a:r>
            <a:r>
              <a:rPr lang="en-US" dirty="0" smtClean="0"/>
              <a:t> for city of SF government.  </a:t>
            </a:r>
            <a:br>
              <a:rPr lang="en-US" dirty="0" smtClean="0"/>
            </a:br>
            <a:r>
              <a:rPr lang="en-US" dirty="0" smtClean="0"/>
              <a:t>	Changed passwords, locking out city from router access</a:t>
            </a:r>
          </a:p>
          <a:p>
            <a:pPr>
              <a:spcBef>
                <a:spcPts val="2376"/>
              </a:spcBef>
            </a:pPr>
            <a:r>
              <a:rPr lang="en-US" dirty="0" smtClean="0"/>
              <a:t>Inside logic bomb took </a:t>
            </a:r>
            <a:r>
              <a:rPr lang="en-US" dirty="0"/>
              <a:t>down </a:t>
            </a:r>
            <a:r>
              <a:rPr lang="en-US" dirty="0" smtClean="0"/>
              <a:t>2000 UBS servers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43025" y="3257550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⋮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00" y="4400550"/>
            <a:ext cx="3931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Can security technology help?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122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companies lose 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262" y="1276350"/>
            <a:ext cx="3778250" cy="32396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5255" y="4854773"/>
            <a:ext cx="38386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</a:t>
            </a:r>
            <a:r>
              <a:rPr lang="en-US" sz="1400" dirty="0"/>
              <a:t>: </a:t>
            </a:r>
            <a:r>
              <a:rPr lang="en-US" sz="1400" dirty="0" smtClean="0"/>
              <a:t>California breach notification report, 2015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542194" y="1397520"/>
            <a:ext cx="2319802" cy="30523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400"/>
              <a:t>l</a:t>
            </a:r>
            <a:r>
              <a:rPr lang="en-US" sz="2400" smtClean="0"/>
              <a:t>ost/stolen laptops</a:t>
            </a:r>
            <a:endParaRPr lang="en-US" sz="2400"/>
          </a:p>
        </p:txBody>
      </p:sp>
      <p:sp>
        <p:nvSpPr>
          <p:cNvPr id="7" name="TextBox 6"/>
          <p:cNvSpPr txBox="1"/>
          <p:nvPr/>
        </p:nvSpPr>
        <p:spPr>
          <a:xfrm>
            <a:off x="3647595" y="3955018"/>
            <a:ext cx="2256067" cy="36933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400" dirty="0"/>
              <a:t>m</a:t>
            </a:r>
            <a:r>
              <a:rPr lang="en-US" sz="2400" dirty="0" smtClean="0"/>
              <a:t>alware/phishing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1881485"/>
            <a:ext cx="185865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i</a:t>
            </a:r>
            <a:r>
              <a:rPr lang="en-US" sz="2400" dirty="0" smtClean="0"/>
              <a:t>nsider attack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192411" y="1110555"/>
            <a:ext cx="173303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i</a:t>
            </a:r>
            <a:r>
              <a:rPr lang="en-US" sz="2400" dirty="0" smtClean="0"/>
              <a:t>nsider error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257800" y="2598053"/>
            <a:ext cx="354308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do </a:t>
            </a:r>
            <a:r>
              <a:rPr lang="en-US" sz="2400" smtClean="0"/>
              <a:t>we have this data?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2727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Introduction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10000" y="2535772"/>
            <a:ext cx="52578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Marketplace for</a:t>
            </a:r>
            <a:b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Vulnerabilities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51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computer security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095750"/>
          </a:xfrm>
        </p:spPr>
        <p:txBody>
          <a:bodyPr/>
          <a:lstStyle/>
          <a:p>
            <a:pPr>
              <a:spcBef>
                <a:spcPts val="1776"/>
              </a:spcBef>
            </a:pPr>
            <a:r>
              <a:rPr lang="en-US" b="1" dirty="0" smtClean="0"/>
              <a:t>Lots of buggy software</a:t>
            </a:r>
          </a:p>
          <a:p>
            <a:pPr>
              <a:spcBef>
                <a:spcPts val="1776"/>
              </a:spcBef>
            </a:pPr>
            <a:r>
              <a:rPr lang="en-US" b="1" dirty="0" smtClean="0"/>
              <a:t>Social engineering is very effective</a:t>
            </a:r>
            <a:endParaRPr lang="en-US" dirty="0"/>
          </a:p>
          <a:p>
            <a:pPr>
              <a:spcBef>
                <a:spcPts val="2376"/>
              </a:spcBef>
            </a:pPr>
            <a:r>
              <a:rPr lang="en-US" b="1" dirty="0" smtClean="0"/>
              <a:t>Money can be made from finding and exploiting </a:t>
            </a:r>
            <a:r>
              <a:rPr lang="en-US" b="1" dirty="0" err="1" smtClean="0"/>
              <a:t>vulns</a:t>
            </a:r>
            <a:r>
              <a:rPr lang="en-US" dirty="0" smtClean="0"/>
              <a:t>.</a:t>
            </a:r>
          </a:p>
          <a:p>
            <a:pPr marL="914400" lvl="1" indent="-457200">
              <a:spcBef>
                <a:spcPts val="2376"/>
              </a:spcBef>
              <a:buFont typeface="+mj-lt"/>
              <a:buAutoNum type="arabicPeriod"/>
            </a:pPr>
            <a:r>
              <a:rPr lang="en-US" dirty="0" smtClean="0"/>
              <a:t>Marketplace for vulnerabilities</a:t>
            </a:r>
          </a:p>
          <a:p>
            <a:pPr marL="914400" lvl="1" indent="-457200">
              <a:spcBef>
                <a:spcPts val="2376"/>
              </a:spcBef>
              <a:buFont typeface="+mj-lt"/>
              <a:buAutoNum type="arabicPeriod"/>
            </a:pPr>
            <a:r>
              <a:rPr lang="en-US" dirty="0" smtClean="0"/>
              <a:t>Marketplace for owned machines (PPI)</a:t>
            </a:r>
          </a:p>
          <a:p>
            <a:pPr marL="914400" lvl="1" indent="-457200">
              <a:spcBef>
                <a:spcPts val="2376"/>
              </a:spcBef>
              <a:buFont typeface="+mj-lt"/>
              <a:buAutoNum type="arabicPeriod"/>
            </a:pPr>
            <a:r>
              <a:rPr lang="en-US" dirty="0" smtClean="0"/>
              <a:t>Many methods to profit from owned machines</a:t>
            </a:r>
          </a:p>
          <a:p>
            <a:pPr lvl="1"/>
            <a:endParaRPr lang="en-US" sz="2800" dirty="0"/>
          </a:p>
        </p:txBody>
      </p:sp>
      <p:grpSp>
        <p:nvGrpSpPr>
          <p:cNvPr id="9" name="Group 8"/>
          <p:cNvGrpSpPr/>
          <p:nvPr/>
        </p:nvGrpSpPr>
        <p:grpSpPr>
          <a:xfrm>
            <a:off x="228600" y="2876550"/>
            <a:ext cx="8763000" cy="2245757"/>
            <a:chOff x="228600" y="2876550"/>
            <a:chExt cx="8763000" cy="2245757"/>
          </a:xfrm>
        </p:grpSpPr>
        <p:sp>
          <p:nvSpPr>
            <p:cNvPr id="7" name="Rounded Rectangle 6"/>
            <p:cNvSpPr/>
            <p:nvPr/>
          </p:nvSpPr>
          <p:spPr>
            <a:xfrm>
              <a:off x="228600" y="2876550"/>
              <a:ext cx="8763000" cy="1905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14520" y="4752975"/>
              <a:ext cx="33919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  <a:r>
                <a:rPr lang="en-US" dirty="0" smtClean="0"/>
                <a:t>urrent state of computer security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5605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Marketplace for Vulnerabilities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534400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Option 1</a:t>
            </a:r>
            <a:r>
              <a:rPr lang="en-US" dirty="0" smtClean="0"/>
              <a:t>:   bug bounty programs  </a:t>
            </a:r>
            <a:r>
              <a:rPr lang="en-US" sz="1800" dirty="0" smtClean="0"/>
              <a:t>(many)</a:t>
            </a:r>
          </a:p>
          <a:p>
            <a:r>
              <a:rPr lang="en-US" dirty="0" smtClean="0"/>
              <a:t>Google Vulnerability Reward Program:   up to $31,337</a:t>
            </a:r>
          </a:p>
          <a:p>
            <a:r>
              <a:rPr lang="en-US" dirty="0" smtClean="0"/>
              <a:t>Microsoft </a:t>
            </a:r>
            <a:r>
              <a:rPr lang="en-US" dirty="0"/>
              <a:t>B</a:t>
            </a:r>
            <a:r>
              <a:rPr lang="en-US" dirty="0" smtClean="0"/>
              <a:t>ounty Program:   up to $100K </a:t>
            </a:r>
          </a:p>
          <a:p>
            <a:r>
              <a:rPr lang="en-US" dirty="0" smtClean="0"/>
              <a:t>Apple Bug </a:t>
            </a:r>
            <a:r>
              <a:rPr lang="en-US" dirty="0" smtClean="0"/>
              <a:t>Bounty program:  </a:t>
            </a:r>
            <a:r>
              <a:rPr lang="en-US" dirty="0" smtClean="0"/>
              <a:t>up to $200K  </a:t>
            </a:r>
            <a:r>
              <a:rPr lang="en-US" sz="2000" dirty="0" smtClean="0"/>
              <a:t>(secure boot firmware)</a:t>
            </a:r>
            <a:endParaRPr lang="en-US" dirty="0" smtClean="0"/>
          </a:p>
          <a:p>
            <a:r>
              <a:rPr lang="en-US" dirty="0" smtClean="0"/>
              <a:t>Pwn2Own competition:   $15K </a:t>
            </a:r>
            <a:endParaRPr lang="en-US" dirty="0"/>
          </a:p>
          <a:p>
            <a:pPr marL="0" indent="0">
              <a:spcBef>
                <a:spcPts val="2376"/>
              </a:spcBef>
              <a:buNone/>
            </a:pPr>
            <a:r>
              <a:rPr lang="en-US" b="1" dirty="0" smtClean="0"/>
              <a:t>Option 2</a:t>
            </a:r>
            <a:r>
              <a:rPr lang="en-US" dirty="0" smtClean="0"/>
              <a:t>:   </a:t>
            </a:r>
          </a:p>
          <a:p>
            <a:r>
              <a:rPr lang="en-US" dirty="0" smtClean="0"/>
              <a:t>Zero day initiative (ZDI),   </a:t>
            </a:r>
            <a:r>
              <a:rPr lang="en-US" dirty="0" err="1" smtClean="0"/>
              <a:t>iDefense</a:t>
            </a:r>
            <a:r>
              <a:rPr lang="en-US" dirty="0" smtClean="0"/>
              <a:t> </a:t>
            </a:r>
            <a:r>
              <a:rPr lang="en-US" sz="1800" dirty="0" smtClean="0"/>
              <a:t>(</a:t>
            </a:r>
            <a:r>
              <a:rPr lang="en-US" sz="1800" dirty="0" err="1" smtClean="0"/>
              <a:t>accenture</a:t>
            </a:r>
            <a:r>
              <a:rPr lang="en-US" sz="1800" dirty="0" smtClean="0"/>
              <a:t>)</a:t>
            </a:r>
            <a:r>
              <a:rPr lang="en-US" dirty="0" smtClean="0"/>
              <a:t>:   up to $</a:t>
            </a:r>
            <a:r>
              <a:rPr lang="en-US" dirty="0" smtClean="0"/>
              <a:t>25K</a:t>
            </a:r>
          </a:p>
          <a:p>
            <a:r>
              <a:rPr lang="en-US" dirty="0" err="1" smtClean="0"/>
              <a:t>Zerodium</a:t>
            </a:r>
            <a:r>
              <a:rPr lang="en-US" dirty="0" smtClean="0"/>
              <a:t>:   $1.5M for iOS10</a:t>
            </a:r>
            <a:r>
              <a:rPr lang="en-US" smtClean="0"/>
              <a:t>,    </a:t>
            </a:r>
            <a:r>
              <a:rPr lang="en-US" dirty="0" smtClean="0"/>
              <a:t>$200K for Android 7    </a:t>
            </a:r>
            <a:r>
              <a:rPr lang="en-US" sz="1600" dirty="0" smtClean="0"/>
              <a:t>(Sep. 2016)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2082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 Mozilla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" y="1746250"/>
            <a:ext cx="89027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8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Marketplace for Vulnerabilities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74295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Option 3</a:t>
            </a:r>
            <a:r>
              <a:rPr lang="en-US" dirty="0" smtClean="0"/>
              <a:t>:   black market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7600" y="4781550"/>
            <a:ext cx="440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 </a:t>
            </a:r>
            <a:r>
              <a:rPr lang="en-US" dirty="0"/>
              <a:t>Andy Greenberg </a:t>
            </a:r>
            <a:r>
              <a:rPr lang="en-US" dirty="0" smtClean="0"/>
              <a:t>  </a:t>
            </a:r>
            <a:r>
              <a:rPr lang="en-US" sz="1600" dirty="0" smtClean="0"/>
              <a:t>(</a:t>
            </a:r>
            <a:r>
              <a:rPr lang="en-US" sz="1600" dirty="0"/>
              <a:t>Forbes, 3/23/2012 )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4564" b="4564"/>
          <a:stretch/>
        </p:blipFill>
        <p:spPr>
          <a:xfrm>
            <a:off x="457200" y="1498600"/>
            <a:ext cx="6997700" cy="2908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72200" y="4019550"/>
            <a:ext cx="251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mtClean="0"/>
              <a:t>…</a:t>
            </a:r>
            <a:r>
              <a:rPr lang="en-US" dirty="0" smtClean="0"/>
              <a:t> and even up to $1.5M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0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Marketplace for owned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7750"/>
            <a:ext cx="8229600" cy="409575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Pay-per-install (PPI) services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PPI operation:</a:t>
            </a:r>
          </a:p>
          <a:p>
            <a:pPr marL="457200" indent="-457200">
              <a:buAutoNum type="arabicPeriod"/>
            </a:pPr>
            <a:r>
              <a:rPr lang="en-US" dirty="0"/>
              <a:t>Own victim’s machine</a:t>
            </a:r>
          </a:p>
          <a:p>
            <a:pPr marL="457200" indent="-457200">
              <a:buAutoNum type="arabicPeriod"/>
            </a:pPr>
            <a:r>
              <a:rPr lang="en-US" dirty="0"/>
              <a:t>Download and install client’s code</a:t>
            </a:r>
          </a:p>
          <a:p>
            <a:pPr marL="457200" indent="-457200">
              <a:buAutoNum type="arabicPeriod"/>
            </a:pPr>
            <a:r>
              <a:rPr lang="en-US" dirty="0"/>
              <a:t>Charge client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4781550"/>
            <a:ext cx="6857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 </a:t>
            </a:r>
            <a:r>
              <a:rPr lang="en-US" dirty="0" err="1" smtClean="0"/>
              <a:t>Cabalerro</a:t>
            </a:r>
            <a:r>
              <a:rPr lang="en-US" dirty="0"/>
              <a:t> et al.  </a:t>
            </a:r>
            <a:r>
              <a:rPr lang="en-US" dirty="0" smtClean="0"/>
              <a:t> (</a:t>
            </a:r>
            <a:r>
              <a:rPr lang="en-US" dirty="0" err="1" smtClean="0"/>
              <a:t>www.icir.org</a:t>
            </a:r>
            <a:r>
              <a:rPr lang="en-US" dirty="0"/>
              <a:t>/</a:t>
            </a:r>
            <a:r>
              <a:rPr lang="en-US" dirty="0" err="1"/>
              <a:t>vern</a:t>
            </a:r>
            <a:r>
              <a:rPr lang="en-US" dirty="0"/>
              <a:t>/papers/ppi-usesec11.</a:t>
            </a:r>
            <a:r>
              <a:rPr lang="en-US" dirty="0" smtClean="0"/>
              <a:t>pdf)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181600" y="1123950"/>
            <a:ext cx="1066800" cy="533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r>
              <a:rPr lang="en-US" dirty="0" smtClean="0"/>
              <a:t>pam bot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629400" y="1123950"/>
            <a:ext cx="1752600" cy="533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keylogger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14800" y="1047750"/>
            <a:ext cx="1012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clients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943600" y="2343150"/>
            <a:ext cx="1676400" cy="838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90"/>
                </a:solidFill>
              </a:rPr>
              <a:t>PPI service</a:t>
            </a:r>
            <a:endParaRPr lang="en-US" sz="2400" dirty="0">
              <a:solidFill>
                <a:srgbClr val="00009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3714750"/>
            <a:ext cx="964270" cy="76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3714750"/>
            <a:ext cx="964270" cy="762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3714750"/>
            <a:ext cx="964270" cy="762000"/>
          </a:xfrm>
          <a:prstGeom prst="rect">
            <a:avLst/>
          </a:prstGeom>
        </p:spPr>
      </p:pic>
      <p:cxnSp>
        <p:nvCxnSpPr>
          <p:cNvPr id="17" name="Straight Arrow Connector 16"/>
          <p:cNvCxnSpPr>
            <a:stCxn id="10" idx="4"/>
          </p:cNvCxnSpPr>
          <p:nvPr/>
        </p:nvCxnSpPr>
        <p:spPr>
          <a:xfrm flipH="1">
            <a:off x="7162800" y="1657350"/>
            <a:ext cx="3429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4"/>
          </p:cNvCxnSpPr>
          <p:nvPr/>
        </p:nvCxnSpPr>
        <p:spPr>
          <a:xfrm>
            <a:off x="5715000" y="1657350"/>
            <a:ext cx="5334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867400" y="3181350"/>
            <a:ext cx="4572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2"/>
          </p:cNvCxnSpPr>
          <p:nvPr/>
        </p:nvCxnSpPr>
        <p:spPr>
          <a:xfrm>
            <a:off x="6781800" y="3181350"/>
            <a:ext cx="1524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239000" y="3181350"/>
            <a:ext cx="7620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620000" y="4338340"/>
            <a:ext cx="1124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Victims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038600" y="895350"/>
            <a:ext cx="4648200" cy="990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6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Marketplace for owned machines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4781550"/>
            <a:ext cx="6857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 </a:t>
            </a:r>
            <a:r>
              <a:rPr lang="en-US" dirty="0" err="1" smtClean="0"/>
              <a:t>Cabalerro</a:t>
            </a:r>
            <a:r>
              <a:rPr lang="en-US" dirty="0"/>
              <a:t> et al.  </a:t>
            </a:r>
            <a:r>
              <a:rPr lang="en-US" dirty="0" smtClean="0"/>
              <a:t> (</a:t>
            </a:r>
            <a:r>
              <a:rPr lang="en-US" dirty="0" err="1" smtClean="0"/>
              <a:t>www.icir.org</a:t>
            </a:r>
            <a:r>
              <a:rPr lang="en-US" dirty="0"/>
              <a:t>/</a:t>
            </a:r>
            <a:r>
              <a:rPr lang="en-US" dirty="0" err="1"/>
              <a:t>vern</a:t>
            </a:r>
            <a:r>
              <a:rPr lang="en-US" dirty="0"/>
              <a:t>/papers/ppi-usesec11.</a:t>
            </a:r>
            <a:r>
              <a:rPr lang="en-US" dirty="0" smtClean="0"/>
              <a:t>pdf)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181600" y="1123950"/>
            <a:ext cx="1066800" cy="533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r>
              <a:rPr lang="en-US" dirty="0" smtClean="0"/>
              <a:t>pam bot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629400" y="1123950"/>
            <a:ext cx="1752600" cy="533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keylogger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14800" y="1047750"/>
            <a:ext cx="1014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clients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943600" y="2343150"/>
            <a:ext cx="1676400" cy="838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90"/>
                </a:solidFill>
              </a:rPr>
              <a:t>PPI service</a:t>
            </a:r>
            <a:endParaRPr lang="en-US" sz="2400" dirty="0">
              <a:solidFill>
                <a:srgbClr val="00009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3714750"/>
            <a:ext cx="964270" cy="76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3714750"/>
            <a:ext cx="964270" cy="762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3714750"/>
            <a:ext cx="964270" cy="762000"/>
          </a:xfrm>
          <a:prstGeom prst="rect">
            <a:avLst/>
          </a:prstGeom>
        </p:spPr>
      </p:pic>
      <p:cxnSp>
        <p:nvCxnSpPr>
          <p:cNvPr id="17" name="Straight Arrow Connector 16"/>
          <p:cNvCxnSpPr>
            <a:stCxn id="10" idx="4"/>
          </p:cNvCxnSpPr>
          <p:nvPr/>
        </p:nvCxnSpPr>
        <p:spPr>
          <a:xfrm flipH="1">
            <a:off x="7162800" y="1657350"/>
            <a:ext cx="3429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4"/>
          </p:cNvCxnSpPr>
          <p:nvPr/>
        </p:nvCxnSpPr>
        <p:spPr>
          <a:xfrm>
            <a:off x="5715000" y="1657350"/>
            <a:ext cx="5334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867400" y="3181350"/>
            <a:ext cx="4572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2"/>
          </p:cNvCxnSpPr>
          <p:nvPr/>
        </p:nvCxnSpPr>
        <p:spPr>
          <a:xfrm>
            <a:off x="6781800" y="3181350"/>
            <a:ext cx="1524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239000" y="3181350"/>
            <a:ext cx="7620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620000" y="4333875"/>
            <a:ext cx="1124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Victims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038600" y="895350"/>
            <a:ext cx="4648200" cy="990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" y="2190750"/>
            <a:ext cx="552457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Cost:    </a:t>
            </a:r>
            <a:r>
              <a:rPr lang="en-US" sz="2400" b="1" dirty="0"/>
              <a:t>US     -  100-180$ / 1000 machines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2400" dirty="0"/>
              <a:t>	</a:t>
            </a:r>
            <a:r>
              <a:rPr lang="en-US" sz="2400" b="1" dirty="0"/>
              <a:t>Asia  -   7-8$ / 1000 </a:t>
            </a:r>
            <a:r>
              <a:rPr lang="en-US" sz="2400" b="1" dirty="0" smtClean="0"/>
              <a:t>machines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241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Goals: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Be aware of exploit techniques</a:t>
            </a:r>
          </a:p>
          <a:p>
            <a:endParaRPr lang="en-US" dirty="0"/>
          </a:p>
          <a:p>
            <a:r>
              <a:rPr lang="en-US" dirty="0" smtClean="0"/>
              <a:t>Learn to defend and avoid common exploits</a:t>
            </a:r>
          </a:p>
          <a:p>
            <a:endParaRPr lang="en-US" dirty="0"/>
          </a:p>
          <a:p>
            <a:r>
              <a:rPr lang="en-US" dirty="0" smtClean="0"/>
              <a:t>Learn to architect secure systems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54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 smtClean="0"/>
              <a:t>This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86800" cy="4248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Part 1:   </a:t>
            </a:r>
            <a:r>
              <a:rPr lang="en-US" b="1" dirty="0" smtClean="0"/>
              <a:t>basics</a:t>
            </a:r>
            <a:r>
              <a:rPr lang="en-US" dirty="0" smtClean="0"/>
              <a:t>    </a:t>
            </a:r>
            <a:r>
              <a:rPr lang="en-US" sz="2000" dirty="0" smtClean="0"/>
              <a:t>(architecting </a:t>
            </a:r>
            <a:r>
              <a:rPr lang="en-US" sz="2000" dirty="0"/>
              <a:t>for </a:t>
            </a:r>
            <a:r>
              <a:rPr lang="en-US" sz="2000" dirty="0" smtClean="0"/>
              <a:t>security</a:t>
            </a:r>
            <a:r>
              <a:rPr lang="en-US" sz="2000" dirty="0"/>
              <a:t>)</a:t>
            </a:r>
            <a:endParaRPr lang="en-US" sz="2000" dirty="0" smtClean="0"/>
          </a:p>
          <a:p>
            <a:r>
              <a:rPr lang="en-US" dirty="0" smtClean="0"/>
              <a:t>Securing apps, OS,  and legacy code </a:t>
            </a:r>
            <a:br>
              <a:rPr lang="en-US" dirty="0" smtClean="0"/>
            </a:br>
            <a:r>
              <a:rPr lang="en-US" dirty="0" smtClean="0"/>
              <a:t>Isolation, authentication, and access control</a:t>
            </a:r>
            <a:endParaRPr lang="en-US" dirty="0"/>
          </a:p>
          <a:p>
            <a:pPr marL="0" indent="0">
              <a:spcBef>
                <a:spcPts val="1776"/>
              </a:spcBef>
              <a:buNone/>
            </a:pPr>
            <a:r>
              <a:rPr lang="en-US" dirty="0" smtClean="0"/>
              <a:t>Part 2:   </a:t>
            </a:r>
            <a:r>
              <a:rPr lang="en-US" b="1" dirty="0" smtClean="0"/>
              <a:t>Web security   </a:t>
            </a:r>
            <a:r>
              <a:rPr lang="en-US" sz="2000" dirty="0" smtClean="0"/>
              <a:t>(defending against a web attacker)</a:t>
            </a:r>
            <a:endParaRPr lang="en-US" dirty="0" smtClean="0"/>
          </a:p>
          <a:p>
            <a:r>
              <a:rPr lang="en-US" dirty="0" smtClean="0"/>
              <a:t>Building robust web sites,</a:t>
            </a:r>
            <a:r>
              <a:rPr lang="en-US" dirty="0"/>
              <a:t> </a:t>
            </a:r>
            <a:r>
              <a:rPr lang="en-US" dirty="0" smtClean="0"/>
              <a:t>understand the browser security model</a:t>
            </a:r>
            <a:endParaRPr lang="en-US" dirty="0"/>
          </a:p>
          <a:p>
            <a:pPr marL="0" indent="0">
              <a:spcBef>
                <a:spcPts val="1776"/>
              </a:spcBef>
              <a:buNone/>
            </a:pPr>
            <a:r>
              <a:rPr lang="en-US" dirty="0" smtClean="0"/>
              <a:t>Part 3:   </a:t>
            </a:r>
            <a:r>
              <a:rPr lang="en-US" b="1" dirty="0" smtClean="0"/>
              <a:t>network security   </a:t>
            </a:r>
            <a:r>
              <a:rPr lang="en-US" sz="2000" dirty="0" smtClean="0"/>
              <a:t>(defending against a network attacker)</a:t>
            </a:r>
            <a:endParaRPr lang="en-US" dirty="0" smtClean="0"/>
          </a:p>
          <a:p>
            <a:r>
              <a:rPr lang="en-US" dirty="0" smtClean="0"/>
              <a:t>Monitoring and architecting secure networks.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dirty="0" smtClean="0"/>
              <a:t>Part 4:   </a:t>
            </a:r>
            <a:r>
              <a:rPr lang="en-US" b="1" dirty="0" smtClean="0"/>
              <a:t>securing mobile applications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6228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276350"/>
            <a:ext cx="7772400" cy="1102519"/>
          </a:xfrm>
        </p:spPr>
        <p:txBody>
          <a:bodyPr/>
          <a:lstStyle/>
          <a:p>
            <a:r>
              <a:rPr lang="en-US" dirty="0" smtClean="0"/>
              <a:t>Don’t try this at home 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61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Ken Thompson’s clever Trojan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8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-190500"/>
            <a:ext cx="8229600" cy="857250"/>
          </a:xfrm>
        </p:spPr>
        <p:txBody>
          <a:bodyPr/>
          <a:lstStyle/>
          <a:p>
            <a:r>
              <a:rPr lang="en-US" sz="3600" dirty="0" smtClean="0"/>
              <a:t>Lots of vulnerability disclosures  (2015)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33338" y="4857750"/>
            <a:ext cx="5386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source</a:t>
            </a:r>
            <a:r>
              <a:rPr lang="en-US" sz="1600" dirty="0"/>
              <a:t>:  </a:t>
            </a:r>
            <a:r>
              <a:rPr lang="en-US" sz="1600" dirty="0" err="1" smtClean="0"/>
              <a:t>www.cvedetails.com</a:t>
            </a:r>
            <a:r>
              <a:rPr lang="en-US" sz="1600" dirty="0" smtClean="0"/>
              <a:t>/top-50-products.php?year=2016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18762"/>
          <a:stretch/>
        </p:blipFill>
        <p:spPr>
          <a:xfrm>
            <a:off x="1066800" y="598656"/>
            <a:ext cx="6553200" cy="418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3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71450"/>
            <a:ext cx="84582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Vulnerable applications being exploited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4804946"/>
            <a:ext cx="35536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Source</a:t>
            </a:r>
            <a:r>
              <a:rPr lang="en-US" sz="1600" dirty="0"/>
              <a:t>: Kaspersky Security Bulletin </a:t>
            </a:r>
            <a:r>
              <a:rPr lang="en-US" sz="1600" dirty="0" smtClean="0"/>
              <a:t>2015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786582"/>
            <a:ext cx="5791200" cy="414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90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Mobile malware     </a:t>
            </a:r>
            <a:r>
              <a:rPr lang="en-US" sz="2400" dirty="0" smtClean="0"/>
              <a:t>(Nov. 2013 – Oct. 2014)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954272"/>
            <a:ext cx="5207000" cy="31414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10400" y="3714750"/>
            <a:ext cx="608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8514" y="4324350"/>
            <a:ext cx="8002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rise of mobile banking Trojans     </a:t>
            </a:r>
            <a:r>
              <a:rPr lang="en-US" dirty="0" smtClean="0"/>
              <a:t>(</a:t>
            </a:r>
            <a:r>
              <a:rPr lang="en-US" dirty="0"/>
              <a:t>Kaspersky Security Bulletin </a:t>
            </a:r>
            <a:r>
              <a:rPr lang="en-US" dirty="0" smtClean="0"/>
              <a:t>2014)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13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Introduction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Sample attacks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03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Why own client machines:  </a:t>
            </a:r>
            <a:br>
              <a:rPr lang="en-US" sz="3600" dirty="0" smtClean="0"/>
            </a:br>
            <a:r>
              <a:rPr lang="en-US" sz="3600" dirty="0" smtClean="0"/>
              <a:t>     1.  IP address and bandwidth stealing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6350"/>
            <a:ext cx="8686800" cy="3810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Attacker’s goal:   look like a random Internet user</a:t>
            </a:r>
            <a:endParaRPr lang="en-US" dirty="0"/>
          </a:p>
          <a:p>
            <a:pPr marL="0" indent="0">
              <a:spcBef>
                <a:spcPts val="3600"/>
              </a:spcBef>
              <a:buNone/>
            </a:pPr>
            <a:r>
              <a:rPr lang="en-US" dirty="0" smtClean="0"/>
              <a:t>Use the IP address of infected machine or phone for:</a:t>
            </a:r>
          </a:p>
          <a:p>
            <a:pPr>
              <a:spcBef>
                <a:spcPts val="1776"/>
              </a:spcBef>
            </a:pPr>
            <a:r>
              <a:rPr lang="en-US" b="1" dirty="0" smtClean="0"/>
              <a:t>Spam</a:t>
            </a:r>
            <a:r>
              <a:rPr lang="en-US" dirty="0" smtClean="0"/>
              <a:t>    (e.g. the storm botnet)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Spamalytics</a:t>
            </a:r>
            <a:r>
              <a:rPr lang="en-US" dirty="0" smtClean="0"/>
              <a:t>:    </a:t>
            </a:r>
            <a:r>
              <a:rPr lang="en-US" sz="1800" dirty="0" smtClean="0"/>
              <a:t>1:12M  </a:t>
            </a:r>
            <a:r>
              <a:rPr lang="en-US" sz="1800" dirty="0" err="1" smtClean="0"/>
              <a:t>pharma</a:t>
            </a:r>
            <a:r>
              <a:rPr lang="en-US" sz="1800" dirty="0" smtClean="0"/>
              <a:t> spams leads to purchase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		1:260K greeting card spams leads to infection</a:t>
            </a:r>
            <a:endParaRPr lang="en-US" dirty="0"/>
          </a:p>
          <a:p>
            <a:pPr>
              <a:spcBef>
                <a:spcPts val="1776"/>
              </a:spcBef>
            </a:pPr>
            <a:r>
              <a:rPr lang="en-US" b="1" dirty="0" smtClean="0"/>
              <a:t>Denial of Service:      </a:t>
            </a:r>
            <a:r>
              <a:rPr lang="en-US" dirty="0" smtClean="0"/>
              <a:t>Services:  </a:t>
            </a:r>
            <a:r>
              <a:rPr lang="en-US" b="1" dirty="0" smtClean="0"/>
              <a:t> </a:t>
            </a:r>
            <a:r>
              <a:rPr lang="en-US" dirty="0" smtClean="0"/>
              <a:t>1 hour (20$),   24 hours (100$)</a:t>
            </a:r>
            <a:endParaRPr lang="en-US" b="1" dirty="0" smtClean="0"/>
          </a:p>
          <a:p>
            <a:pPr>
              <a:spcBef>
                <a:spcPts val="1776"/>
              </a:spcBef>
            </a:pPr>
            <a:r>
              <a:rPr lang="en-US" b="1" dirty="0" smtClean="0"/>
              <a:t>Click fraud  </a:t>
            </a:r>
            <a:r>
              <a:rPr lang="en-US" dirty="0" smtClean="0"/>
              <a:t>(e.g. </a:t>
            </a:r>
            <a:r>
              <a:rPr lang="en-US" dirty="0" err="1" smtClean="0"/>
              <a:t>Clickbot.a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76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100" y="3888010"/>
            <a:ext cx="1016000" cy="1064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/>
              <a:t>Why own machines: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    2.  Steal user credentials and inject ads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keylog</a:t>
            </a:r>
            <a:r>
              <a:rPr lang="en-US" dirty="0" smtClean="0"/>
              <a:t> for banking passwords,   web passwords,   gaming </a:t>
            </a:r>
            <a:r>
              <a:rPr lang="en-US" dirty="0" err="1" smtClean="0"/>
              <a:t>pwds</a:t>
            </a:r>
            <a:r>
              <a:rPr lang="en-US" dirty="0" smtClean="0"/>
              <a:t>.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dirty="0" smtClean="0"/>
              <a:t>Example:  </a:t>
            </a:r>
            <a:r>
              <a:rPr lang="en-US" dirty="0" err="1" smtClean="0"/>
              <a:t>SilentBanker</a:t>
            </a:r>
            <a:r>
              <a:rPr lang="en-US" dirty="0" smtClean="0"/>
              <a:t>  </a:t>
            </a:r>
            <a:r>
              <a:rPr lang="en-US" sz="1800" dirty="0" smtClean="0"/>
              <a:t>(and many like it)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81000" y="3487960"/>
            <a:ext cx="3124200" cy="137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2800" b="1" dirty="0">
              <a:latin typeface="+mn-lt"/>
              <a:ea typeface="+mn-ea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553200" y="3276600"/>
            <a:ext cx="1752600" cy="5143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2800" b="1" dirty="0" smtClean="0">
                <a:latin typeface="+mn-lt"/>
                <a:ea typeface="+mn-ea"/>
              </a:rPr>
              <a:t>Bank</a:t>
            </a:r>
            <a:endParaRPr lang="en-US" sz="2800" b="1" dirty="0">
              <a:latin typeface="+mn-lt"/>
              <a:ea typeface="+mn-ea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124200" y="3316510"/>
            <a:ext cx="1447800" cy="571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2800" b="1" dirty="0">
              <a:latin typeface="+mn-lt"/>
              <a:ea typeface="+mn-ea"/>
            </a:endParaRPr>
          </a:p>
        </p:txBody>
      </p:sp>
      <p:cxnSp>
        <p:nvCxnSpPr>
          <p:cNvPr id="7" name="Straight Arrow Connector 11"/>
          <p:cNvCxnSpPr>
            <a:cxnSpLocks noChangeShapeType="1"/>
          </p:cNvCxnSpPr>
          <p:nvPr/>
        </p:nvCxnSpPr>
        <p:spPr bwMode="auto">
          <a:xfrm>
            <a:off x="1828800" y="3259360"/>
            <a:ext cx="2133600" cy="914400"/>
          </a:xfrm>
          <a:prstGeom prst="straightConnector1">
            <a:avLst/>
          </a:prstGeom>
          <a:noFill/>
          <a:ln w="76200">
            <a:solidFill>
              <a:srgbClr val="C00000"/>
            </a:solidFill>
            <a:round/>
            <a:headEnd type="none"/>
            <a:tailEnd type="triangle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2362200" y="2903760"/>
            <a:ext cx="1752600" cy="5847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600" dirty="0" smtClean="0">
                <a:solidFill>
                  <a:srgbClr val="C00000"/>
                </a:solidFill>
                <a:latin typeface="+mn-lt"/>
                <a:ea typeface="+mn-ea"/>
              </a:rPr>
              <a:t>Malware injects </a:t>
            </a:r>
            <a:r>
              <a:rPr lang="en-US" sz="1600" dirty="0" err="1" smtClean="0">
                <a:solidFill>
                  <a:srgbClr val="C00000"/>
                </a:solidFill>
                <a:latin typeface="+mn-lt"/>
                <a:ea typeface="+mn-ea"/>
              </a:rPr>
              <a:t>Javascript</a:t>
            </a:r>
            <a:endParaRPr lang="en-US" sz="1600" dirty="0">
              <a:solidFill>
                <a:srgbClr val="C00000"/>
              </a:solidFill>
              <a:latin typeface="+mn-lt"/>
              <a:ea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5800" y="2954560"/>
            <a:ext cx="2133600" cy="584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  <a:ea typeface="+mn-ea"/>
              </a:rPr>
              <a:t>Bank sends login page needed to log in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00" y="3647563"/>
            <a:ext cx="2514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latin typeface="+mn-lt"/>
                <a:ea typeface="+mn-ea"/>
              </a:rPr>
              <a:t>When user submits information, also sent to attacker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781800" y="2116360"/>
            <a:ext cx="1301306" cy="131445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2057400" y="2497360"/>
            <a:ext cx="4724400" cy="0"/>
          </a:xfrm>
          <a:prstGeom prst="straightConnector1">
            <a:avLst/>
          </a:prstGeom>
          <a:ln w="38100" cmpd="sng">
            <a:solidFill>
              <a:srgbClr val="00CC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759287" y="2154460"/>
            <a:ext cx="2498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 requests login page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268760"/>
            <a:ext cx="1358900" cy="107385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>
            <a:off x="4343400" y="2954560"/>
            <a:ext cx="2514600" cy="0"/>
          </a:xfrm>
          <a:prstGeom prst="straightConnector1">
            <a:avLst/>
          </a:prstGeom>
          <a:ln w="38100" cmpd="sng">
            <a:solidFill>
              <a:srgbClr val="00CC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828800" y="2954560"/>
            <a:ext cx="2514600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943600" y="4171950"/>
            <a:ext cx="2510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Similar mechanism used </a:t>
            </a:r>
            <a:br>
              <a:rPr lang="en-US" dirty="0" smtClean="0"/>
            </a:br>
            <a:r>
              <a:rPr lang="en-US" dirty="0" smtClean="0"/>
              <a:t>by Zeus botnet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" y="4610040"/>
            <a:ext cx="3063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Man-in-the-Browser (MITB)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9374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5" grpId="0"/>
      <p:bldP spid="8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Lots of financial malware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840" t="15385"/>
          <a:stretch/>
        </p:blipFill>
        <p:spPr>
          <a:xfrm>
            <a:off x="152400" y="1276350"/>
            <a:ext cx="4456386" cy="31242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648200" y="1581150"/>
            <a:ext cx="4343400" cy="2133600"/>
          </a:xfrm>
          <a:prstGeom prst="wedgeRoundRectCallout">
            <a:avLst>
              <a:gd name="adj1" fmla="val -76516"/>
              <a:gd name="adj2" fmla="val -56936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</a:t>
            </a:r>
            <a:r>
              <a:rPr lang="en-US" sz="2400" dirty="0" smtClean="0">
                <a:solidFill>
                  <a:schemeClr val="tx1"/>
                </a:solidFill>
              </a:rPr>
              <a:t>ize:  3.5 KB</a:t>
            </a: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</a:t>
            </a:r>
            <a:r>
              <a:rPr lang="en-US" sz="2400" dirty="0" smtClean="0">
                <a:solidFill>
                  <a:schemeClr val="tx1"/>
                </a:solidFill>
              </a:rPr>
              <a:t>pread via email attachments</a:t>
            </a: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</a:t>
            </a:r>
            <a:r>
              <a:rPr lang="en-US" sz="2400" dirty="0" smtClean="0">
                <a:solidFill>
                  <a:schemeClr val="tx1"/>
                </a:solidFill>
              </a:rPr>
              <a:t>lso found on home routers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5255" y="4854773"/>
            <a:ext cx="3129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</a:t>
            </a:r>
            <a:r>
              <a:rPr lang="en-US" sz="1400" dirty="0"/>
              <a:t>: Kaspersky Security Bulletin </a:t>
            </a:r>
            <a:r>
              <a:rPr lang="en-US" sz="1400" dirty="0" smtClean="0"/>
              <a:t>2015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7219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304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5821</TotalTime>
  <Words>990</Words>
  <Application>Microsoft Macintosh PowerPoint</Application>
  <PresentationFormat>On-screen Show (16:9)</PresentationFormat>
  <Paragraphs>189</Paragraphs>
  <Slides>28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Calibri</vt:lpstr>
      <vt:lpstr>Courier</vt:lpstr>
      <vt:lpstr>Courier New</vt:lpstr>
      <vt:lpstr>Mangal</vt:lpstr>
      <vt:lpstr>ＭＳ Ｐゴシック</vt:lpstr>
      <vt:lpstr>Tahoma</vt:lpstr>
      <vt:lpstr>Times New Roman</vt:lpstr>
      <vt:lpstr>Arial</vt:lpstr>
      <vt:lpstr>1_Lecture</vt:lpstr>
      <vt:lpstr>2_Office Theme</vt:lpstr>
      <vt:lpstr>3_Office Theme</vt:lpstr>
      <vt:lpstr>Computer Security</vt:lpstr>
      <vt:lpstr>The computer security problem</vt:lpstr>
      <vt:lpstr>Lots of vulnerability disclosures  (2015)</vt:lpstr>
      <vt:lpstr>Vulnerable applications being exploited</vt:lpstr>
      <vt:lpstr>Mobile malware     (Nov. 2013 – Oct. 2014)</vt:lpstr>
      <vt:lpstr>Sample attacks</vt:lpstr>
      <vt:lpstr>Why own client machines:        1.  IP address and bandwidth stealing</vt:lpstr>
      <vt:lpstr>Why own machines:       2.  Steal user credentials and inject ads</vt:lpstr>
      <vt:lpstr>Lots of financial malware</vt:lpstr>
      <vt:lpstr>Users attacked:  stats</vt:lpstr>
      <vt:lpstr>Why own machines:     3. Ransomware</vt:lpstr>
      <vt:lpstr>Why own machines:       4. Spread to isolated systems </vt:lpstr>
      <vt:lpstr>Server-side attacks</vt:lpstr>
      <vt:lpstr>Types of data stolen  (2012-2015)</vt:lpstr>
      <vt:lpstr>Example:   Mpack</vt:lpstr>
      <vt:lpstr>Insider attacks:  example</vt:lpstr>
      <vt:lpstr>Many more examples</vt:lpstr>
      <vt:lpstr>How companies lose data</vt:lpstr>
      <vt:lpstr>The Marketplace for Vulnerabilities</vt:lpstr>
      <vt:lpstr>Marketplace for Vulnerabilities</vt:lpstr>
      <vt:lpstr>Example:  Mozilla</vt:lpstr>
      <vt:lpstr>Marketplace for Vulnerabilities</vt:lpstr>
      <vt:lpstr>Marketplace for owned machines</vt:lpstr>
      <vt:lpstr>Marketplace for owned machines</vt:lpstr>
      <vt:lpstr>This course</vt:lpstr>
      <vt:lpstr>This course</vt:lpstr>
      <vt:lpstr>Don’t try this at home !</vt:lpstr>
      <vt:lpstr>Ken Thompson’s clever Trojan</vt:lpstr>
    </vt:vector>
  </TitlesOfParts>
  <Manager/>
  <Company/>
  <LinksUpToDate>false</LinksUpToDate>
  <SharedDoc>false</SharedDoc>
  <HyperlinkBase/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Security</dc:title>
  <dc:subject/>
  <dc:creator>Dan Boneh</dc:creator>
  <cp:keywords/>
  <dc:description/>
  <cp:lastModifiedBy>dan boneh</cp:lastModifiedBy>
  <cp:revision>447</cp:revision>
  <dcterms:created xsi:type="dcterms:W3CDTF">2010-11-06T18:36:35Z</dcterms:created>
  <dcterms:modified xsi:type="dcterms:W3CDTF">2017-04-04T19:06:01Z</dcterms:modified>
  <cp:category/>
</cp:coreProperties>
</file>