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8"/>
  </p:notesMasterIdLst>
  <p:handoutMasterIdLst>
    <p:handoutMasterId r:id="rId39"/>
  </p:handoutMasterIdLst>
  <p:sldIdLst>
    <p:sldId id="429" r:id="rId4"/>
    <p:sldId id="684" r:id="rId5"/>
    <p:sldId id="685" r:id="rId6"/>
    <p:sldId id="686" r:id="rId7"/>
    <p:sldId id="687" r:id="rId8"/>
    <p:sldId id="688" r:id="rId9"/>
    <p:sldId id="689" r:id="rId10"/>
    <p:sldId id="690" r:id="rId11"/>
    <p:sldId id="691" r:id="rId12"/>
    <p:sldId id="692" r:id="rId13"/>
    <p:sldId id="693" r:id="rId14"/>
    <p:sldId id="694" r:id="rId15"/>
    <p:sldId id="695" r:id="rId16"/>
    <p:sldId id="696" r:id="rId17"/>
    <p:sldId id="698" r:id="rId18"/>
    <p:sldId id="699" r:id="rId19"/>
    <p:sldId id="700" r:id="rId20"/>
    <p:sldId id="701" r:id="rId21"/>
    <p:sldId id="702" r:id="rId22"/>
    <p:sldId id="703" r:id="rId23"/>
    <p:sldId id="704" r:id="rId24"/>
    <p:sldId id="705" r:id="rId25"/>
    <p:sldId id="706" r:id="rId26"/>
    <p:sldId id="721" r:id="rId27"/>
    <p:sldId id="719" r:id="rId28"/>
    <p:sldId id="709" r:id="rId29"/>
    <p:sldId id="710" r:id="rId30"/>
    <p:sldId id="711" r:id="rId31"/>
    <p:sldId id="720" r:id="rId32"/>
    <p:sldId id="712" r:id="rId33"/>
    <p:sldId id="722" r:id="rId34"/>
    <p:sldId id="716" r:id="rId35"/>
    <p:sldId id="715" r:id="rId36"/>
    <p:sldId id="683" r:id="rId37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3074" autoAdjust="0"/>
  </p:normalViewPr>
  <p:slideViewPr>
    <p:cSldViewPr>
      <p:cViewPr varScale="1">
        <p:scale>
          <a:sx n="109" d="100"/>
          <a:sy n="109" d="100"/>
        </p:scale>
        <p:origin x="6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India CCA event:   http://</a:t>
            </a:r>
            <a:r>
              <a:rPr lang="en-US" dirty="0" err="1" smtClean="0"/>
              <a:t>googleonlinesecurity.blogspot.com</a:t>
            </a:r>
            <a:r>
              <a:rPr lang="en-US" dirty="0" smtClean="0"/>
              <a:t>/2014/07/maintaining-digital-certificate-</a:t>
            </a:r>
            <a:r>
              <a:rPr lang="en-US" dirty="0" err="1" smtClean="0"/>
              <a:t>security.html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CNNIC event:    http://</a:t>
            </a:r>
            <a:r>
              <a:rPr lang="en-US" dirty="0" err="1" smtClean="0"/>
              <a:t>googleonlinesecurity.blogspot.com</a:t>
            </a:r>
            <a:r>
              <a:rPr lang="en-US" dirty="0" smtClean="0"/>
              <a:t>/2015/03/maintaining-digital-certificate-</a:t>
            </a:r>
            <a:r>
              <a:rPr lang="en-US" dirty="0" err="1" smtClean="0"/>
              <a:t>security.html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Perspectives:</a:t>
            </a:r>
            <a:r>
              <a:rPr lang="en-US" baseline="0" dirty="0" smtClean="0"/>
              <a:t>    </a:t>
            </a:r>
            <a:r>
              <a:rPr lang="en-US" dirty="0" err="1" smtClean="0"/>
              <a:t>Wendlandt</a:t>
            </a:r>
            <a:r>
              <a:rPr lang="en-US" dirty="0" smtClean="0"/>
              <a:t>,</a:t>
            </a:r>
            <a:r>
              <a:rPr lang="en-US" baseline="0" dirty="0" smtClean="0"/>
              <a:t> Anderson, </a:t>
            </a:r>
            <a:r>
              <a:rPr lang="en-US" baseline="0" dirty="0" err="1" smtClean="0"/>
              <a:t>Perrig</a:t>
            </a:r>
            <a:endParaRPr lang="en-US" baseline="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/>
              <a:t>Google stores all certs it sees   </a:t>
            </a:r>
            <a:r>
              <a:rPr lang="en-US" b="0" dirty="0" smtClean="0"/>
              <a:t>(stored in </a:t>
            </a:r>
            <a:r>
              <a:rPr lang="en-US" b="0" dirty="0" err="1" smtClean="0"/>
              <a:t>google</a:t>
            </a:r>
            <a:r>
              <a:rPr lang="en-US" b="0" dirty="0" smtClean="0"/>
              <a:t>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Public-Key-Pins-Report-only:   Separate header.   Only</a:t>
            </a:r>
            <a:r>
              <a:rPr lang="en-US" sz="1200" b="0" baseline="0" dirty="0" smtClean="0"/>
              <a:t> report errors, don’t block connection. 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SNI:   server name indication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has no way to tell that his password is sent over HTTPS</a:t>
            </a:r>
            <a:r>
              <a:rPr lang="en-US" baseline="0" dirty="0" smtClean="0"/>
              <a:t> to site.   </a:t>
            </a:r>
            <a:br>
              <a:rPr lang="en-US" baseline="0" dirty="0" smtClean="0"/>
            </a:br>
            <a:r>
              <a:rPr lang="en-US" baseline="0" dirty="0" smtClean="0"/>
              <a:t>Also has no way to tell that page wasn’t modified </a:t>
            </a:r>
            <a:r>
              <a:rPr lang="en-US" baseline="0" dirty="0" err="1" smtClean="0"/>
              <a:t>enroute</a:t>
            </a:r>
            <a:r>
              <a:rPr lang="en-US" baseline="0" dirty="0" smtClean="0"/>
              <a:t> (e.g. change form action).</a:t>
            </a:r>
          </a:p>
          <a:p>
            <a:r>
              <a:rPr lang="en-US" baseline="0" dirty="0" smtClean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ssl_strip</a:t>
            </a:r>
            <a:r>
              <a:rPr lang="en-US" dirty="0" smtClean="0"/>
              <a:t>:    prevents</a:t>
            </a:r>
            <a:r>
              <a:rPr lang="en-US" baseline="0" dirty="0" smtClean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 smtClean="0"/>
              <a:t>Similar attack done on SMTP STARTTLES :   http://</a:t>
            </a:r>
            <a:r>
              <a:rPr lang="en-US" baseline="0" dirty="0" err="1" smtClean="0"/>
              <a:t>arstechnica.com</a:t>
            </a:r>
            <a:r>
              <a:rPr lang="en-US" baseline="0" dirty="0" smtClean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max-age</a:t>
            </a:r>
            <a:r>
              <a:rPr lang="en-US" baseline="0" dirty="0" smtClean="0"/>
              <a:t> is given in seconds:   </a:t>
            </a:r>
            <a:r>
              <a:rPr lang="is-IS" dirty="0" smtClean="0"/>
              <a:t>63072000</a:t>
            </a:r>
            <a:r>
              <a:rPr lang="en-US" baseline="0" dirty="0" smtClean="0"/>
              <a:t> is two years (most common value among top 1M sites).    HSTS header only accepted over HTTPS.</a:t>
            </a:r>
          </a:p>
          <a:p>
            <a:r>
              <a:rPr lang="en-US" dirty="0" smtClean="0"/>
              <a:t>HSTS preloaded list:   list of HSTS sites embedded in browser</a:t>
            </a:r>
            <a:r>
              <a:rPr lang="en-US" baseline="0" dirty="0" smtClean="0"/>
              <a:t> </a:t>
            </a:r>
            <a:r>
              <a:rPr lang="mr-IN" baseline="0" dirty="0" smtClean="0"/>
              <a:t>…</a:t>
            </a:r>
            <a:r>
              <a:rPr lang="en-US" baseline="0" dirty="0" smtClean="0"/>
              <a:t> in source code.</a:t>
            </a:r>
            <a:endParaRPr lang="en-US" dirty="0" smtClean="0"/>
          </a:p>
          <a:p>
            <a:r>
              <a:rPr lang="en-US" dirty="0" smtClean="0"/>
              <a:t>Apr. 2017:   5,500 </a:t>
            </a:r>
            <a:r>
              <a:rPr lang="en-US" baseline="0" dirty="0" smtClean="0"/>
              <a:t>sites use of Alexa Top 100K sites.     (http://</a:t>
            </a:r>
            <a:r>
              <a:rPr lang="en-US" baseline="0" dirty="0" err="1" smtClean="0"/>
              <a:t>trends.builtwith.com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docinfo</a:t>
            </a:r>
            <a:r>
              <a:rPr lang="en-US" baseline="0" dirty="0" smtClean="0"/>
              <a:t>/HSTS)</a:t>
            </a:r>
          </a:p>
          <a:p>
            <a:r>
              <a:rPr lang="en-US" baseline="0" dirty="0" smtClean="0"/>
              <a:t>To examine HSTS database use:    chrome://net-internals/#</a:t>
            </a:r>
            <a:r>
              <a:rPr lang="en-US" baseline="0" dirty="0" err="1" smtClean="0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63072000:   two years</a:t>
            </a:r>
          </a:p>
          <a:p>
            <a:r>
              <a:rPr lang="en-US" dirty="0" smtClean="0"/>
              <a:t>Preload attribute tells Chrome</a:t>
            </a:r>
            <a:r>
              <a:rPr lang="en-US" baseline="0" dirty="0" smtClean="0"/>
              <a:t> team to add site to the preload list.</a:t>
            </a:r>
          </a:p>
          <a:p>
            <a:r>
              <a:rPr lang="en-US" baseline="0" dirty="0" err="1" smtClean="0"/>
              <a:t>Preoad</a:t>
            </a:r>
            <a:r>
              <a:rPr lang="en-US" baseline="0" dirty="0" smtClean="0"/>
              <a:t> is in the Chrome source code </a:t>
            </a:r>
            <a:r>
              <a:rPr lang="mr-IN" baseline="0" dirty="0" smtClean="0"/>
              <a:t>…</a:t>
            </a:r>
            <a:r>
              <a:rPr lang="en-US" baseline="0" dirty="0" smtClean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 and</a:t>
            </a:r>
            <a:r>
              <a:rPr lang="en-US" baseline="0" dirty="0" smtClean="0"/>
              <a:t> internal links </a:t>
            </a:r>
            <a:r>
              <a:rPr lang="en-US" dirty="0" smtClean="0"/>
              <a:t>are upgraded to HTTPS.   External links are not.</a:t>
            </a:r>
          </a:p>
          <a:p>
            <a:r>
              <a:rPr lang="en-US" dirty="0" smtClean="0"/>
              <a:t>Unlike HSTS,</a:t>
            </a:r>
            <a:r>
              <a:rPr lang="en-US" baseline="0" dirty="0" smtClean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ixed.badssl.com/image.jpg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ixed-script.badssl.com/nonsecure.j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Integrating SSL/TLS with HTTP:  </a:t>
            </a:r>
            <a:r>
              <a:rPr lang="en-US" dirty="0" smtClean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153400" cy="4171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 smtClean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b="0" dirty="0" smtClean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b="0" dirty="0" smtClean="0"/>
              <a:t>		  </a:t>
            </a:r>
            <a:r>
              <a:rPr lang="en-US" sz="2000" b="1" dirty="0" smtClean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sz="2000" b="0" dirty="0" smtClean="0"/>
              <a:t>	</a:t>
            </a:r>
            <a:r>
              <a:rPr lang="en-US" b="0" dirty="0" smtClean="0"/>
              <a:t>before client-hello</a:t>
            </a:r>
          </a:p>
          <a:p>
            <a:pPr>
              <a:spcBef>
                <a:spcPts val="600"/>
              </a:spcBef>
              <a:tabLst>
                <a:tab pos="450850" algn="l"/>
              </a:tabLst>
            </a:pPr>
            <a:endParaRPr lang="en-US" b="0" dirty="0" smtClean="0"/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u="sng" dirty="0" smtClean="0"/>
              <a:t>Virtual hosting: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b="0" dirty="0" smtClean="0"/>
              <a:t>	two sites hosted at same IP address.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b="0" dirty="0" smtClean="0"/>
              <a:t>	solution in </a:t>
            </a:r>
            <a:r>
              <a:rPr lang="en-US" sz="2000" b="0" dirty="0" smtClean="0"/>
              <a:t>TLS 1.1:  </a:t>
            </a:r>
            <a:r>
              <a:rPr lang="en-US" dirty="0" smtClean="0"/>
              <a:t>SNI</a:t>
            </a:r>
            <a:r>
              <a:rPr lang="en-US" b="0" dirty="0" smtClean="0"/>
              <a:t>   </a:t>
            </a:r>
            <a:r>
              <a:rPr lang="en-US" sz="1600" b="0" dirty="0" smtClean="0"/>
              <a:t>(</a:t>
            </a:r>
            <a:r>
              <a:rPr lang="en-US" sz="1600" dirty="0" smtClean="0"/>
              <a:t>June 2003</a:t>
            </a:r>
            <a:r>
              <a:rPr lang="en-US" sz="1600" b="0" dirty="0" smtClean="0"/>
              <a:t>)</a:t>
            </a:r>
            <a:endParaRPr lang="en-US" sz="2000" b="0" dirty="0" smtClean="0"/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sz="2000" b="0" dirty="0" smtClean="0"/>
              <a:t>		</a:t>
            </a:r>
            <a:r>
              <a:rPr lang="en-US" sz="2000" b="0" dirty="0" err="1" smtClean="0"/>
              <a:t>client_hello_extension</a:t>
            </a:r>
            <a:r>
              <a:rPr lang="en-US" sz="2000" b="0" dirty="0" smtClean="0"/>
              <a:t>:  </a:t>
            </a:r>
            <a:r>
              <a:rPr lang="en-US" sz="2000" b="0" dirty="0" err="1" smtClean="0"/>
              <a:t>server_name</a:t>
            </a:r>
            <a:r>
              <a:rPr lang="en-US" sz="2000" b="0" dirty="0" smtClean="0"/>
              <a:t>=cnn.com</a:t>
            </a:r>
          </a:p>
          <a:p>
            <a:pPr marL="0" indent="0">
              <a:spcBef>
                <a:spcPts val="2000"/>
              </a:spcBef>
              <a:buNone/>
              <a:tabLst>
                <a:tab pos="450850" algn="l"/>
              </a:tabLst>
            </a:pPr>
            <a:r>
              <a:rPr lang="en-US" sz="2200" b="0" dirty="0" smtClean="0"/>
              <a:t>	implemented since FF2 and IE7 (vista)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895350"/>
            <a:ext cx="4455464" cy="1588532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n-lt"/>
                </a:rPr>
                <a:t>web</a:t>
              </a:r>
              <a:br>
                <a:rPr lang="en-US" sz="1800" dirty="0" smtClean="0">
                  <a:latin typeface="+mn-lt"/>
                </a:rPr>
              </a:br>
              <a:r>
                <a:rPr lang="en-US" sz="1800" dirty="0" smtClean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n-lt"/>
                </a:rPr>
                <a:t>web</a:t>
              </a:r>
              <a:br>
                <a:rPr lang="en-US" sz="1800" dirty="0" smtClean="0">
                  <a:latin typeface="+mn-lt"/>
                </a:rPr>
              </a:br>
              <a:r>
                <a:rPr lang="en-US" sz="1800" dirty="0" smtClean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3076859"/>
            <a:ext cx="907979" cy="1695644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 smtClean="0">
                    <a:latin typeface="+mn-lt"/>
                  </a:rPr>
                  <a:t>web</a:t>
                </a:r>
                <a:br>
                  <a:rPr lang="en-US" sz="1800" dirty="0" smtClean="0">
                    <a:latin typeface="+mn-lt"/>
                  </a:rPr>
                </a:br>
                <a:r>
                  <a:rPr lang="en-US" sz="1800" dirty="0" smtClean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cert</a:t>
              </a:r>
              <a:r>
                <a:rPr lang="en-US" sz="2000" baseline="-25000" dirty="0" err="1" smtClean="0">
                  <a:latin typeface="+mn-lt"/>
                </a:rPr>
                <a:t>CNN</a:t>
              </a:r>
              <a:endParaRPr lang="en-US" sz="2000" baseline="-25000" dirty="0" smtClean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 smtClean="0">
                  <a:latin typeface="+mn-lt"/>
                </a:rPr>
                <a:t>cert</a:t>
              </a:r>
              <a:r>
                <a:rPr lang="en-US" sz="2000" baseline="-25000" dirty="0" err="1" smtClean="0"/>
                <a:t>ABC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26480" y="3390840"/>
            <a:ext cx="2255520" cy="400110"/>
            <a:chOff x="6126480" y="4649410"/>
            <a:chExt cx="2255520" cy="533479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126480" y="5074920"/>
              <a:ext cx="225552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14172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0" y="3863341"/>
            <a:ext cx="2209800" cy="400110"/>
            <a:chOff x="6096000" y="5303520"/>
            <a:chExt cx="2209800" cy="533479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rot="10800000">
              <a:off x="6096000" y="5366068"/>
              <a:ext cx="2209800" cy="136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126480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HTTPS not used for all web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1955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rypto slows down web servers   </a:t>
            </a:r>
            <a:r>
              <a:rPr lang="en-US" sz="1800" dirty="0" smtClean="0"/>
              <a:t>(but not by much if done right)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dirty="0" smtClean="0"/>
              <a:t>Some ad-networks still do not support HTTPS</a:t>
            </a:r>
            <a:endParaRPr lang="en-US" sz="1800" dirty="0" smtClean="0"/>
          </a:p>
          <a:p>
            <a:pPr lvl="1"/>
            <a:r>
              <a:rPr lang="en-US" b="0" dirty="0" smtClean="0"/>
              <a:t>Reduced revenue for publishers</a:t>
            </a:r>
          </a:p>
          <a:p>
            <a:pPr marL="914400" lvl="2" indent="0">
              <a:buNone/>
            </a:pPr>
            <a:endParaRPr lang="en-US" sz="2400" b="0" dirty="0" smtClean="0"/>
          </a:p>
          <a:p>
            <a:r>
              <a:rPr lang="en-US" dirty="0" smtClean="0"/>
              <a:t>Incompatible with virtual hosting  </a:t>
            </a:r>
            <a:r>
              <a:rPr lang="en-US" sz="2000" b="0" dirty="0" smtClean="0"/>
              <a:t>(older browsers)</a:t>
            </a:r>
          </a:p>
          <a:p>
            <a:pPr marL="0" indent="0">
              <a:buNone/>
            </a:pPr>
            <a:r>
              <a:rPr lang="en-US" sz="2000" b="0" dirty="0" smtClean="0"/>
              <a:t>	March 2017:   IE6 ≈ </a:t>
            </a:r>
            <a:r>
              <a:rPr lang="en-US" sz="2000" dirty="0" smtClean="0"/>
              <a:t>1-5</a:t>
            </a:r>
            <a:r>
              <a:rPr lang="en-US" sz="2000" b="0" dirty="0" smtClean="0"/>
              <a:t>% in china	(ie6countdown.com)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0" dirty="0" smtClean="0"/>
              <a:t>Aug 2014:   Google boosts ranking of sites supporting HTTPS</a:t>
            </a:r>
          </a:p>
        </p:txBody>
      </p:sp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HTTPS in the Browser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lock icon:    SSL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1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Intended goal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Indicate to user that page contents were not </a:t>
            </a:r>
            <a:br>
              <a:rPr lang="en-US" dirty="0" smtClean="0"/>
            </a:br>
            <a:r>
              <a:rPr lang="en-US" dirty="0" smtClean="0"/>
              <a:t>viewed or modified by a </a:t>
            </a:r>
            <a:r>
              <a:rPr lang="en-US" b="1" dirty="0" smtClean="0"/>
              <a:t>network attacker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u="sng" dirty="0" smtClean="0"/>
              <a:t>In reality</a:t>
            </a:r>
            <a:r>
              <a:rPr lang="en-US" dirty="0" smtClean="0"/>
              <a:t>:   many problems  </a:t>
            </a:r>
            <a:r>
              <a:rPr lang="en-US" sz="2000" dirty="0" smtClean="0"/>
              <a:t>(next few slides)</a:t>
            </a:r>
            <a:endParaRPr lang="en-US" dirty="0" smtClean="0"/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8859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908050"/>
            <a:ext cx="3505200" cy="850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1333500"/>
            <a:ext cx="18288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the (basic) lock icon displayed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smtClean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smtClean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 smtClean="0"/>
              <a:t>Domain </a:t>
            </a:r>
            <a:r>
              <a:rPr lang="en-US" dirty="0"/>
              <a:t>in URL </a:t>
            </a:r>
            <a:r>
              <a:rPr lang="en-US" dirty="0" smtClean="0"/>
              <a:t>matches: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b="1" dirty="0" err="1" smtClean="0">
                <a:solidFill>
                  <a:srgbClr val="0070C0"/>
                </a:solidFill>
              </a:rPr>
              <a:t>CommonName</a:t>
            </a:r>
            <a:r>
              <a:rPr lang="en-US" dirty="0" smtClean="0"/>
              <a:t>  </a:t>
            </a:r>
            <a:r>
              <a:rPr lang="en-US" sz="2400" b="0" dirty="0" smtClean="0"/>
              <a:t>or  </a:t>
            </a:r>
            <a:r>
              <a:rPr lang="en-US" sz="2400" b="1" dirty="0" err="1" smtClean="0">
                <a:solidFill>
                  <a:srgbClr val="0070C0"/>
                </a:solidFill>
              </a:rPr>
              <a:t>SubjectAlternativeName</a:t>
            </a:r>
            <a:r>
              <a:rPr lang="en-US" sz="2400" b="0" dirty="0" smtClean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861646"/>
            <a:ext cx="3505200" cy="8509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447800" y="1287096"/>
            <a:ext cx="18288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lock UI:   Extended Validation Certs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ea typeface="굴림" pitchFamily="34" charset="-127"/>
              </a:rPr>
              <a:t>Harder to obtain than regular certs</a:t>
            </a:r>
          </a:p>
          <a:p>
            <a:pPr marL="685800" lvl="3" indent="0">
              <a:buFontTx/>
              <a:buChar char="•"/>
            </a:pPr>
            <a:r>
              <a:rPr lang="en-US" altLang="ko-KR" sz="2000" b="0" dirty="0" smtClean="0">
                <a:ea typeface="굴림" pitchFamily="34" charset="-127"/>
              </a:rPr>
              <a:t>  requires human at CA to approve cert request</a:t>
            </a:r>
          </a:p>
          <a:p>
            <a:pPr marL="685800" lvl="3" indent="0"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 </a:t>
            </a:r>
            <a:r>
              <a:rPr lang="en-US" altLang="ko-KR" dirty="0" smtClean="0">
                <a:ea typeface="굴림" pitchFamily="34" charset="-127"/>
              </a:rPr>
              <a:t> no wildcard certs    (e.g.  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endParaRPr lang="en-US" altLang="ko-KR" dirty="0" smtClean="0">
              <a:ea typeface="굴림" pitchFamily="34" charset="-127"/>
            </a:endParaRPr>
          </a:p>
          <a:p>
            <a:pPr marL="0" lvl="1" indent="0">
              <a:buNone/>
            </a:pPr>
            <a:r>
              <a:rPr lang="en-US" altLang="ko-KR" dirty="0" smtClean="0">
                <a:ea typeface="굴림" pitchFamily="34" charset="-127"/>
              </a:rPr>
              <a:t>Helps block “semantic attacks”:    </a:t>
            </a:r>
            <a:r>
              <a:rPr lang="en-US" altLang="ko-KR" b="0" dirty="0" smtClean="0">
                <a:ea typeface="굴림" pitchFamily="34" charset="-127"/>
              </a:rPr>
              <a:t>www.bankofthe</a:t>
            </a:r>
            <a:r>
              <a:rPr lang="en-US" altLang="ko-KR" dirty="0" smtClean="0">
                <a:ea typeface="굴림" pitchFamily="34" charset="-127"/>
              </a:rPr>
              <a:t>vv</a:t>
            </a:r>
            <a:r>
              <a:rPr lang="en-US" altLang="ko-KR" b="0" dirty="0" smtClean="0">
                <a:ea typeface="굴림" pitchFamily="34" charset="-127"/>
              </a:rPr>
              <a:t>est.com</a:t>
            </a:r>
            <a:endParaRPr lang="en-US" altLang="ko-KR" b="0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altLang="ko-KR" dirty="0" smtClean="0">
                <a:ea typeface="굴림" pitchFamily="34" charset="-127"/>
              </a:rPr>
              <a:t>note</a:t>
            </a:r>
            <a:r>
              <a:rPr lang="en-US" altLang="ko-KR" b="0" dirty="0" smtClean="0">
                <a:ea typeface="굴림" pitchFamily="34" charset="-127"/>
              </a:rPr>
              <a:t>:    HTTPS-EV and HTTPS are in the same origin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81350"/>
            <a:ext cx="4254500" cy="33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981200" y="3105150"/>
            <a:ext cx="21336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general UI attack:  picture-in-picture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4514850"/>
            <a:ext cx="84582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 smtClean="0"/>
              <a:t>Trained users are more likely to fall victim to this  </a:t>
            </a:r>
            <a:r>
              <a:rPr lang="en-US" sz="1800" b="0" dirty="0" smtClean="0"/>
              <a:t>[JSTB’07]</a:t>
            </a:r>
            <a:endParaRPr lang="en-US" sz="2000" b="0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57250"/>
            <a:ext cx="8586788" cy="3429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 and login pages:   incorrect usage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047750"/>
            <a:ext cx="3810000" cy="3314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Users often land on login page over HTTP: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400" b="0" dirty="0" smtClean="0"/>
              <a:t>Type HTTP URL </a:t>
            </a:r>
            <a:br>
              <a:rPr lang="en-US" sz="2400" b="0" dirty="0" smtClean="0"/>
            </a:br>
            <a:r>
              <a:rPr lang="en-US" sz="2400" b="0" dirty="0" smtClean="0"/>
              <a:t>	into address bar</a:t>
            </a:r>
          </a:p>
          <a:p>
            <a:pPr marL="225425" indent="-225425">
              <a:spcBef>
                <a:spcPts val="2400"/>
              </a:spcBef>
              <a:buFont typeface="Arial" pitchFamily="34" charset="0"/>
              <a:buChar char="•"/>
            </a:pPr>
            <a:r>
              <a:rPr lang="en-US" b="0" dirty="0" smtClean="0"/>
              <a:t>Google links to HTTP page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endParaRPr lang="en-US" b="0" dirty="0" smtClean="0"/>
          </a:p>
          <a:p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343400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4114800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4057650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(old 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and login pages:   guidelines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 smtClean="0"/>
              <a:t>Response to	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	should be     </a:t>
            </a:r>
            <a:r>
              <a:rPr lang="en-US" sz="2400" b="0" dirty="0" smtClean="0">
                <a:solidFill>
                  <a:srgbClr val="0070C0"/>
                </a:solidFill>
              </a:rPr>
              <a:t>Location:  </a:t>
            </a:r>
            <a:r>
              <a:rPr lang="en-US" sz="2400" dirty="0" smtClean="0">
                <a:solidFill>
                  <a:srgbClr val="0070C0"/>
                </a:solidFill>
              </a:rPr>
              <a:t>https</a:t>
            </a:r>
            <a:r>
              <a:rPr lang="en-US" sz="2400" b="0" dirty="0" smtClean="0">
                <a:solidFill>
                  <a:srgbClr val="0070C0"/>
                </a:solidFill>
              </a:rPr>
              <a:t>://login.site.com  </a:t>
            </a:r>
            <a:endParaRPr lang="en-US" sz="2400" b="0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3600450"/>
            <a:ext cx="530975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5638800" y="3943350"/>
            <a:ext cx="1066800" cy="3429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(redirect)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63084"/>
            <a:ext cx="2475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Should be the response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every HTTP request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HTTPS </a:t>
            </a:r>
            <a:br>
              <a:rPr lang="en-US" dirty="0" smtClean="0"/>
            </a:br>
            <a:r>
              <a:rPr lang="en-US" dirty="0" smtClean="0"/>
              <a:t>and the Lock Icon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HTTPS and the Lock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Upgrade from HTTP to HTTPS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Forged certs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Mixed content:    </a:t>
            </a:r>
            <a:r>
              <a:rPr lang="en-US" sz="2000" dirty="0" smtClean="0"/>
              <a:t>HTTP and HTTPS on the same page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Problems:    traffic analysis,   </a:t>
            </a:r>
            <a:r>
              <a:rPr lang="en-US" dirty="0"/>
              <a:t>c</a:t>
            </a:r>
            <a:r>
              <a:rPr lang="en-US" dirty="0" smtClean="0"/>
              <a:t>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HTTP  </a:t>
            </a:r>
            <a:r>
              <a:rPr lang="en-US" dirty="0" smtClean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Common use pattern: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browse site over HTTP;  move to HTTPS for checkout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connect to bank over HTTP;   move to HTTPS for login</a:t>
            </a:r>
          </a:p>
          <a:p>
            <a:endParaRPr lang="en-US" b="0" dirty="0" smtClean="0"/>
          </a:p>
          <a:p>
            <a:pPr marL="0" indent="0">
              <a:buNone/>
            </a:pPr>
            <a:r>
              <a:rPr lang="en-US" b="1" dirty="0" err="1" smtClean="0"/>
              <a:t>SSL_strip</a:t>
            </a:r>
            <a:r>
              <a:rPr lang="en-US" b="1" dirty="0" smtClean="0"/>
              <a:t> attack</a:t>
            </a:r>
            <a:r>
              <a:rPr lang="en-US" b="0" dirty="0" smtClean="0"/>
              <a:t>:   prevent the upgrade </a:t>
            </a:r>
            <a:r>
              <a:rPr lang="en-US" sz="1800" b="0" dirty="0" smtClean="0"/>
              <a:t>[Moxie’08]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 smtClean="0"/>
              <a:t>	&lt;a </a:t>
            </a:r>
            <a:r>
              <a:rPr lang="en-US" sz="2000" b="0" dirty="0" err="1" smtClean="0"/>
              <a:t>href</a:t>
            </a:r>
            <a:r>
              <a:rPr lang="en-US" sz="2000" b="0" dirty="0" smtClean="0"/>
              <a:t>=</a:t>
            </a:r>
            <a:r>
              <a:rPr lang="en-US" dirty="0" smtClean="0"/>
              <a:t>https</a:t>
            </a:r>
            <a:r>
              <a:rPr lang="en-US" sz="2000" b="0" dirty="0" smtClean="0"/>
              <a:t>://…&gt;                </a:t>
            </a:r>
            <a:r>
              <a:rPr lang="en-US" sz="2600" b="0" dirty="0" smtClean="0"/>
              <a:t>⟶ </a:t>
            </a:r>
            <a:r>
              <a:rPr lang="en-US" sz="2600" b="0" dirty="0" smtClean="0">
                <a:sym typeface="Symbol"/>
              </a:rPr>
              <a:t>      </a:t>
            </a:r>
            <a:r>
              <a:rPr lang="en-US" sz="2000" b="0" dirty="0" smtClean="0">
                <a:sym typeface="Symbol"/>
              </a:rPr>
              <a:t>&lt;a </a:t>
            </a:r>
            <a:r>
              <a:rPr lang="en-US" sz="2000" b="0" dirty="0" err="1" smtClean="0">
                <a:sym typeface="Symbol"/>
              </a:rPr>
              <a:t>href</a:t>
            </a:r>
            <a:r>
              <a:rPr lang="en-US" sz="2000" b="0" dirty="0" smtClean="0">
                <a:sym typeface="Symbol"/>
              </a:rPr>
              <a:t>=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 smtClean="0"/>
              <a:t>	</a:t>
            </a:r>
            <a:r>
              <a:rPr lang="en-US" sz="2000" b="0" dirty="0" smtClean="0"/>
              <a:t>Location: </a:t>
            </a:r>
            <a:r>
              <a:rPr lang="en-US" dirty="0" smtClean="0"/>
              <a:t>https</a:t>
            </a:r>
            <a:r>
              <a:rPr lang="en-US" sz="2000" b="0" dirty="0" smtClean="0"/>
              <a:t>://...               </a:t>
            </a:r>
            <a:r>
              <a:rPr lang="en-US" sz="2800" dirty="0" smtClean="0">
                <a:sym typeface="Symbol"/>
              </a:rPr>
              <a:t>⟶ </a:t>
            </a:r>
            <a:r>
              <a:rPr lang="en-US" sz="2000" b="0" dirty="0" smtClean="0">
                <a:sym typeface="Symbol"/>
              </a:rPr>
              <a:t>        Location: 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 smtClean="0">
                <a:sym typeface="Symbol"/>
              </a:rPr>
              <a:t>	&lt;form action=</a:t>
            </a:r>
            <a:r>
              <a:rPr lang="en-US" dirty="0" smtClean="0">
                <a:sym typeface="Symbol"/>
              </a:rPr>
              <a:t>https</a:t>
            </a:r>
            <a:r>
              <a:rPr lang="en-US" sz="2000" b="0" dirty="0" smtClean="0">
                <a:sym typeface="Symbol"/>
              </a:rPr>
              <a:t>://… &gt;    </a:t>
            </a:r>
            <a:r>
              <a:rPr lang="en-US" sz="2800" dirty="0" smtClean="0">
                <a:sym typeface="Symbol"/>
              </a:rPr>
              <a:t>⟶ </a:t>
            </a:r>
            <a:r>
              <a:rPr lang="en-US" sz="2800" b="0" dirty="0" smtClean="0">
                <a:sym typeface="Symbol"/>
              </a:rPr>
              <a:t>      </a:t>
            </a:r>
            <a:r>
              <a:rPr lang="en-US" sz="2000" b="0" dirty="0" smtClean="0">
                <a:sym typeface="Symbol"/>
              </a:rPr>
              <a:t>&lt;form action=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://…&gt;</a:t>
            </a:r>
            <a:endParaRPr lang="en-US" sz="2800" b="0" dirty="0" smtClean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web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Tricks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Tricks:    </a:t>
            </a:r>
            <a:r>
              <a:rPr lang="en-US" b="0" dirty="0" smtClean="0"/>
              <a:t>drop-in a clever </a:t>
            </a:r>
            <a:r>
              <a:rPr lang="en-US" b="0" dirty="0" err="1" smtClean="0"/>
              <a:t>fav</a:t>
            </a:r>
            <a:r>
              <a:rPr lang="en-US" b="0" dirty="0" smtClean="0"/>
              <a:t> icon   </a:t>
            </a:r>
            <a:r>
              <a:rPr lang="en-US" sz="2000" b="0" dirty="0" smtClean="0"/>
              <a:t>(older browsers)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pPr marL="0" indent="0">
              <a:spcBef>
                <a:spcPts val="1824"/>
              </a:spcBef>
              <a:buNone/>
            </a:pPr>
            <a:r>
              <a:rPr lang="en-US" dirty="0" smtClean="0"/>
              <a:t>⇒  </a:t>
            </a:r>
            <a:r>
              <a:rPr lang="en-US" dirty="0" err="1" smtClean="0"/>
              <a:t>fav</a:t>
            </a:r>
            <a:r>
              <a:rPr lang="en-US" dirty="0" smtClean="0"/>
              <a:t> icon no longer presented in address bar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endParaRPr lang="en-US" b="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 smtClean="0"/>
              <a:t>Number </a:t>
            </a:r>
            <a:r>
              <a:rPr lang="en-US" b="0" dirty="0" smtClean="0"/>
              <a:t>of users who detected </a:t>
            </a:r>
            <a:r>
              <a:rPr lang="en-US" sz="2000" b="0" dirty="0" smtClean="0"/>
              <a:t>HTTP </a:t>
            </a:r>
            <a:r>
              <a:rPr lang="en-US" b="0" dirty="0" smtClean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⟶ </a:t>
            </a:r>
            <a:endParaRPr lang="en-US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749550"/>
            <a:ext cx="4254500" cy="889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257800" y="2495550"/>
            <a:ext cx="1828800" cy="381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Defense:   Strict Transport Security (HSTS)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 smtClean="0"/>
              <a:t>Header tells browser to always connect over HTTPS</a:t>
            </a:r>
            <a:endParaRPr lang="en-US" sz="1900" b="0" dirty="0" smtClean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 smtClean="0"/>
              <a:t>ubsequent visits must be over HTTPS      </a:t>
            </a:r>
            <a:r>
              <a:rPr lang="en-US" sz="2000" b="0" dirty="0" smtClean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Browser refuses to connect over HTTP or if </a:t>
            </a:r>
            <a:r>
              <a:rPr lang="en-US" smtClean="0"/>
              <a:t>site presents an invalid </a:t>
            </a:r>
            <a:r>
              <a:rPr lang="en-US" dirty="0" smtClean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Requires that </a:t>
            </a:r>
            <a:r>
              <a:rPr lang="en-US" u="sng" dirty="0" smtClean="0"/>
              <a:t>entire</a:t>
            </a:r>
            <a:r>
              <a:rPr lang="en-US" dirty="0" smtClean="0"/>
              <a:t> site be served over </a:t>
            </a:r>
            <a:r>
              <a:rPr lang="en-US" u="sng" dirty="0" smtClean="0"/>
              <a:t>valid</a:t>
            </a:r>
            <a:r>
              <a:rPr lang="en-US" dirty="0" smtClean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 smtClean="0"/>
              <a:t>HSTS flag </a:t>
            </a:r>
            <a:r>
              <a:rPr lang="en-US" sz="2200" b="0" dirty="0" smtClean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web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</a:t>
            </a:r>
            <a:r>
              <a:rPr lang="en-US" dirty="0" smtClean="0"/>
              <a:t>Security:  max-age=</a:t>
            </a:r>
            <a:r>
              <a:rPr lang="is-IS" dirty="0" smtClean="0"/>
              <a:t>63072000</a:t>
            </a:r>
            <a:r>
              <a:rPr lang="en-US" dirty="0" smtClean="0"/>
              <a:t>;   </a:t>
            </a:r>
            <a:r>
              <a:rPr lang="en-US" dirty="0" err="1" smtClean="0"/>
              <a:t>includeSubDomains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(ignored if not over HTTPS)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Preloaded HSTS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</a:t>
            </a:r>
            <a:r>
              <a:rPr lang="en-US" dirty="0" smtClean="0"/>
              <a:t>  </a:t>
            </a:r>
            <a:r>
              <a:rPr lang="en-US" dirty="0" err="1" smtClean="0"/>
              <a:t>includeSubDomains</a:t>
            </a:r>
            <a:r>
              <a:rPr lang="en-US" dirty="0" smtClean="0"/>
              <a:t>;   </a:t>
            </a:r>
            <a:r>
              <a:rPr lang="en-US" sz="2000" b="1" dirty="0" smtClean="0"/>
              <a:t>preload</a:t>
            </a:r>
          </a:p>
          <a:p>
            <a:endParaRPr lang="en-US" sz="2000" b="1" dirty="0"/>
          </a:p>
          <a:p>
            <a:r>
              <a:rPr lang="en-US" sz="2000" dirty="0" smtClean="0"/>
              <a:t>Preload list hard-coded in Chrome source code.   Examples:</a:t>
            </a:r>
            <a:br>
              <a:rPr lang="en-US" sz="2000" dirty="0" smtClean="0"/>
            </a:br>
            <a:r>
              <a:rPr lang="en-US" sz="2000" dirty="0" smtClean="0"/>
              <a:t>     	</a:t>
            </a:r>
            <a:r>
              <a:rPr lang="en-US" dirty="0" smtClean="0"/>
              <a:t>Google, </a:t>
            </a:r>
            <a:r>
              <a:rPr lang="en-US" dirty="0" err="1" smtClean="0"/>
              <a:t>Paypal</a:t>
            </a:r>
            <a:r>
              <a:rPr lang="en-US" dirty="0" smtClean="0"/>
              <a:t>, Twitter, Simple, </a:t>
            </a:r>
            <a:r>
              <a:rPr lang="en-US" dirty="0" err="1" smtClean="0"/>
              <a:t>Linode</a:t>
            </a:r>
            <a:r>
              <a:rPr lang="en-US" dirty="0" smtClean="0"/>
              <a:t>, Stripe, </a:t>
            </a:r>
            <a:r>
              <a:rPr lang="en-US" dirty="0" err="1" smtClean="0"/>
              <a:t>Lastpass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CSP:  </a:t>
            </a:r>
            <a:r>
              <a:rPr lang="en-US" sz="4000" dirty="0">
                <a:latin typeface="Arial"/>
                <a:cs typeface="Arial"/>
              </a:rPr>
              <a:t>upgrade-insecure-</a:t>
            </a:r>
            <a:r>
              <a:rPr lang="en-US" sz="4000" dirty="0" smtClean="0">
                <a:latin typeface="Arial"/>
                <a:cs typeface="Arial"/>
              </a:rPr>
              <a:t>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44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problem:  many pages use   </a:t>
            </a:r>
            <a:r>
              <a:rPr lang="en-US" b="1" dirty="0" smtClean="0">
                <a:solidFill>
                  <a:srgbClr val="0000FF"/>
                </a:solidFill>
              </a:rPr>
              <a:t>&lt;</a:t>
            </a:r>
            <a:r>
              <a:rPr lang="en-US" b="1" dirty="0" err="1" smtClean="0">
                <a:solidFill>
                  <a:srgbClr val="0000FF"/>
                </a:solidFill>
              </a:rPr>
              <a:t>img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src</a:t>
            </a:r>
            <a:r>
              <a:rPr lang="en-US" b="1" dirty="0" smtClean="0">
                <a:solidFill>
                  <a:srgbClr val="0000FF"/>
                </a:solidFill>
              </a:rPr>
              <a:t>=“</a:t>
            </a:r>
            <a:r>
              <a:rPr lang="en-US" b="1" dirty="0" smtClean="0">
                <a:solidFill>
                  <a:srgbClr val="FF0000"/>
                </a:solidFill>
              </a:rPr>
              <a:t>http</a:t>
            </a:r>
            <a:r>
              <a:rPr lang="en-US" b="1" dirty="0" smtClean="0">
                <a:solidFill>
                  <a:srgbClr val="0000FF"/>
                </a:solidFill>
              </a:rPr>
              <a:t>://</a:t>
            </a:r>
            <a:r>
              <a:rPr lang="en-US" b="1" dirty="0" err="1" smtClean="0">
                <a:solidFill>
                  <a:srgbClr val="0000FF"/>
                </a:solidFill>
              </a:rPr>
              <a:t>site.com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img</a:t>
            </a:r>
            <a:r>
              <a:rPr lang="en-US" b="1" dirty="0" smtClean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Solution</a:t>
            </a:r>
            <a:r>
              <a:rPr lang="en-US" dirty="0" smtClean="0">
                <a:solidFill>
                  <a:srgbClr val="000000"/>
                </a:solidFill>
              </a:rPr>
              <a:t>:    gradual transition using CSP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47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Always use protocol relative URLs     </a:t>
            </a:r>
            <a:r>
              <a:rPr lang="en-US" b="1" dirty="0" smtClean="0">
                <a:solidFill>
                  <a:srgbClr val="0000FF"/>
                </a:solidFill>
              </a:rPr>
              <a:t>&lt;</a:t>
            </a:r>
            <a:r>
              <a:rPr lang="en-US" b="1" dirty="0" err="1" smtClean="0">
                <a:solidFill>
                  <a:srgbClr val="0000FF"/>
                </a:solidFill>
              </a:rPr>
              <a:t>img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src</a:t>
            </a:r>
            <a:r>
              <a:rPr lang="en-US" b="1" dirty="0" smtClean="0">
                <a:solidFill>
                  <a:srgbClr val="0000FF"/>
                </a:solidFill>
              </a:rPr>
              <a:t>=“/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site.com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img</a:t>
            </a:r>
            <a:r>
              <a:rPr lang="en-US" b="1" dirty="0" smtClean="0">
                <a:solidFill>
                  <a:srgbClr val="0000FF"/>
                </a:solidFill>
              </a:rPr>
              <a:t>”&gt; 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724150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 smtClean="0">
                <a:solidFill>
                  <a:srgbClr val="FF0000"/>
                </a:solidFill>
              </a:rPr>
              <a:t>https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  <a:r>
              <a:rPr lang="en-US" sz="2000" b="1" dirty="0">
                <a:solidFill>
                  <a:srgbClr val="0000FF"/>
                </a:solidFill>
              </a:rPr>
              <a:t>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 smtClean="0">
                <a:solidFill>
                  <a:srgbClr val="FF0000"/>
                </a:solidFill>
              </a:rPr>
              <a:t>https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  <a:r>
              <a:rPr lang="en-US" sz="2000" b="1" dirty="0">
                <a:solidFill>
                  <a:srgbClr val="0000FF"/>
                </a:solidFill>
              </a:rPr>
              <a:t>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 smtClean="0">
                <a:solidFill>
                  <a:srgbClr val="0000FF"/>
                </a:solidFill>
              </a:rPr>
              <a:t>=“</a:t>
            </a:r>
            <a:r>
              <a:rPr lang="en-US" sz="2000" b="1" dirty="0" smtClean="0">
                <a:solidFill>
                  <a:srgbClr val="FF0000"/>
                </a:solidFill>
              </a:rPr>
              <a:t>https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smtClean="0">
                <a:solidFill>
                  <a:srgbClr val="0000FF"/>
                </a:solidFill>
              </a:rPr>
              <a:t>/</a:t>
            </a:r>
            <a:r>
              <a:rPr lang="en-US" sz="2000" b="1" dirty="0" err="1" smtClean="0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 smtClean="0">
                <a:solidFill>
                  <a:srgbClr val="0000FF"/>
                </a:solidFill>
              </a:rPr>
              <a:t>img</a:t>
            </a:r>
            <a:r>
              <a:rPr lang="en-US" sz="2000" b="1" dirty="0" smtClean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&lt;</a:t>
            </a:r>
            <a:r>
              <a:rPr lang="en-US" sz="2000" b="1" dirty="0">
                <a:solidFill>
                  <a:srgbClr val="0000FF"/>
                </a:solidFill>
              </a:rPr>
              <a:t>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 smtClean="0">
                <a:solidFill>
                  <a:srgbClr val="0000FF"/>
                </a:solidFill>
              </a:rPr>
              <a:t>=“</a:t>
            </a:r>
            <a:r>
              <a:rPr lang="en-US" sz="2000" b="1" dirty="0" smtClean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</a:t>
            </a:r>
            <a:r>
              <a:rPr lang="en-US" sz="2000" b="1" dirty="0" smtClean="0">
                <a:solidFill>
                  <a:srgbClr val="0000FF"/>
                </a:solidFill>
              </a:rPr>
              <a:t>img”&gt;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47602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 smtClean="0">
                <a:solidFill>
                  <a:srgbClr val="0000FF"/>
                </a:solidFill>
              </a:rPr>
              <a:t>=“</a:t>
            </a:r>
            <a:r>
              <a:rPr lang="en-US" sz="2000" b="1" dirty="0" smtClean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</a:t>
            </a:r>
            <a:r>
              <a:rPr lang="en-US" sz="2000" b="1" dirty="0" smtClean="0">
                <a:solidFill>
                  <a:srgbClr val="0000FF"/>
                </a:solidFill>
              </a:rPr>
              <a:t>/site.com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 smtClean="0">
                <a:solidFill>
                  <a:srgbClr val="0000FF"/>
                </a:solidFill>
              </a:rPr>
              <a:t>img</a:t>
            </a:r>
            <a:r>
              <a:rPr lang="en-US" sz="2000" b="1" dirty="0" smtClean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&lt;</a:t>
            </a:r>
            <a:r>
              <a:rPr lang="en-US" sz="2000" b="1" dirty="0">
                <a:solidFill>
                  <a:srgbClr val="0000FF"/>
                </a:solidFill>
              </a:rPr>
              <a:t>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 smtClean="0">
                <a:solidFill>
                  <a:srgbClr val="0000FF"/>
                </a:solidFill>
              </a:rPr>
              <a:t>=“</a:t>
            </a:r>
            <a:r>
              <a:rPr lang="en-US" sz="2000" b="1" dirty="0" smtClean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</a:t>
            </a:r>
            <a:r>
              <a:rPr lang="en-US" sz="2000" b="1" dirty="0" smtClean="0">
                <a:solidFill>
                  <a:srgbClr val="0000FF"/>
                </a:solidFill>
              </a:rPr>
              <a:t>/</a:t>
            </a:r>
            <a:r>
              <a:rPr lang="en-US" sz="2000" b="1" dirty="0" err="1" smtClean="0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 smtClean="0">
                <a:solidFill>
                  <a:srgbClr val="0000FF"/>
                </a:solidFill>
              </a:rPr>
              <a:t>img</a:t>
            </a:r>
            <a:r>
              <a:rPr lang="en-US" sz="2000" b="1" dirty="0" smtClean="0">
                <a:solidFill>
                  <a:srgbClr val="0000FF"/>
                </a:solidFill>
              </a:rPr>
              <a:t>”&gt;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24150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181350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3892302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Certificates: wrong issuance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 smtClean="0"/>
              <a:t>2011</a:t>
            </a:r>
            <a:r>
              <a:rPr lang="en-US" b="0" dirty="0"/>
              <a:t>:   </a:t>
            </a:r>
            <a:r>
              <a:rPr lang="en-US" b="1" dirty="0" err="1"/>
              <a:t>Comodo</a:t>
            </a:r>
            <a:r>
              <a:rPr lang="en-US" b="0" dirty="0"/>
              <a:t> </a:t>
            </a:r>
            <a:r>
              <a:rPr lang="en-US" b="0" dirty="0" smtClean="0"/>
              <a:t>and </a:t>
            </a:r>
            <a:r>
              <a:rPr lang="en-US" b="1" dirty="0" err="1" smtClean="0"/>
              <a:t>DigiNotar</a:t>
            </a:r>
            <a:r>
              <a:rPr lang="en-US" b="0" dirty="0" smtClean="0"/>
              <a:t> CAs </a:t>
            </a:r>
            <a:r>
              <a:rPr lang="en-US" b="0" dirty="0"/>
              <a:t>hacked, </a:t>
            </a:r>
            <a:r>
              <a:rPr lang="en-US" b="0" dirty="0" smtClean="0"/>
              <a:t>issue </a:t>
            </a:r>
            <a:r>
              <a:rPr lang="en-US" b="0" dirty="0"/>
              <a:t>certs </a:t>
            </a:r>
            <a:r>
              <a:rPr lang="en-US" b="0" dirty="0" smtClean="0"/>
              <a:t>for  Gmail</a:t>
            </a:r>
            <a:r>
              <a:rPr lang="en-US" b="0" dirty="0"/>
              <a:t>, </a:t>
            </a:r>
            <a:r>
              <a:rPr lang="en-US" b="0" dirty="0" smtClean="0"/>
              <a:t> Yahoo</a:t>
            </a:r>
            <a:r>
              <a:rPr lang="en-US" b="0" dirty="0"/>
              <a:t>! Mail, </a:t>
            </a:r>
            <a:r>
              <a:rPr lang="en-US" b="0" dirty="0" smtClean="0"/>
              <a:t>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 smtClean="0"/>
              <a:t>2013:   </a:t>
            </a:r>
            <a:r>
              <a:rPr lang="en-US" b="1" dirty="0" err="1" smtClean="0"/>
              <a:t>TurkTrust</a:t>
            </a:r>
            <a:r>
              <a:rPr lang="en-US" dirty="0" smtClean="0"/>
              <a:t> issued cert. for </a:t>
            </a:r>
            <a:r>
              <a:rPr lang="en-US" dirty="0" err="1" smtClean="0"/>
              <a:t>gmail.com</a:t>
            </a:r>
            <a:r>
              <a:rPr lang="en-US" dirty="0" smtClean="0"/>
              <a:t>   </a:t>
            </a:r>
            <a:r>
              <a:rPr lang="en-US" sz="2000" dirty="0" smtClean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 smtClean="0"/>
              <a:t>2014:   </a:t>
            </a:r>
            <a:r>
              <a:rPr lang="en-US" b="1" dirty="0" smtClean="0"/>
              <a:t>Indian NIC </a:t>
            </a:r>
            <a:r>
              <a:rPr lang="en-US" sz="2000" dirty="0" smtClean="0"/>
              <a:t>(intermediate CA trusted by the </a:t>
            </a:r>
            <a:r>
              <a:rPr lang="en-US" sz="2000" smtClean="0"/>
              <a:t>root CA </a:t>
            </a:r>
            <a:r>
              <a:rPr lang="en-US" sz="2000" b="1" dirty="0" err="1" smtClean="0"/>
              <a:t>IndiaCCA</a:t>
            </a:r>
            <a:r>
              <a:rPr lang="en-US" sz="2000" dirty="0" smtClean="0"/>
              <a:t>) </a:t>
            </a:r>
            <a:r>
              <a:rPr lang="en-US" dirty="0" smtClean="0"/>
              <a:t>issue certs</a:t>
            </a:r>
            <a:br>
              <a:rPr lang="en-US" dirty="0" smtClean="0"/>
            </a:br>
            <a:r>
              <a:rPr lang="en-US" dirty="0" smtClean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 smtClean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</a:t>
            </a:r>
            <a:r>
              <a:rPr lang="en-US" dirty="0" smtClean="0"/>
              <a:t>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 smtClean="0"/>
              <a:t>2015:   </a:t>
            </a:r>
            <a:r>
              <a:rPr lang="en-US" b="1" dirty="0" smtClean="0"/>
              <a:t>MCS</a:t>
            </a:r>
            <a:r>
              <a:rPr lang="en-US" dirty="0" smtClean="0"/>
              <a:t> </a:t>
            </a:r>
            <a:r>
              <a:rPr lang="en-US" sz="2100" dirty="0" smtClean="0"/>
              <a:t>(intermediate CA cert issued by </a:t>
            </a:r>
            <a:r>
              <a:rPr lang="en-US" sz="2100" b="1" dirty="0" smtClean="0"/>
              <a:t>CNNIC</a:t>
            </a:r>
            <a:r>
              <a:rPr lang="en-US" sz="2100" dirty="0" smtClean="0"/>
              <a:t>) </a:t>
            </a:r>
            <a:r>
              <a:rPr lang="en-US" dirty="0" smtClean="0"/>
              <a:t>issues certs for Google domains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smtClean="0"/>
              <a:t>current CNNIC root no longer recognized by Chrome</a:t>
            </a:r>
            <a:endParaRPr lang="en-US" b="0" dirty="0" smtClean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 smtClean="0"/>
              <a:t>⇒  </a:t>
            </a:r>
            <a:r>
              <a:rPr lang="en-US" b="0" dirty="0" smtClean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 in the middle attack using rogue 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Attacker proxies data between user and bank.   </a:t>
            </a:r>
            <a:br>
              <a:rPr lang="en-US" b="0" dirty="0" smtClean="0"/>
            </a:br>
            <a:r>
              <a:rPr lang="en-US" b="0" dirty="0" smtClean="0"/>
              <a:t>Sees all traffic and can modify data at will.</a:t>
            </a:r>
            <a:endParaRPr lang="en-US" b="0" dirty="0"/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ClientHello</a:t>
              </a:r>
              <a:endParaRPr lang="en-US" sz="2000" dirty="0" smtClean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ClientHello</a:t>
              </a: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ServerCert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en-US" sz="2000" b="1" dirty="0" smtClean="0">
                  <a:latin typeface="+mn-lt"/>
                </a:rPr>
                <a:t>Bank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ServerCert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en-US" sz="2000" b="1" dirty="0" smtClean="0">
                  <a:latin typeface="+mn-lt"/>
                </a:rPr>
                <a:t>rogue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+mn-lt"/>
              </a:rPr>
              <a:t>GET </a:t>
            </a:r>
            <a:r>
              <a:rPr lang="en-US" sz="2000" b="1" dirty="0" smtClean="0">
                <a:latin typeface="+mn-lt"/>
              </a:rPr>
              <a:t>https</a:t>
            </a:r>
            <a:r>
              <a:rPr lang="en-US" sz="2000" dirty="0" smtClean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9230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SSL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92302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SSL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 smtClean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 with k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 with k</a:t>
              </a:r>
              <a:r>
                <a:rPr lang="en-US" sz="2000" baseline="-25000" dirty="0" smtClean="0">
                  <a:latin typeface="+mn-lt"/>
                </a:rPr>
                <a:t>2</a:t>
              </a: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What to do?      </a:t>
            </a:r>
            <a:r>
              <a:rPr lang="en-US" sz="2400" b="0" dirty="0" smtClean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0" dirty="0" smtClean="0"/>
              <a:t>Dynamic HTTP public-key pinning</a:t>
            </a:r>
            <a:r>
              <a:rPr lang="en-US" dirty="0"/>
              <a:t>    </a:t>
            </a:r>
            <a:r>
              <a:rPr lang="en-US" sz="1500" dirty="0"/>
              <a:t>(RFC </a:t>
            </a:r>
            <a:r>
              <a:rPr lang="en-US" sz="1500" dirty="0" smtClean="0"/>
              <a:t>7469)</a:t>
            </a:r>
            <a:endParaRPr lang="en-US" sz="1500" b="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dirty="0" smtClean="0"/>
              <a:t>Let</a:t>
            </a:r>
            <a:r>
              <a:rPr lang="en-US" dirty="0" smtClean="0"/>
              <a:t> a </a:t>
            </a:r>
            <a:r>
              <a:rPr lang="en-US" b="0" dirty="0" smtClean="0"/>
              <a:t>site declare CAs </a:t>
            </a:r>
            <a:r>
              <a:rPr lang="en-US" b="0" dirty="0"/>
              <a:t>that can sign </a:t>
            </a:r>
            <a:r>
              <a:rPr lang="en-US" dirty="0" smtClean="0"/>
              <a:t>its </a:t>
            </a:r>
            <a:r>
              <a:rPr lang="en-US" b="0" dirty="0" smtClean="0"/>
              <a:t>cert (</a:t>
            </a:r>
            <a:r>
              <a:rPr lang="en-US" dirty="0" smtClean="0"/>
              <a:t>similar to </a:t>
            </a:r>
            <a:r>
              <a:rPr lang="en-US" b="0" dirty="0" smtClean="0"/>
              <a:t>HSTS)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dirty="0" smtClean="0"/>
              <a:t>on </a:t>
            </a:r>
            <a:r>
              <a:rPr lang="en-US" b="0" dirty="0"/>
              <a:t>subsequent HTTPS, browser rejects certs </a:t>
            </a:r>
            <a:r>
              <a:rPr lang="en-US" b="0" dirty="0" smtClean="0"/>
              <a:t>issued </a:t>
            </a:r>
            <a:r>
              <a:rPr lang="en-US" b="0" dirty="0"/>
              <a:t>by other </a:t>
            </a:r>
            <a:r>
              <a:rPr lang="en-US" b="0" dirty="0" smtClean="0"/>
              <a:t>CAs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TOFU:    Trust on First Use</a:t>
            </a:r>
            <a:endParaRPr lang="en-US" b="0" dirty="0"/>
          </a:p>
          <a:p>
            <a:pPr marL="457200" indent="-457200">
              <a:buAutoNum type="arabicPeriod"/>
            </a:pPr>
            <a:endParaRPr lang="en-US" b="0" dirty="0"/>
          </a:p>
          <a:p>
            <a:pPr marL="457200" indent="-457200">
              <a:buAutoNum type="arabicPeriod"/>
            </a:pPr>
            <a:r>
              <a:rPr lang="en-US" b="0" dirty="0" smtClean="0"/>
              <a:t>Certificate Transparency:   </a:t>
            </a:r>
            <a:r>
              <a:rPr lang="en-US" sz="1900" b="0" dirty="0" smtClean="0"/>
              <a:t>[LL’12]</a:t>
            </a:r>
          </a:p>
          <a:p>
            <a:pPr marL="857250" lvl="1" indent="-457200"/>
            <a:r>
              <a:rPr lang="en-US" b="0" dirty="0" smtClean="0"/>
              <a:t>idea:     CA’s must advertise a log of </a:t>
            </a:r>
            <a:r>
              <a:rPr lang="en-US" u="sng" dirty="0" smtClean="0"/>
              <a:t>all</a:t>
            </a:r>
            <a:r>
              <a:rPr lang="en-US" b="0" dirty="0" smtClean="0"/>
              <a:t> certs. they issued</a:t>
            </a:r>
          </a:p>
          <a:p>
            <a:pPr marL="857250" lvl="1" indent="-457200"/>
            <a:r>
              <a:rPr lang="en-US" dirty="0" smtClean="0"/>
              <a:t>Browser will only use a cert if it is published on log server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 smtClean="0"/>
              <a:t>Efficient implementation using </a:t>
            </a:r>
            <a:r>
              <a:rPr lang="en-US" b="0" dirty="0" err="1" smtClean="0"/>
              <a:t>Merkle</a:t>
            </a:r>
            <a:r>
              <a:rPr lang="en-US" b="0" dirty="0" smtClean="0"/>
              <a:t> hash trees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Companies can scan logs to look for invalid issuance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19711"/>
            <a:ext cx="805290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Public-Key-Pins</a:t>
            </a:r>
            <a:r>
              <a:rPr lang="en-US" sz="1600" dirty="0" smtClean="0"/>
              <a:t>[-Report-only]</a:t>
            </a:r>
            <a:r>
              <a:rPr lang="en-US" sz="2000" dirty="0" smtClean="0"/>
              <a:t>:   </a:t>
            </a:r>
            <a:r>
              <a:rPr lang="en-US" sz="2000" b="1" dirty="0" smtClean="0"/>
              <a:t>max-age</a:t>
            </a:r>
            <a:r>
              <a:rPr lang="en-US" sz="2000" dirty="0" smtClean="0"/>
              <a:t>=2592000</a:t>
            </a:r>
            <a:r>
              <a:rPr lang="en-US" sz="2000" dirty="0"/>
              <a:t>;</a:t>
            </a:r>
          </a:p>
          <a:p>
            <a:r>
              <a:rPr lang="en-US" sz="2000" dirty="0"/>
              <a:t>       </a:t>
            </a:r>
            <a:r>
              <a:rPr lang="en-US" sz="2000" b="1" dirty="0"/>
              <a:t>pin-sha256</a:t>
            </a:r>
            <a:r>
              <a:rPr lang="en-US" sz="2000" dirty="0"/>
              <a:t>="E9CZ9INDbd+2eRQozYqqbQ2yXLVKB9+xcprMF+44U1g=";</a:t>
            </a:r>
          </a:p>
          <a:p>
            <a:r>
              <a:rPr lang="en-US" sz="2000" dirty="0"/>
              <a:t>       </a:t>
            </a:r>
            <a:r>
              <a:rPr lang="en-US" sz="2000" b="1" dirty="0"/>
              <a:t>pin-sha256</a:t>
            </a:r>
            <a:r>
              <a:rPr lang="en-US" sz="2000" dirty="0"/>
              <a:t>="LPJNul+wow4m6DsqxbninhsWHlwfp0JecwQzYpOLmCQ=";</a:t>
            </a:r>
          </a:p>
          <a:p>
            <a:r>
              <a:rPr lang="en-US" sz="2000" dirty="0"/>
              <a:t>     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report-</a:t>
            </a:r>
            <a:r>
              <a:rPr lang="en-US" sz="2000" b="1" dirty="0" err="1">
                <a:solidFill>
                  <a:srgbClr val="0000FF"/>
                </a:solidFill>
              </a:rPr>
              <a:t>uri</a:t>
            </a:r>
            <a:r>
              <a:rPr lang="en-US" sz="2000" dirty="0">
                <a:solidFill>
                  <a:srgbClr val="0000FF"/>
                </a:solidFill>
              </a:rPr>
              <a:t>="https:/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example.net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pkp</a:t>
            </a:r>
            <a:r>
              <a:rPr lang="en-US" sz="2000" dirty="0">
                <a:solidFill>
                  <a:srgbClr val="0000FF"/>
                </a:solidFill>
              </a:rPr>
              <a:t>-report"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938885"/>
            <a:ext cx="814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Examine browser’s pinning DB:      </a:t>
            </a:r>
            <a:r>
              <a:rPr lang="en-US" sz="2400" dirty="0" smtClean="0">
                <a:solidFill>
                  <a:srgbClr val="0000FF"/>
                </a:solidFill>
              </a:rPr>
              <a:t>chrome</a:t>
            </a:r>
            <a:r>
              <a:rPr lang="en-US" sz="2400" dirty="0">
                <a:solidFill>
                  <a:srgbClr val="0000FF"/>
                </a:solidFill>
              </a:rPr>
              <a:t>://net-internals/#</a:t>
            </a:r>
            <a:r>
              <a:rPr lang="en-US" sz="2400" dirty="0" err="1" smtClean="0">
                <a:solidFill>
                  <a:srgbClr val="0000FF"/>
                </a:solidFill>
              </a:rPr>
              <a:t>hsts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HPKP example   </a:t>
            </a:r>
            <a:r>
              <a:rPr lang="en-US" sz="2800" dirty="0" smtClean="0"/>
              <a:t>(HTTP header </a:t>
            </a:r>
            <a:r>
              <a:rPr lang="en-US" sz="2800" smtClean="0"/>
              <a:t>from server)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43939" y="2724150"/>
            <a:ext cx="85476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Note:  not currently supported by IE, Edge, and Safari</a:t>
            </a:r>
          </a:p>
          <a:p>
            <a:pPr>
              <a:lnSpc>
                <a:spcPct val="150000"/>
              </a:lnSpc>
            </a:pPr>
            <a:r>
              <a:rPr lang="en-US" sz="2000" smtClean="0"/>
              <a:t>Max-age: </a:t>
            </a:r>
            <a:r>
              <a:rPr lang="en-US" sz="2000" dirty="0" smtClean="0"/>
              <a:t>2,592,000 seconds is the most common max-age value used (30 days)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854773"/>
            <a:ext cx="619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Max-age statistics provided by </a:t>
            </a:r>
            <a:r>
              <a:rPr lang="en-US" sz="1400" dirty="0"/>
              <a:t>Andrei </a:t>
            </a:r>
            <a:r>
              <a:rPr lang="en-US" sz="1400" dirty="0" err="1"/>
              <a:t>Sabelfeld</a:t>
            </a:r>
            <a:r>
              <a:rPr lang="en-US" sz="1400" dirty="0"/>
              <a:t> </a:t>
            </a:r>
            <a:r>
              <a:rPr lang="en-US" sz="1400" dirty="0" smtClean="0"/>
              <a:t>and Steven </a:t>
            </a:r>
            <a:r>
              <a:rPr lang="en-US" sz="1400" dirty="0"/>
              <a:t>Van </a:t>
            </a:r>
            <a:r>
              <a:rPr lang="en-US" sz="1400" dirty="0" smtClean="0"/>
              <a:t>Acker in Apr. 2017.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38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Controls network infrastructure:     </a:t>
            </a:r>
            <a:r>
              <a:rPr lang="en-US" sz="2000" dirty="0" smtClean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 smtClean="0"/>
              <a:t>avesdrops, injects, blocks, and modifies packets</a:t>
            </a:r>
          </a:p>
          <a:p>
            <a:pPr lvl="1"/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Internet access at hotels   </a:t>
            </a:r>
            <a:r>
              <a:rPr lang="en-US" sz="2000" dirty="0" smtClean="0"/>
              <a:t>(</a:t>
            </a:r>
            <a:r>
              <a:rPr lang="en-US" sz="2000" dirty="0" err="1" smtClean="0"/>
              <a:t>untrusted</a:t>
            </a:r>
            <a:r>
              <a:rPr lang="en-US" sz="2000" dirty="0" smtClean="0"/>
              <a:t> ISP)</a:t>
            </a:r>
            <a:endParaRPr lang="en-US" dirty="0" smtClean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 smtClean="0"/>
              <a:t>		(e.g.     &lt;script   </a:t>
            </a:r>
            <a:r>
              <a:rPr lang="en-US" dirty="0" err="1" smtClean="0"/>
              <a:t>src</a:t>
            </a:r>
            <a:r>
              <a:rPr lang="en-US" dirty="0" smtClean="0"/>
              <a:t>=“</a:t>
            </a: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 smtClean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 smtClean="0"/>
              <a:t>⇒  Active </a:t>
            </a:r>
            <a:r>
              <a:rPr lang="en-US" b="0" dirty="0"/>
              <a:t>network attacker can </a:t>
            </a:r>
            <a:r>
              <a:rPr lang="en-US" b="0" dirty="0" smtClean="0"/>
              <a:t>hijack session</a:t>
            </a:r>
          </a:p>
          <a:p>
            <a:pPr marL="0" indent="0">
              <a:buNone/>
            </a:pPr>
            <a:r>
              <a:rPr lang="en-US" b="0" dirty="0" smtClean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 smtClean="0"/>
          </a:p>
          <a:p>
            <a:pPr marL="1143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ever write this</a:t>
              </a: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Mostly ignored by users </a:t>
            </a:r>
            <a:r>
              <a:rPr lang="mr-IN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https://badssl.com     </a:t>
            </a:r>
            <a:r>
              <a:rPr lang="en-US" sz="2400" dirty="0" smtClean="0"/>
              <a:t>(Chrome 58,  2017)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Mixed script:      </a:t>
            </a:r>
            <a:r>
              <a:rPr lang="en-US" sz="1800" dirty="0" smtClean="0"/>
              <a:t>&lt;</a:t>
            </a:r>
            <a:r>
              <a:rPr lang="en-US" sz="1800" dirty="0"/>
              <a:t>script </a:t>
            </a:r>
            <a:r>
              <a:rPr lang="en-US" sz="1800" dirty="0" err="1"/>
              <a:t>src</a:t>
            </a:r>
            <a:r>
              <a:rPr lang="en-US" sz="1800" dirty="0"/>
              <a:t>="</a:t>
            </a:r>
            <a:r>
              <a:rPr lang="en-US" sz="1800" dirty="0">
                <a:hlinkClick r:id="rId2"/>
              </a:rPr>
              <a:t>http://mixed-script.badssl.com/nonsecure.js</a:t>
            </a:r>
            <a:r>
              <a:rPr lang="en-US" sz="1800" dirty="0"/>
              <a:t>"&gt;&lt;/script</a:t>
            </a:r>
            <a:r>
              <a:rPr lang="en-US" sz="1800" dirty="0" smtClean="0"/>
              <a:t>&gt;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Mixed image:      </a:t>
            </a:r>
            <a:r>
              <a:rPr lang="en-US" sz="1800" dirty="0" smtClean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class="mixed" </a:t>
            </a:r>
            <a:r>
              <a:rPr lang="en-US" sz="1800" dirty="0" err="1" smtClean="0"/>
              <a:t>src</a:t>
            </a:r>
            <a:r>
              <a:rPr lang="en-US" sz="1800" dirty="0" smtClean="0"/>
              <a:t>=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mixed.badssl.com/image.jpg</a:t>
            </a:r>
            <a:r>
              <a:rPr lang="en-US" sz="1800" dirty="0" smtClean="0"/>
              <a:t>”&gt;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62000" y="1696915"/>
            <a:ext cx="6562605" cy="533400"/>
            <a:chOff x="0" y="2441634"/>
            <a:chExt cx="3475892" cy="2825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563"/>
            <a:stretch/>
          </p:blipFill>
          <p:spPr>
            <a:xfrm>
              <a:off x="0" y="2441634"/>
              <a:ext cx="2895600" cy="2825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9192" y="2459951"/>
              <a:ext cx="266700" cy="24588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003291" y="2255199"/>
            <a:ext cx="304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(script </a:t>
            </a:r>
            <a:r>
              <a:rPr lang="en-US" dirty="0" smtClean="0"/>
              <a:t>is blocked, click </a:t>
            </a:r>
            <a:r>
              <a:rPr lang="en-US" smtClean="0"/>
              <a:t>to load)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315200" y="1946031"/>
            <a:ext cx="855784" cy="316523"/>
          </a:xfrm>
          <a:custGeom>
            <a:avLst/>
            <a:gdLst>
              <a:gd name="connsiteX0" fmla="*/ 844062 w 855784"/>
              <a:gd name="connsiteY0" fmla="*/ 316523 h 316523"/>
              <a:gd name="connsiteX1" fmla="*/ 738554 w 855784"/>
              <a:gd name="connsiteY1" fmla="*/ 82061 h 316523"/>
              <a:gd name="connsiteX2" fmla="*/ 0 w 855784"/>
              <a:gd name="connsiteY2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5784" h="316523">
                <a:moveTo>
                  <a:pt x="844062" y="316523"/>
                </a:moveTo>
                <a:cubicBezTo>
                  <a:pt x="861646" y="225669"/>
                  <a:pt x="879231" y="134815"/>
                  <a:pt x="738554" y="82061"/>
                </a:cubicBezTo>
                <a:cubicBezTo>
                  <a:pt x="597877" y="29307"/>
                  <a:pt x="0" y="0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82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21" y="3748454"/>
            <a:ext cx="3814879" cy="485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740" y="4474517"/>
            <a:ext cx="498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loaded, but no HTTPS indicator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 Peeking through SSL:  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 smtClean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TLS supports up to 256 bytes of padding</a:t>
            </a:r>
          </a:p>
          <a:p>
            <a:pPr>
              <a:spcAft>
                <a:spcPts val="3000"/>
              </a:spcAft>
            </a:pPr>
            <a:r>
              <a:rPr lang="en-US" b="0" dirty="0" smtClean="0"/>
              <a:t>AJAX-rich pages have lots and lots of interactions with the server</a:t>
            </a:r>
          </a:p>
          <a:p>
            <a:r>
              <a:rPr lang="en-US" b="0" dirty="0" smtClean="0"/>
              <a:t>These interactions expose specific internal state of the page</a:t>
            </a:r>
            <a:endParaRPr lang="en-US" b="0" dirty="0"/>
          </a:p>
        </p:txBody>
      </p:sp>
      <p:sp>
        <p:nvSpPr>
          <p:cNvPr id="4" name="Explosion 2 3"/>
          <p:cNvSpPr/>
          <p:nvPr/>
        </p:nvSpPr>
        <p:spPr>
          <a:xfrm>
            <a:off x="2438400" y="4171950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4500517"/>
            <a:ext cx="39624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Chen, Wang, Wang, Zhang, 2010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Peeking through SSL: an example  </a:t>
            </a:r>
            <a:r>
              <a:rPr lang="en-US" sz="2000" dirty="0" smtClean="0"/>
              <a:t>[CWWZ’10]</a:t>
            </a:r>
            <a:endParaRPr lang="en-US" sz="2000" dirty="0"/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 smtClean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SSL/TLS overview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47326" y="160020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7750" y="197524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Enc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403350" y="231814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2310" y="1959769"/>
            <a:ext cx="37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03895" y="1997869"/>
            <a:ext cx="291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46026" y="161686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Bob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553200" y="199191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Dec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822950" y="233481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47094" y="1997370"/>
            <a:ext cx="291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45910" y="1981891"/>
            <a:ext cx="37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cxnSp>
        <p:nvCxnSpPr>
          <p:cNvPr id="17" name="Straight Arrow Connector 20"/>
          <p:cNvCxnSpPr>
            <a:cxnSpLocks noChangeShapeType="1"/>
            <a:endCxn id="6" idx="2"/>
          </p:cNvCxnSpPr>
          <p:nvPr/>
        </p:nvCxnSpPr>
        <p:spPr bwMode="auto">
          <a:xfrm rot="5400000" flipH="1" flipV="1">
            <a:off x="2571354" y="278685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839942" y="281205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2393950" y="2857500"/>
            <a:ext cx="9389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+mn-lt"/>
              </a:rPr>
              <a:t>PK</a:t>
            </a:r>
            <a:r>
              <a:rPr lang="en-US" sz="2800" baseline="-25000" dirty="0" err="1" smtClean="0">
                <a:latin typeface="+mn-lt"/>
              </a:rPr>
              <a:t>Bob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4950" y="2853929"/>
            <a:ext cx="9184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+mn-lt"/>
              </a:rPr>
              <a:t>SK</a:t>
            </a:r>
            <a:r>
              <a:rPr lang="en-US" sz="2800" baseline="-25000" dirty="0" err="1" smtClean="0">
                <a:latin typeface="+mn-lt"/>
              </a:rPr>
              <a:t>Bob</a:t>
            </a:r>
            <a:endParaRPr lang="en-US" sz="2800" dirty="0">
              <a:latin typeface="+mn-lt"/>
            </a:endParaRPr>
          </a:p>
        </p:txBody>
      </p: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>
            <a:off x="3079750" y="2343150"/>
            <a:ext cx="914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346950" y="2343150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838200" y="3657600"/>
            <a:ext cx="8077200" cy="14859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Bob generates    (</a:t>
            </a:r>
            <a:r>
              <a:rPr lang="en-US" dirty="0" err="1" smtClean="0"/>
              <a:t>SK</a:t>
            </a:r>
            <a:r>
              <a:rPr lang="en-US" baseline="-25000" dirty="0" err="1" smtClean="0"/>
              <a:t>Bob</a:t>
            </a:r>
            <a:r>
              <a:rPr lang="en-US" baseline="-25000" dirty="0" smtClean="0"/>
              <a:t>  </a:t>
            </a:r>
            <a:r>
              <a:rPr lang="en-US" dirty="0" smtClean="0"/>
              <a:t>,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Alice:   using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dirty="0" smtClean="0"/>
              <a:t>   encrypts messages and only Bob can decrypt</a:t>
            </a:r>
            <a:endParaRPr lang="en-US" dirty="0"/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93345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Public-key encryption:</a:t>
            </a: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does Alice (browser)  obtain 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baseline="-25000" dirty="0" smtClean="0"/>
              <a:t> 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PK     and</a:t>
              </a:r>
            </a:p>
            <a:p>
              <a:r>
                <a:rPr lang="en-US" sz="2000" dirty="0" smtClean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Browser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Alice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check</a:t>
            </a:r>
          </a:p>
          <a:p>
            <a:pPr algn="ctr"/>
            <a:r>
              <a:rPr lang="en-US" sz="2000" dirty="0" smtClean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issue Cert with SK</a:t>
              </a:r>
              <a:r>
                <a:rPr lang="en-US" sz="2000" baseline="-25000" dirty="0" smtClean="0">
                  <a:latin typeface="+mn-lt"/>
                </a:rPr>
                <a:t>CA </a:t>
              </a:r>
              <a:r>
                <a:rPr lang="en-US" sz="2000" dirty="0" smtClean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16411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Bob’s </a:t>
                </a:r>
                <a:br>
                  <a:rPr lang="en-US" sz="2000" b="1" dirty="0" smtClean="0">
                    <a:latin typeface="+mn-lt"/>
                  </a:rPr>
                </a:br>
                <a:r>
                  <a:rPr lang="en-US" sz="2000" b="1" dirty="0" smtClean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8"/>
            <a:ext cx="1783830" cy="1104898"/>
            <a:chOff x="1066800" y="5114925"/>
            <a:chExt cx="1783830" cy="109624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020048"/>
              <a:chOff x="5257800" y="4682645"/>
              <a:chExt cx="1752600" cy="1020048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16411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Bob’s </a:t>
                </a:r>
                <a:br>
                  <a:rPr lang="en-US" sz="2000" b="1" dirty="0" smtClean="0">
                    <a:latin typeface="+mn-lt"/>
                  </a:rPr>
                </a:br>
                <a:r>
                  <a:rPr lang="en-US" sz="2000" b="1" dirty="0" smtClean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choose</a:t>
            </a:r>
          </a:p>
          <a:p>
            <a:r>
              <a:rPr lang="en-US" sz="2000" dirty="0" smtClean="0">
                <a:latin typeface="+mn-lt"/>
              </a:rPr>
              <a:t>   (SK,PK</a:t>
            </a:r>
            <a:r>
              <a:rPr lang="en-US" dirty="0" smtClean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Server Bob</a:t>
            </a:r>
            <a:endParaRPr lang="en-US" sz="2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PK</a:t>
            </a:r>
            <a:r>
              <a:rPr lang="en-US" sz="2000" baseline="-25000" dirty="0" smtClean="0">
                <a:latin typeface="+mn-lt"/>
              </a:rPr>
              <a:t>CA</a:t>
            </a:r>
            <a:endParaRPr lang="en-US" sz="2000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 smtClean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PK</a:t>
            </a:r>
            <a:r>
              <a:rPr lang="en-US" sz="2000" baseline="-25000" dirty="0" smtClean="0">
                <a:latin typeface="+mn-lt"/>
              </a:rPr>
              <a:t>CA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3048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Important fields: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895350"/>
            <a:ext cx="4064591" cy="403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550105"/>
            <a:ext cx="4267200" cy="33076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124200" y="173355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2571750"/>
            <a:ext cx="3962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10000" y="401955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0" y="470535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39000" y="3839234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Subject’s </a:t>
            </a:r>
            <a:r>
              <a:rPr lang="en-US" dirty="0" err="1" smtClean="0"/>
              <a:t>CommonName</a:t>
            </a:r>
            <a:r>
              <a:rPr lang="en-US" dirty="0" smtClean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 smtClean="0"/>
              <a:t>An explicit name, e.g.     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 smtClean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 smtClean="0"/>
              <a:t>A wildcard cert, e.g.    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 smtClean="0"/>
              <a:t>or    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 smtClean="0"/>
              <a:t>matching rules:</a:t>
            </a:r>
          </a:p>
          <a:p>
            <a:pPr marL="0" indent="0">
              <a:buNone/>
            </a:pPr>
            <a:r>
              <a:rPr lang="en-US" sz="2000" b="0" dirty="0" smtClean="0"/>
              <a:t>	 “</a:t>
            </a:r>
            <a:r>
              <a:rPr lang="en-US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 smtClean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 smtClean="0"/>
              <a:t>		 example:   </a:t>
            </a:r>
            <a:r>
              <a:rPr lang="en-US" sz="2000" dirty="0" smtClean="0"/>
              <a:t>*.</a:t>
            </a:r>
            <a:r>
              <a:rPr lang="en-US" sz="2000" dirty="0" err="1" smtClean="0"/>
              <a:t>a.com</a:t>
            </a:r>
            <a:r>
              <a:rPr lang="en-US" sz="2000" dirty="0" smtClean="0"/>
              <a:t>   </a:t>
            </a:r>
            <a:r>
              <a:rPr lang="en-US" sz="2000" b="0" dirty="0" smtClean="0"/>
              <a:t>matches   </a:t>
            </a:r>
            <a:r>
              <a:rPr lang="en-US" sz="2000" dirty="0" smtClean="0"/>
              <a:t>x.a.com</a:t>
            </a:r>
            <a:r>
              <a:rPr lang="en-US" sz="2000" b="0" dirty="0" smtClean="0"/>
              <a:t>  but not  </a:t>
            </a:r>
            <a:r>
              <a:rPr lang="en-US" sz="2000" dirty="0" err="1" smtClean="0"/>
              <a:t>y.x.a.com</a:t>
            </a:r>
            <a:endParaRPr lang="en-US" sz="2000" dirty="0" smtClean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 smtClean="0"/>
              <a:t>					</a:t>
            </a:r>
            <a:r>
              <a:rPr lang="en-US" sz="1800" b="0" dirty="0" smtClean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>
                <a:latin typeface="+mn-lt"/>
              </a:rPr>
              <a:t>Browsers accept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certificates from a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 smtClean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 smtClean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 smtClean="0">
                <a:latin typeface="+mn-lt"/>
              </a:rPr>
              <a:t>Intermediate CAs </a:t>
            </a:r>
            <a:r>
              <a:rPr lang="en-US" dirty="0"/>
              <a:t>≈ </a:t>
            </a:r>
            <a:r>
              <a:rPr lang="en-US" dirty="0" smtClean="0"/>
              <a:t>1200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⋮</a:t>
              </a:r>
              <a:endParaRPr lang="en-US" sz="4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⋮</a:t>
              </a:r>
              <a:endParaRPr 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SSL/TLS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1257300"/>
            <a:ext cx="1143000" cy="32194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1" y="876240"/>
            <a:ext cx="104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browser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402" y="86481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153400" y="17716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28800" y="1104840"/>
            <a:ext cx="5181600" cy="400110"/>
            <a:chOff x="1828800" y="1615440"/>
            <a:chExt cx="5181600" cy="533479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828800" y="2066134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657600" y="161544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client-hello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8800" y="1676861"/>
            <a:ext cx="5181600" cy="400110"/>
            <a:chOff x="1828800" y="2235815"/>
            <a:chExt cx="5181600" cy="53347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>
              <a:off x="1828800" y="271621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82240" y="2235815"/>
              <a:ext cx="349722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server-hello   +   server-cert (</a:t>
              </a:r>
              <a:r>
                <a:rPr lang="en-US" sz="1800" dirty="0" smtClean="0">
                  <a:latin typeface="+mn-lt"/>
                </a:rPr>
                <a:t>PK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8800" y="2282650"/>
            <a:ext cx="5181600" cy="1279699"/>
            <a:chOff x="1828800" y="3043535"/>
            <a:chExt cx="5181600" cy="1382651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828800" y="3130786"/>
              <a:ext cx="5181600" cy="12954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3043535"/>
              <a:ext cx="3814541" cy="432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+mn-lt"/>
                </a:rPr>
                <a:t>key exchange </a:t>
              </a:r>
              <a:r>
                <a:rPr lang="en-US" sz="1600" dirty="0" smtClean="0">
                  <a:solidFill>
                    <a:srgbClr val="0070C0"/>
                  </a:solidFill>
                  <a:latin typeface="+mn-lt"/>
                </a:rPr>
                <a:t>(several options):  EC-DHE</a:t>
              </a:r>
              <a:endParaRPr lang="en-US" sz="2000" dirty="0" smtClean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7010400" y="1200150"/>
            <a:ext cx="1143000" cy="3276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8800" y="3619440"/>
            <a:ext cx="5181600" cy="400110"/>
            <a:chOff x="1828800" y="4495800"/>
            <a:chExt cx="5181600" cy="533479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1828800" y="495141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581400" y="4495800"/>
              <a:ext cx="105241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Finished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8153400" y="1390650"/>
            <a:ext cx="7620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28800" y="3031536"/>
            <a:ext cx="5181600" cy="400110"/>
            <a:chOff x="1828800" y="3031536"/>
            <a:chExt cx="5181600" cy="40011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1828800" y="3396000"/>
              <a:ext cx="5181600" cy="11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743200" y="3031536"/>
              <a:ext cx="2390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 client-key-exchange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28800" y="4076640"/>
            <a:ext cx="5181600" cy="400110"/>
            <a:chOff x="1828800" y="5177135"/>
            <a:chExt cx="5181600" cy="533479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1828800" y="566261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373544" y="5177135"/>
              <a:ext cx="362849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encrypted with KDF(k)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9601" y="4568652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Most common:    server authentication only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28800" y="2628840"/>
            <a:ext cx="5181600" cy="400110"/>
            <a:chOff x="1828800" y="2628840"/>
            <a:chExt cx="5181600" cy="40011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>
              <a:off x="1828800" y="2952750"/>
              <a:ext cx="5181600" cy="11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316938" y="2628840"/>
              <a:ext cx="2398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 server-key-exchange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15200" y="3257550"/>
            <a:ext cx="289600" cy="685800"/>
            <a:chOff x="7315200" y="3257550"/>
            <a:chExt cx="289600" cy="685800"/>
          </a:xfrm>
        </p:grpSpPr>
        <p:sp>
          <p:nvSpPr>
            <p:cNvPr id="28" name="TextBox 27"/>
            <p:cNvSpPr txBox="1"/>
            <p:nvPr/>
          </p:nvSpPr>
          <p:spPr>
            <a:xfrm>
              <a:off x="7315200" y="3574018"/>
              <a:ext cx="289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7340102" y="3257550"/>
              <a:ext cx="228600" cy="381000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82000" y="3257550"/>
            <a:ext cx="289600" cy="674132"/>
            <a:chOff x="1082000" y="3257550"/>
            <a:chExt cx="289600" cy="674132"/>
          </a:xfrm>
        </p:grpSpPr>
        <p:sp>
          <p:nvSpPr>
            <p:cNvPr id="41" name="TextBox 40"/>
            <p:cNvSpPr txBox="1"/>
            <p:nvPr/>
          </p:nvSpPr>
          <p:spPr>
            <a:xfrm>
              <a:off x="1082000" y="3562350"/>
              <a:ext cx="289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1105647" y="3257550"/>
              <a:ext cx="228600" cy="381000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8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6272</TotalTime>
  <Words>1546</Words>
  <Application>Microsoft Macintosh PowerPoint</Application>
  <PresentationFormat>On-screen Show (16:9)</PresentationFormat>
  <Paragraphs>345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Calibri</vt:lpstr>
      <vt:lpstr>Mangal</vt:lpstr>
      <vt:lpstr>Symbol</vt:lpstr>
      <vt:lpstr>Tahoma</vt:lpstr>
      <vt:lpstr>Times</vt:lpstr>
      <vt:lpstr>Wingdings</vt:lpstr>
      <vt:lpstr>굴림</vt:lpstr>
      <vt:lpstr>Arial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SSL/TLS overview</vt:lpstr>
      <vt:lpstr>Certificates</vt:lpstr>
      <vt:lpstr>Certificates: example</vt:lpstr>
      <vt:lpstr>Certificates on the web</vt:lpstr>
      <vt:lpstr>Certificate Authorities</vt:lpstr>
      <vt:lpstr>Brief overview of SSL/TLS</vt:lpstr>
      <vt:lpstr>Integrating SSL/TLS with HTTP:    HTTPS</vt:lpstr>
      <vt:lpstr>Why is HTTPS not used for all web traffic?</vt:lpstr>
      <vt:lpstr>HTTPS in the Browser</vt:lpstr>
      <vt:lpstr>The lock icon:    SSL indicator</vt:lpstr>
      <vt:lpstr>When is the (basic) lock icon displayed</vt:lpstr>
      <vt:lpstr>The lock UI:   Extended Validation Certs</vt:lpstr>
      <vt:lpstr>A general UI attack:  picture-in-picture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HPKP example   (HTTP header from server)</vt:lpstr>
      <vt:lpstr>3. Mixed Content:  HTTP and HTTPS</vt:lpstr>
      <vt:lpstr>https://badssl.com     (Chrome 58,  2017)</vt:lpstr>
      <vt:lpstr>4.  Peeking through SSL:  traffic analysis</vt:lpstr>
      <vt:lpstr>Peeking through SSL: an example  [CWWZ’10]</vt:lpstr>
      <vt:lpstr>THE  END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600</cp:revision>
  <cp:lastPrinted>2017-05-11T02:41:31Z</cp:lastPrinted>
  <dcterms:created xsi:type="dcterms:W3CDTF">2010-11-06T18:36:35Z</dcterms:created>
  <dcterms:modified xsi:type="dcterms:W3CDTF">2017-05-11T02:44:14Z</dcterms:modified>
</cp:coreProperties>
</file>