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20" r:id="rId9"/>
    <p:sldId id="265" r:id="rId10"/>
    <p:sldId id="321" r:id="rId11"/>
    <p:sldId id="322" r:id="rId12"/>
    <p:sldId id="267" r:id="rId13"/>
    <p:sldId id="274" r:id="rId14"/>
    <p:sldId id="323" r:id="rId15"/>
    <p:sldId id="324" r:id="rId16"/>
    <p:sldId id="286" r:id="rId17"/>
    <p:sldId id="281" r:id="rId18"/>
    <p:sldId id="289" r:id="rId19"/>
    <p:sldId id="290" r:id="rId20"/>
    <p:sldId id="337" r:id="rId21"/>
    <p:sldId id="333" r:id="rId22"/>
    <p:sldId id="334" r:id="rId23"/>
    <p:sldId id="335" r:id="rId24"/>
    <p:sldId id="336" r:id="rId25"/>
    <p:sldId id="325" r:id="rId26"/>
    <p:sldId id="291" r:id="rId27"/>
    <p:sldId id="292" r:id="rId28"/>
    <p:sldId id="293" r:id="rId29"/>
    <p:sldId id="330" r:id="rId30"/>
    <p:sldId id="326" r:id="rId31"/>
    <p:sldId id="327" r:id="rId32"/>
    <p:sldId id="328" r:id="rId33"/>
    <p:sldId id="329" r:id="rId34"/>
    <p:sldId id="297" r:id="rId35"/>
    <p:sldId id="307" r:id="rId36"/>
    <p:sldId id="332" r:id="rId37"/>
    <p:sldId id="331" r:id="rId38"/>
    <p:sldId id="306" r:id="rId39"/>
    <p:sldId id="318" r:id="rId40"/>
    <p:sldId id="319" r:id="rId41"/>
    <p:sldId id="304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9406"/>
    <a:srgbClr val="FFFF99"/>
    <a:srgbClr val="000000"/>
    <a:srgbClr val="FF9900"/>
    <a:srgbClr val="CC3300"/>
    <a:srgbClr val="9999FF"/>
    <a:srgbClr val="8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84835"/>
  </p:normalViewPr>
  <p:slideViewPr>
    <p:cSldViewPr snapToObjects="1">
      <p:cViewPr varScale="1">
        <p:scale>
          <a:sx n="73" d="100"/>
          <a:sy n="73" d="100"/>
        </p:scale>
        <p:origin x="1640" y="18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9.xml"/><Relationship Id="rId3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</a:defRPr>
            </a:lvl1pPr>
          </a:lstStyle>
          <a:p>
            <a:fld id="{AD45187C-F862-944A-95A3-DFB14A616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</a:defRPr>
            </a:lvl1pPr>
          </a:lstStyle>
          <a:p>
            <a:fld id="{1D39E67B-3040-D347-A3E8-60176521C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 commands:   send spam email on behalf of victim IP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address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SPF: Sender Policy Framework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D3D884-C6E9-9A47-9B59-01DCB125B7EC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</a:t>
            </a:r>
            <a:r>
              <a:rPr lang="en-US" dirty="0" err="1" smtClean="0"/>
              <a:t>inux.unixwiz.net</a:t>
            </a:r>
            <a:r>
              <a:rPr lang="en-US" dirty="0" smtClean="0"/>
              <a:t> provides</a:t>
            </a:r>
            <a:r>
              <a:rPr lang="en-US" baseline="0" dirty="0" smtClean="0"/>
              <a:t> the final answer.     Response passes bailiwick checking and will be cached.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Birthday paradox:    success once  x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= y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j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for some i,j  .    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Success probability after each try is 1/256   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    needs 256 tries on average until success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BDD871-9908-3B46-8F76-3DB9E0D8243A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OSPF:   ope</a:t>
            </a:r>
            <a:r>
              <a:rPr lang="en-US" baseline="0" dirty="0" smtClean="0"/>
              <a:t>n shortest path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OSPF:  open shortest path first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BC6113-9869-D748-9E8A-7A418F66F49D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5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RIR: Regional Internet Registries  (assign IP</a:t>
            </a:r>
            <a:r>
              <a:rPr lang="en-US" baseline="0" dirty="0" smtClean="0"/>
              <a:t> blocks to</a:t>
            </a:r>
            <a:r>
              <a:rPr lang="en-US" dirty="0" smtClean="0"/>
              <a:t> AS’s)</a:t>
            </a:r>
          </a:p>
          <a:p>
            <a:r>
              <a:rPr lang="en-US" dirty="0" smtClean="0"/>
              <a:t>ROA: Route Origin Authorizations.  Contains: </a:t>
            </a:r>
            <a:r>
              <a:rPr lang="en-US" baseline="0" dirty="0" smtClean="0"/>
              <a:t>  </a:t>
            </a:r>
            <a:r>
              <a:rPr lang="en-US" dirty="0" smtClean="0"/>
              <a:t>AS number (ASN)</a:t>
            </a:r>
            <a:r>
              <a:rPr lang="en-US" baseline="0" dirty="0" smtClean="0"/>
              <a:t>, </a:t>
            </a:r>
            <a:r>
              <a:rPr lang="en-US" dirty="0" smtClean="0"/>
              <a:t>validity date range, IP prefixes.</a:t>
            </a:r>
          </a:p>
          <a:p>
            <a:r>
              <a:rPr lang="en-US" dirty="0" smtClean="0"/>
              <a:t>ROA</a:t>
            </a:r>
            <a:r>
              <a:rPr lang="en-US" baseline="0" dirty="0" smtClean="0"/>
              <a:t> says that an ASN is authorized to advertise for specific prefixes.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 from DC to </a:t>
            </a:r>
            <a:r>
              <a:rPr lang="en-US" sz="1200" dirty="0" smtClean="0"/>
              <a:t>Guadalajara is</a:t>
            </a:r>
            <a:r>
              <a:rPr lang="en-US" sz="1200" baseline="0" dirty="0" smtClean="0"/>
              <a:t> unchanged.   Only return path is changed.</a:t>
            </a:r>
          </a:p>
          <a:p>
            <a:r>
              <a:rPr lang="en-US" sz="1200" baseline="0" dirty="0" smtClean="0"/>
              <a:t>More like this:   Nov. 2014,   March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 and </a:t>
            </a:r>
            <a:r>
              <a:rPr lang="en-US" dirty="0" err="1" smtClean="0"/>
              <a:t>Rb</a:t>
            </a:r>
            <a:r>
              <a:rPr lang="en-US" dirty="0" smtClean="0"/>
              <a:t> send an LSA about the connection between them.   That LSA is received by R3 and it updates its own LSA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2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router can setup an adjacency</a:t>
            </a:r>
            <a:r>
              <a:rPr lang="en-US" baseline="0" dirty="0" smtClean="0"/>
              <a:t> with a peer router without ever hearing back from the peer.    Therefore, a remote attacker can cause a victim router to setup an adjacency with a phantom peer, resulting in </a:t>
            </a:r>
            <a:r>
              <a:rPr lang="en-US" baseline="0" dirty="0" err="1" smtClean="0"/>
              <a:t>DoS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7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SBCglobal</a:t>
            </a:r>
            <a:r>
              <a:rPr lang="en-US" dirty="0" smtClean="0"/>
              <a:t> DNS</a:t>
            </a:r>
            <a:r>
              <a:rPr lang="en-US" baseline="0" dirty="0" smtClean="0"/>
              <a:t> resolver wants </a:t>
            </a:r>
            <a:r>
              <a:rPr lang="en-US" baseline="0" dirty="0" err="1" smtClean="0"/>
              <a:t>www.unixwiz.net</a:t>
            </a:r>
            <a:r>
              <a:rPr lang="en-US" baseline="0" dirty="0" smtClean="0"/>
              <a:t>.    First queries C </a:t>
            </a:r>
            <a:r>
              <a:rPr lang="en-US" baseline="0" dirty="0" err="1" smtClean="0"/>
              <a:t>tld</a:t>
            </a:r>
            <a:r>
              <a:rPr lang="en-US" baseline="0" dirty="0" smtClean="0"/>
              <a:t>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 points to two name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9DFCDC-528E-BF4D-8316-832102FD80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7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8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36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9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6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1032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3"/>
        </a:buBlip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w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696200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Internet Security: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 How the Internet works and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 some basic vulnerabilities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6400800" cy="155733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Dan Boneh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CS 155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000" r="3751" b="50632"/>
          <a:stretch>
            <a:fillRect/>
          </a:stretch>
        </p:blipFill>
        <p:spPr bwMode="auto">
          <a:xfrm>
            <a:off x="2514600" y="1052513"/>
            <a:ext cx="556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Header     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(protocol=6)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652" name="Group 23"/>
          <p:cNvGrpSpPr>
            <a:grpSpLocks/>
          </p:cNvGrpSpPr>
          <p:nvPr/>
        </p:nvGrpSpPr>
        <p:grpSpPr bwMode="auto">
          <a:xfrm>
            <a:off x="2598738" y="3248025"/>
            <a:ext cx="5900737" cy="3305175"/>
            <a:chOff x="3207858" y="3248025"/>
            <a:chExt cx="5900691" cy="330517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207858" y="3248025"/>
              <a:ext cx="168641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894267" y="3248025"/>
              <a:ext cx="2023692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207858" y="3629025"/>
              <a:ext cx="3710101" cy="381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SEQ Number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207858" y="4010025"/>
              <a:ext cx="3710101" cy="381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ACK Number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207858" y="4391025"/>
              <a:ext cx="3710101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207858" y="5181600"/>
              <a:ext cx="3710101" cy="1371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696214" y="4391025"/>
              <a:ext cx="40227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890754" y="4391025"/>
              <a:ext cx="39173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098493" y="4391025"/>
              <a:ext cx="386469" cy="7905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4483205" y="4391025"/>
              <a:ext cx="40754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5280736" y="4391025"/>
              <a:ext cx="405792" cy="7905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5684772" y="4391025"/>
              <a:ext cx="405792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Right Brace 21"/>
            <p:cNvSpPr>
              <a:spLocks/>
            </p:cNvSpPr>
            <p:nvPr/>
          </p:nvSpPr>
          <p:spPr bwMode="auto">
            <a:xfrm>
              <a:off x="7010400" y="3248025"/>
              <a:ext cx="533400" cy="3305175"/>
            </a:xfrm>
            <a:prstGeom prst="rightBrace">
              <a:avLst>
                <a:gd name="adj1" fmla="val 83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6" name="TextBox 22"/>
            <p:cNvSpPr txBox="1">
              <a:spLocks noChangeArrowheads="1"/>
            </p:cNvSpPr>
            <p:nvPr/>
          </p:nvSpPr>
          <p:spPr bwMode="auto">
            <a:xfrm>
              <a:off x="7620000" y="4705290"/>
              <a:ext cx="1488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Arial" charset="0"/>
                  <a:cs typeface="Arial" charset="0"/>
                </a:rPr>
                <a:t>TCP Header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362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47244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37338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501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1336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276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5720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5052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486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3622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47244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2672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0574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19812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1242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2098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2004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1910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4864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012950"/>
            <a:ext cx="1514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C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C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C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125788"/>
            <a:ext cx="1497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S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421188"/>
            <a:ext cx="1572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SN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r>
              <a:rPr lang="en-US" dirty="0" smtClean="0"/>
              <a:t>+1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838200" y="6381750"/>
            <a:ext cx="705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Received packets with SN too far out of window are dropped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Security Problems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1.  Network packets pass by untrusted hosts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Eavesdropping, packet sniffing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Especially easy when attacker controls a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machine close to </a:t>
            </a:r>
            <a:r>
              <a:rPr lang="en-US" dirty="0" smtClean="0">
                <a:latin typeface="Tahoma" charset="0"/>
                <a:ea typeface="ＭＳ Ｐゴシック" charset="0"/>
              </a:rPr>
              <a:t>victim   (e.g.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WiFi</a:t>
            </a:r>
            <a:r>
              <a:rPr lang="en-US" dirty="0" smtClean="0">
                <a:latin typeface="Tahoma" charset="0"/>
                <a:ea typeface="ＭＳ Ｐゴシック" charset="0"/>
              </a:rPr>
              <a:t> routers)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2.  TCP state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easily obtained by eavesdropping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Enables spoofing and session hijacking</a:t>
            </a: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3.  Denial of Service 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vulnerabilities</a:t>
            </a:r>
          </a:p>
          <a:p>
            <a:pPr lvl="1" eaLnBrk="1" hangingPunct="1"/>
            <a:r>
              <a:rPr lang="en-US" dirty="0" err="1">
                <a:latin typeface="Tahoma" charset="0"/>
                <a:ea typeface="ＭＳ Ｐゴシック" charset="0"/>
              </a:rPr>
              <a:t>DDoS</a:t>
            </a:r>
            <a:r>
              <a:rPr lang="en-US" dirty="0">
                <a:latin typeface="Tahoma" charset="0"/>
                <a:ea typeface="ＭＳ Ｐゴシック" charset="0"/>
              </a:rPr>
              <a:t> lecture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Why random initial sequence numbers? 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2133600"/>
          </a:xfrm>
        </p:spPr>
        <p:txBody>
          <a:bodyPr/>
          <a:lstStyle/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Suppose initial seq. numbers  (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are predictable:</a:t>
            </a:r>
          </a:p>
          <a:p>
            <a:pPr lvl="1" eaLnBrk="1" hangingPunct="1">
              <a:spcBef>
                <a:spcPts val="168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Attacker </a:t>
            </a:r>
            <a:r>
              <a:rPr lang="en-US" sz="2000" dirty="0">
                <a:latin typeface="Tahoma" charset="0"/>
                <a:ea typeface="ＭＳ Ｐゴシック" charset="0"/>
              </a:rPr>
              <a:t>can create TCP session on behalf of forged source IP</a:t>
            </a:r>
          </a:p>
          <a:p>
            <a:pPr lvl="1" eaLnBrk="1" hangingPunct="1">
              <a:spcBef>
                <a:spcPts val="1680"/>
              </a:spcBef>
            </a:pPr>
            <a:r>
              <a:rPr lang="en-US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Breaks IP-based authentication  </a:t>
            </a:r>
            <a:r>
              <a:rPr lang="en-US" sz="2000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(e.g. SPF,  /</a:t>
            </a:r>
            <a:r>
              <a:rPr lang="en-US" sz="2000" dirty="0" err="1">
                <a:solidFill>
                  <a:srgbClr val="869406"/>
                </a:solidFill>
                <a:latin typeface="Tahoma" charset="0"/>
                <a:ea typeface="ＭＳ Ｐゴシック" charset="0"/>
              </a:rPr>
              <a:t>etc</a:t>
            </a:r>
            <a:r>
              <a:rPr lang="en-US" sz="2000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/hosts </a:t>
            </a:r>
            <a:r>
              <a:rPr lang="en-US" sz="2000" dirty="0" smtClean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1080"/>
              </a:spcBef>
            </a:pPr>
            <a:r>
              <a:rPr lang="en-US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R</a:t>
            </a:r>
            <a:r>
              <a:rPr lang="en-US" dirty="0" smtClean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andom seq. num. do not prevent attack, but make it harder</a:t>
            </a:r>
            <a:endParaRPr lang="en-US" dirty="0">
              <a:solidFill>
                <a:srgbClr val="869406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43800" y="4111625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Victim</a:t>
            </a: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4114800" y="3886200"/>
            <a:ext cx="1295400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Server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4224338"/>
            <a:ext cx="2133600" cy="1016000"/>
            <a:chOff x="5181600" y="4224338"/>
            <a:chExt cx="2133600" cy="1016000"/>
          </a:xfrm>
        </p:grpSpPr>
        <p:cxnSp>
          <p:nvCxnSpPr>
            <p:cNvPr id="31764" name="Straight Arrow Connector 13"/>
            <p:cNvCxnSpPr>
              <a:cxnSpLocks noChangeShapeType="1"/>
            </p:cNvCxnSpPr>
            <p:nvPr/>
          </p:nvCxnSpPr>
          <p:spPr bwMode="auto">
            <a:xfrm>
              <a:off x="5181600" y="4567238"/>
              <a:ext cx="21336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5" name="TextBox 14"/>
            <p:cNvSpPr txBox="1">
              <a:spLocks noChangeArrowheads="1"/>
            </p:cNvSpPr>
            <p:nvPr/>
          </p:nvSpPr>
          <p:spPr bwMode="auto">
            <a:xfrm>
              <a:off x="5386388" y="4224338"/>
              <a:ext cx="1917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SYN/ACK</a:t>
              </a:r>
              <a:br>
                <a:rPr lang="en-US"/>
              </a:br>
              <a:r>
                <a:rPr lang="en-US"/>
                <a:t>dstIP=victim</a:t>
              </a:r>
            </a:p>
            <a:p>
              <a:pPr eaLnBrk="1" hangingPunct="1"/>
              <a:r>
                <a:rPr lang="en-US"/>
                <a:t>SN=server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4752975"/>
            <a:ext cx="2514600" cy="1041400"/>
            <a:chOff x="1371600" y="4752975"/>
            <a:chExt cx="2514600" cy="1041400"/>
          </a:xfrm>
        </p:grpSpPr>
        <p:cxnSp>
          <p:nvCxnSpPr>
            <p:cNvPr id="31761" name="Straight Arrow Connector 20"/>
            <p:cNvCxnSpPr>
              <a:cxnSpLocks noChangeShapeType="1"/>
            </p:cNvCxnSpPr>
            <p:nvPr/>
          </p:nvCxnSpPr>
          <p:spPr bwMode="auto">
            <a:xfrm>
              <a:off x="1371600" y="5086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1768475" y="4752975"/>
              <a:ext cx="6429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ACK</a:t>
              </a:r>
            </a:p>
          </p:txBody>
        </p:sp>
        <p:sp>
          <p:nvSpPr>
            <p:cNvPr id="31763" name="TextBox 22"/>
            <p:cNvSpPr txBox="1">
              <a:spLocks noChangeArrowheads="1"/>
            </p:cNvSpPr>
            <p:nvPr/>
          </p:nvSpPr>
          <p:spPr bwMode="auto">
            <a:xfrm>
              <a:off x="1447800" y="5086350"/>
              <a:ext cx="22812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  <a:p>
              <a:pPr eaLnBrk="1" hangingPunct="1"/>
              <a:r>
                <a:rPr lang="en-US"/>
                <a:t>AN=predicted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0200" y="6153150"/>
            <a:ext cx="2514600" cy="400050"/>
            <a:chOff x="1371600" y="6153150"/>
            <a:chExt cx="2514600" cy="400050"/>
          </a:xfrm>
        </p:grpSpPr>
        <p:cxnSp>
          <p:nvCxnSpPr>
            <p:cNvPr id="31759" name="Straight Arrow Connector 23"/>
            <p:cNvCxnSpPr>
              <a:cxnSpLocks noChangeShapeType="1"/>
            </p:cNvCxnSpPr>
            <p:nvPr/>
          </p:nvCxnSpPr>
          <p:spPr bwMode="auto">
            <a:xfrm>
              <a:off x="1371600" y="6229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0" name="TextBox 24"/>
            <p:cNvSpPr txBox="1">
              <a:spLocks noChangeArrowheads="1"/>
            </p:cNvSpPr>
            <p:nvPr/>
          </p:nvSpPr>
          <p:spPr bwMode="auto">
            <a:xfrm>
              <a:off x="1768475" y="6153150"/>
              <a:ext cx="1290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command</a:t>
              </a:r>
            </a:p>
          </p:txBody>
        </p:sp>
      </p:grpSp>
      <p:sp>
        <p:nvSpPr>
          <p:cNvPr id="18448" name="TextBox 26"/>
          <p:cNvSpPr txBox="1">
            <a:spLocks noChangeArrowheads="1"/>
          </p:cNvSpPr>
          <p:nvPr/>
        </p:nvSpPr>
        <p:spPr bwMode="auto">
          <a:xfrm>
            <a:off x="5557838" y="5953125"/>
            <a:ext cx="29003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 thinks command </a:t>
            </a:r>
            <a:br>
              <a:rPr lang="en-US"/>
            </a:br>
            <a:r>
              <a:rPr lang="en-US"/>
              <a:t>is from victim IP addr</a:t>
            </a:r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04800" y="4038600"/>
            <a:ext cx="1295400" cy="26400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attacker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00200" y="3783013"/>
            <a:ext cx="2514600" cy="731837"/>
            <a:chOff x="1371600" y="3783013"/>
            <a:chExt cx="2514600" cy="731837"/>
          </a:xfrm>
        </p:grpSpPr>
        <p:sp>
          <p:nvSpPr>
            <p:cNvPr id="31756" name="TextBox 17"/>
            <p:cNvSpPr txBox="1">
              <a:spLocks noChangeArrowheads="1"/>
            </p:cNvSpPr>
            <p:nvPr/>
          </p:nvSpPr>
          <p:spPr bwMode="auto">
            <a:xfrm>
              <a:off x="1730375" y="3783013"/>
              <a:ext cx="1165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TCP SYN</a:t>
              </a:r>
            </a:p>
          </p:txBody>
        </p:sp>
        <p:sp>
          <p:nvSpPr>
            <p:cNvPr id="31757" name="TextBox 18"/>
            <p:cNvSpPr txBox="1">
              <a:spLocks noChangeArrowheads="1"/>
            </p:cNvSpPr>
            <p:nvPr/>
          </p:nvSpPr>
          <p:spPr bwMode="auto">
            <a:xfrm>
              <a:off x="1638300" y="4114800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</p:txBody>
        </p:sp>
        <p:cxnSp>
          <p:nvCxnSpPr>
            <p:cNvPr id="3175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1371600" y="4111625"/>
              <a:ext cx="25146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vulnerability:  Reset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Attacker sends a Reset packet to an open socket</a:t>
            </a:r>
          </a:p>
          <a:p>
            <a:pPr lvl="1" eaLnBrk="1" hangingPunct="1">
              <a:spcBef>
                <a:spcPts val="1776"/>
              </a:spcBef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If correct SN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then connection will close   ⇒ 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ts val="1776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Naively</a:t>
            </a:r>
            <a:r>
              <a:rPr lang="en-US" dirty="0">
                <a:latin typeface="Tahoma" charset="0"/>
                <a:ea typeface="ＭＳ Ｐゴシック" charset="0"/>
              </a:rPr>
              <a:t>, success prob. is  1/2</a:t>
            </a:r>
            <a:r>
              <a:rPr lang="en-US" baseline="30000" dirty="0">
                <a:latin typeface="Tahoma" charset="0"/>
                <a:ea typeface="ＭＳ Ｐゴシック" charset="0"/>
              </a:rPr>
              <a:t>32</a:t>
            </a:r>
            <a:r>
              <a:rPr lang="en-US" dirty="0">
                <a:latin typeface="Tahoma" charset="0"/>
                <a:ea typeface="ＭＳ Ｐゴシック" charset="0"/>
              </a:rPr>
              <a:t>  </a:t>
            </a:r>
            <a:r>
              <a:rPr lang="en-US" dirty="0" smtClean="0">
                <a:latin typeface="Tahoma" charset="0"/>
                <a:ea typeface="ＭＳ Ｐゴシック" charset="0"/>
              </a:rPr>
              <a:t>   </a:t>
            </a:r>
            <a:r>
              <a:rPr lang="en-US" dirty="0">
                <a:latin typeface="Tahoma" charset="0"/>
                <a:ea typeface="ＭＳ Ｐゴシック" charset="0"/>
              </a:rPr>
              <a:t>(32-bit seq. #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s).</a:t>
            </a:r>
          </a:p>
          <a:p>
            <a:pPr lvl="2" eaLnBrk="1" hangingPunct="1"/>
            <a:r>
              <a:rPr lang="en-US" dirty="0" smtClean="0">
                <a:latin typeface="Tahoma" charset="0"/>
                <a:ea typeface="ＭＳ Ｐゴシック" charset="0"/>
              </a:rPr>
              <a:t>… but, many </a:t>
            </a:r>
            <a:r>
              <a:rPr lang="en-US" dirty="0">
                <a:latin typeface="Tahoma" charset="0"/>
                <a:ea typeface="ＭＳ Ｐゴシック" charset="0"/>
              </a:rPr>
              <a:t>systems allow for a large window of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acceptable seq. </a:t>
            </a:r>
            <a:r>
              <a:rPr lang="en-US" dirty="0" smtClean="0">
                <a:latin typeface="Tahoma" charset="0"/>
                <a:ea typeface="ＭＳ Ｐゴシック" charset="0"/>
              </a:rPr>
              <a:t>#</a:t>
            </a:r>
            <a:r>
              <a:rPr lang="ja-JP" altLang="en-US" dirty="0" smtClean="0">
                <a:latin typeface="Tahoma" charset="0"/>
                <a:ea typeface="ＭＳ Ｐゴシック" charset="0"/>
              </a:rPr>
              <a:t>‘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s.   </a:t>
            </a:r>
            <a:r>
              <a:rPr lang="en-US" altLang="ja-JP" baseline="-25000" dirty="0">
                <a:latin typeface="Tahoma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Much </a:t>
            </a:r>
            <a:r>
              <a:rPr lang="en-US" dirty="0">
                <a:latin typeface="Tahoma" charset="0"/>
                <a:ea typeface="ＭＳ Ｐゴシック" charset="0"/>
              </a:rPr>
              <a:t>higher success probability.</a:t>
            </a:r>
          </a:p>
          <a:p>
            <a:pPr lvl="1" eaLnBrk="1" hangingPunct="1">
              <a:spcBef>
                <a:spcPts val="1776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Attacker can flood with RST packets until one works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ost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effective against long lived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connections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e.g. BGP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Security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ubtitle 6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			ARP, OSPF, BGP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Interdomain Routing</a:t>
            </a:r>
          </a:p>
        </p:txBody>
      </p:sp>
      <p:sp>
        <p:nvSpPr>
          <p:cNvPr id="1457155" name="Cloud"/>
          <p:cNvSpPr>
            <a:spLocks noChangeAspect="1" noEditPoints="1" noChangeArrowheads="1"/>
          </p:cNvSpPr>
          <p:nvPr/>
        </p:nvSpPr>
        <p:spPr bwMode="auto">
          <a:xfrm>
            <a:off x="609600" y="1524000"/>
            <a:ext cx="28956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1600200" y="19573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384300" y="2185988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193800" y="2871788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219200" y="2566988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905000" y="2566988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981200" y="2109788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108200" y="19573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768600" y="2185988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2311400" y="2719388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990600" y="2719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1714500" y="24145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2667000" y="2566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26670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1981200" y="1804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12192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71" name="Cloud"/>
          <p:cNvSpPr>
            <a:spLocks noChangeAspect="1" noEditPoints="1" noChangeArrowheads="1"/>
          </p:cNvSpPr>
          <p:nvPr/>
        </p:nvSpPr>
        <p:spPr bwMode="auto">
          <a:xfrm>
            <a:off x="5181600" y="1676400"/>
            <a:ext cx="28956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6172200" y="21097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956300" y="2338388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765800" y="3024188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5791200" y="2719388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477000" y="2719388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6553200" y="2262188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6680200" y="21097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7340600" y="2338388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6883400" y="2871788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553200" y="31765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6286500" y="2566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7239000" y="2719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7239000" y="21097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65532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5791200" y="21097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87" name="Cloud"/>
          <p:cNvSpPr>
            <a:spLocks noChangeAspect="1" noEditPoints="1" noChangeArrowheads="1"/>
          </p:cNvSpPr>
          <p:nvPr/>
        </p:nvSpPr>
        <p:spPr bwMode="auto">
          <a:xfrm>
            <a:off x="2895600" y="4519613"/>
            <a:ext cx="2895600" cy="2109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V="1">
            <a:off x="3886200" y="4953000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3670300" y="5181600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3479800" y="5867400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3505200" y="5562600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4191000" y="5562600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V="1">
            <a:off x="4267200" y="5105400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394200" y="4953000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5054600" y="5181600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 flipV="1">
            <a:off x="4597400" y="5715000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>
            <a:off x="4267200" y="6019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>
            <a:off x="3276600" y="5715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4000500" y="5410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4953000" y="5562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>
            <a:off x="4953000" y="4953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>
            <a:off x="4267200" y="4800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AutoShape 51"/>
          <p:cNvSpPr>
            <a:spLocks/>
          </p:cNvSpPr>
          <p:nvPr/>
        </p:nvSpPr>
        <p:spPr bwMode="auto">
          <a:xfrm rot="5400000">
            <a:off x="6344444" y="2951956"/>
            <a:ext cx="393700" cy="2109788"/>
          </a:xfrm>
          <a:prstGeom prst="rightBrace">
            <a:avLst>
              <a:gd name="adj1" fmla="val 446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172200" y="5181600"/>
            <a:ext cx="2667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Arial" charset="0"/>
              </a:rPr>
              <a:t>connected group of one or more Internet Protocol prefixes under a single routing policy (aka domain)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85813" y="5253038"/>
            <a:ext cx="180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OSPF</a:t>
            </a: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2209800" y="5334000"/>
            <a:ext cx="1549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2159000" y="5486400"/>
            <a:ext cx="1524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>
            <a:off x="2209800" y="3276600"/>
            <a:ext cx="1346200" cy="17160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H="1">
            <a:off x="3760788" y="3024188"/>
            <a:ext cx="1879600" cy="20288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V="1">
            <a:off x="2311400" y="3024188"/>
            <a:ext cx="3251200" cy="1762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2895600" y="3200400"/>
            <a:ext cx="180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BGP</a:t>
            </a:r>
          </a:p>
        </p:txBody>
      </p:sp>
      <p:sp>
        <p:nvSpPr>
          <p:cNvPr id="38972" name="Oval 60"/>
          <p:cNvSpPr>
            <a:spLocks noChangeArrowheads="1"/>
          </p:cNvSpPr>
          <p:nvPr/>
        </p:nvSpPr>
        <p:spPr bwMode="auto">
          <a:xfrm>
            <a:off x="3505200" y="4953000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>
            <a:off x="5562600" y="287178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Oval 62"/>
          <p:cNvSpPr>
            <a:spLocks noChangeArrowheads="1"/>
          </p:cNvSpPr>
          <p:nvPr/>
        </p:nvSpPr>
        <p:spPr bwMode="auto">
          <a:xfrm>
            <a:off x="1981200" y="302418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5956300" y="42799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Autonomous System</a:t>
            </a:r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123825" y="3528559"/>
            <a:ext cx="15906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dirty="0" err="1"/>
              <a:t>earthlink.net</a:t>
            </a:r>
            <a:endParaRPr lang="en-US" dirty="0"/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4641850" y="1447800"/>
            <a:ext cx="1628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Stanford.edu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257" y="3865146"/>
            <a:ext cx="117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(AS#4355)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562600" y="1219200"/>
            <a:ext cx="95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(AS#32)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58200" cy="5334000"/>
          </a:xfrm>
        </p:spPr>
        <p:txBody>
          <a:bodyPr/>
          <a:lstStyle/>
          <a:p>
            <a:pPr eaLnBrk="1" hangingPunct="1">
              <a:spcBef>
                <a:spcPts val="23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ARP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resolution protocol):     IP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⟶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eth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issues:    (local network attacks)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Node A can confuse gateway into sending it traffic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Node B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By </a:t>
            </a:r>
            <a:r>
              <a:rPr lang="en-US" sz="2000" dirty="0" err="1">
                <a:latin typeface="Tahoma" charset="0"/>
                <a:ea typeface="ＭＳ Ｐゴシック" charset="0"/>
              </a:rPr>
              <a:t>proxying</a:t>
            </a:r>
            <a:r>
              <a:rPr lang="en-US" sz="2000" dirty="0">
                <a:latin typeface="Tahoma" charset="0"/>
                <a:ea typeface="ＭＳ Ｐゴシック" charset="0"/>
              </a:rPr>
              <a:t> traffic,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node A </a:t>
            </a:r>
            <a:r>
              <a:rPr lang="en-US" sz="2000" dirty="0">
                <a:latin typeface="Tahoma" charset="0"/>
                <a:ea typeface="ＭＳ Ｐゴシック" charset="0"/>
              </a:rPr>
              <a:t>can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read/inject </a:t>
            </a:r>
            <a:r>
              <a:rPr lang="en-US" sz="2000" dirty="0">
                <a:latin typeface="Tahoma" charset="0"/>
                <a:ea typeface="ＭＳ Ｐゴシック" charset="0"/>
              </a:rPr>
              <a:t>packets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into B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’</a:t>
            </a:r>
            <a:r>
              <a:rPr lang="en-US" sz="2000" dirty="0">
                <a:latin typeface="Tahoma" charset="0"/>
                <a:ea typeface="ＭＳ Ｐゴシック" charset="0"/>
              </a:rPr>
              <a:t>s session       </a:t>
            </a:r>
            <a:r>
              <a:rPr lang="en-US" sz="1800" dirty="0">
                <a:latin typeface="Tahoma" charset="0"/>
                <a:ea typeface="ＭＳ Ｐゴシック" charset="0"/>
              </a:rPr>
              <a:t>(e.g. </a:t>
            </a:r>
            <a:r>
              <a:rPr lang="en-US" sz="1800" dirty="0" err="1">
                <a:latin typeface="Tahoma" charset="0"/>
                <a:ea typeface="ＭＳ Ｐゴシック" charset="0"/>
              </a:rPr>
              <a:t>WiFi</a:t>
            </a:r>
            <a:r>
              <a:rPr lang="en-US" sz="1800" dirty="0">
                <a:latin typeface="Tahoma" charset="0"/>
                <a:ea typeface="ＭＳ Ｐゴシック" charset="0"/>
              </a:rPr>
              <a:t> networks)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>
              <a:spcBef>
                <a:spcPts val="32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OSPF:    used for routing within an AS</a:t>
            </a:r>
          </a:p>
          <a:p>
            <a:pPr eaLnBrk="1" hangingPunct="1">
              <a:spcBef>
                <a:spcPts val="32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BGP:   routing between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Autonomous Systems </a:t>
            </a:r>
            <a:b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issues:   unauthenticated route updates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</a:t>
            </a:r>
            <a:r>
              <a:rPr lang="en-US" sz="2000" dirty="0">
                <a:latin typeface="Tahoma" charset="0"/>
                <a:ea typeface="ＭＳ Ｐゴシック" charset="0"/>
              </a:rPr>
              <a:t>cause entire Internet to send traffic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for a victim IP to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attacker’s address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Example:  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Youtube</a:t>
            </a:r>
            <a:r>
              <a:rPr lang="en-US" dirty="0" smtClean="0">
                <a:latin typeface="Tahoma" charset="0"/>
                <a:ea typeface="ＭＳ Ｐゴシック" charset="0"/>
              </a:rPr>
              <a:t>-Pakistan </a:t>
            </a:r>
            <a:r>
              <a:rPr lang="en-US" dirty="0">
                <a:latin typeface="Tahoma" charset="0"/>
                <a:ea typeface="ＭＳ Ｐゴシック" charset="0"/>
              </a:rPr>
              <a:t>mishap  (see </a:t>
            </a:r>
            <a:r>
              <a:rPr lang="en-US" dirty="0" err="1">
                <a:latin typeface="Tahoma" charset="0"/>
                <a:ea typeface="ＭＳ Ｐゴシック" charset="0"/>
              </a:rPr>
              <a:t>DDoS</a:t>
            </a:r>
            <a:r>
              <a:rPr lang="en-US" dirty="0">
                <a:latin typeface="Tahoma" charset="0"/>
                <a:ea typeface="ＭＳ Ｐゴシック" charset="0"/>
              </a:rPr>
              <a:t> lecture</a:t>
            </a:r>
            <a:r>
              <a:rPr lang="en-US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hijack route to victim  (next slides)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BGP example            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D.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Wetherall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133600" y="39909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2971800" y="3914775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705600" y="30765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191000" y="399097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4191000" y="292417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352800" y="307657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257800" y="27717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334000" y="4676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343400" y="25241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943600" y="25241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4495800" y="43529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6019800" y="42767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2362200" y="45053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2667000" y="26003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524000" y="34385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3505200" y="34385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3892550"/>
            <a:ext cx="1911350" cy="769938"/>
            <a:chOff x="1248" y="2050"/>
            <a:chExt cx="1204" cy="485"/>
          </a:xfrm>
        </p:grpSpPr>
        <p:sp>
          <p:nvSpPr>
            <p:cNvPr id="41013" name="Text Box 21"/>
            <p:cNvSpPr txBox="1">
              <a:spLocks noChangeArrowheads="1"/>
            </p:cNvSpPr>
            <p:nvPr/>
          </p:nvSpPr>
          <p:spPr bwMode="auto">
            <a:xfrm>
              <a:off x="2256" y="21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1014" name="Text Box 22"/>
            <p:cNvSpPr txBox="1">
              <a:spLocks noChangeArrowheads="1"/>
            </p:cNvSpPr>
            <p:nvPr/>
          </p:nvSpPr>
          <p:spPr bwMode="auto">
            <a:xfrm>
              <a:off x="1248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1015" name="Freeform 23"/>
            <p:cNvSpPr>
              <a:spLocks/>
            </p:cNvSpPr>
            <p:nvPr/>
          </p:nvSpPr>
          <p:spPr bwMode="auto">
            <a:xfrm>
              <a:off x="1344" y="2103"/>
              <a:ext cx="384" cy="432"/>
            </a:xfrm>
            <a:custGeom>
              <a:avLst/>
              <a:gdLst>
                <a:gd name="T0" fmla="*/ 384 w 384"/>
                <a:gd name="T1" fmla="*/ 432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6" name="Freeform 24"/>
            <p:cNvSpPr>
              <a:spLocks/>
            </p:cNvSpPr>
            <p:nvPr/>
          </p:nvSpPr>
          <p:spPr bwMode="auto">
            <a:xfrm flipH="1">
              <a:off x="1872" y="2050"/>
              <a:ext cx="528" cy="485"/>
            </a:xfrm>
            <a:custGeom>
              <a:avLst/>
              <a:gdLst>
                <a:gd name="T0" fmla="*/ 6746 w 384"/>
                <a:gd name="T1" fmla="*/ 1225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429000" y="2771775"/>
            <a:ext cx="1752600" cy="1647825"/>
            <a:chOff x="2160" y="1344"/>
            <a:chExt cx="1104" cy="1038"/>
          </a:xfrm>
        </p:grpSpPr>
        <p:sp>
          <p:nvSpPr>
            <p:cNvPr id="41007" name="Text Box 26"/>
            <p:cNvSpPr txBox="1">
              <a:spLocks noChangeArrowheads="1"/>
            </p:cNvSpPr>
            <p:nvPr/>
          </p:nvSpPr>
          <p:spPr bwMode="auto">
            <a:xfrm>
              <a:off x="2256" y="134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08" name="Text Box 27"/>
            <p:cNvSpPr txBox="1">
              <a:spLocks noChangeArrowheads="1"/>
            </p:cNvSpPr>
            <p:nvPr/>
          </p:nvSpPr>
          <p:spPr bwMode="auto">
            <a:xfrm>
              <a:off x="2784" y="168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09" name="Text Box 28"/>
            <p:cNvSpPr txBox="1">
              <a:spLocks noChangeArrowheads="1"/>
            </p:cNvSpPr>
            <p:nvPr/>
          </p:nvSpPr>
          <p:spPr bwMode="auto">
            <a:xfrm>
              <a:off x="2948" y="2112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10" name="Freeform 29"/>
            <p:cNvSpPr>
              <a:spLocks/>
            </p:cNvSpPr>
            <p:nvPr/>
          </p:nvSpPr>
          <p:spPr bwMode="auto">
            <a:xfrm>
              <a:off x="2160" y="1527"/>
              <a:ext cx="264" cy="432"/>
            </a:xfrm>
            <a:custGeom>
              <a:avLst/>
              <a:gdLst>
                <a:gd name="T0" fmla="*/ 144 w 264"/>
                <a:gd name="T1" fmla="*/ 87 h 528"/>
                <a:gd name="T2" fmla="*/ 240 w 264"/>
                <a:gd name="T3" fmla="*/ 31 h 528"/>
                <a:gd name="T4" fmla="*/ 0 w 264"/>
                <a:gd name="T5" fmla="*/ 0 h 528"/>
                <a:gd name="T6" fmla="*/ 0 60000 65536"/>
                <a:gd name="T7" fmla="*/ 0 60000 65536"/>
                <a:gd name="T8" fmla="*/ 0 60000 65536"/>
                <a:gd name="T9" fmla="*/ 0 w 264"/>
                <a:gd name="T10" fmla="*/ 0 h 528"/>
                <a:gd name="T11" fmla="*/ 264 w 26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528">
                  <a:moveTo>
                    <a:pt x="144" y="528"/>
                  </a:moveTo>
                  <a:cubicBezTo>
                    <a:pt x="204" y="404"/>
                    <a:pt x="264" y="280"/>
                    <a:pt x="240" y="192"/>
                  </a:cubicBezTo>
                  <a:cubicBezTo>
                    <a:pt x="216" y="104"/>
                    <a:pt x="108" y="52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1" name="Freeform 30"/>
            <p:cNvSpPr>
              <a:spLocks/>
            </p:cNvSpPr>
            <p:nvPr/>
          </p:nvSpPr>
          <p:spPr bwMode="auto">
            <a:xfrm flipH="1" flipV="1">
              <a:off x="2640" y="2040"/>
              <a:ext cx="336" cy="342"/>
            </a:xfrm>
            <a:custGeom>
              <a:avLst/>
              <a:gdLst>
                <a:gd name="T0" fmla="*/ 116 w 384"/>
                <a:gd name="T1" fmla="*/ 53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2" name="Freeform 31"/>
            <p:cNvSpPr>
              <a:spLocks/>
            </p:cNvSpPr>
            <p:nvPr/>
          </p:nvSpPr>
          <p:spPr bwMode="auto">
            <a:xfrm flipH="1">
              <a:off x="2688" y="1488"/>
              <a:ext cx="192" cy="341"/>
            </a:xfrm>
            <a:custGeom>
              <a:avLst/>
              <a:gdLst>
                <a:gd name="T0" fmla="*/ 1 w 384"/>
                <a:gd name="T1" fmla="*/ 51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257800" y="2466975"/>
            <a:ext cx="768350" cy="2105025"/>
            <a:chOff x="3312" y="1152"/>
            <a:chExt cx="484" cy="1326"/>
          </a:xfrm>
        </p:grpSpPr>
        <p:sp>
          <p:nvSpPr>
            <p:cNvPr id="41003" name="Text Box 33"/>
            <p:cNvSpPr txBox="1">
              <a:spLocks noChangeArrowheads="1"/>
            </p:cNvSpPr>
            <p:nvPr/>
          </p:nvSpPr>
          <p:spPr bwMode="auto">
            <a:xfrm>
              <a:off x="3360" y="1152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3 2 7</a:t>
              </a:r>
            </a:p>
          </p:txBody>
        </p:sp>
        <p:sp>
          <p:nvSpPr>
            <p:cNvPr id="41004" name="Text Box 34"/>
            <p:cNvSpPr txBox="1">
              <a:spLocks noChangeArrowheads="1"/>
            </p:cNvSpPr>
            <p:nvPr/>
          </p:nvSpPr>
          <p:spPr bwMode="auto">
            <a:xfrm>
              <a:off x="3360" y="224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6 2 7</a:t>
              </a:r>
            </a:p>
          </p:txBody>
        </p:sp>
        <p:sp>
          <p:nvSpPr>
            <p:cNvPr id="41005" name="Line 35"/>
            <p:cNvSpPr>
              <a:spLocks noChangeShapeType="1"/>
            </p:cNvSpPr>
            <p:nvPr/>
          </p:nvSpPr>
          <p:spPr bwMode="auto">
            <a:xfrm>
              <a:off x="3360" y="247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6" name="Line 36"/>
            <p:cNvSpPr>
              <a:spLocks noChangeShapeType="1"/>
            </p:cNvSpPr>
            <p:nvPr/>
          </p:nvSpPr>
          <p:spPr bwMode="auto">
            <a:xfrm>
              <a:off x="3312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971800" y="3062288"/>
            <a:ext cx="2368550" cy="1662112"/>
            <a:chOff x="1872" y="1527"/>
            <a:chExt cx="1492" cy="1047"/>
          </a:xfrm>
        </p:grpSpPr>
        <p:sp>
          <p:nvSpPr>
            <p:cNvPr id="40997" name="Freeform 38"/>
            <p:cNvSpPr>
              <a:spLocks/>
            </p:cNvSpPr>
            <p:nvPr/>
          </p:nvSpPr>
          <p:spPr bwMode="auto">
            <a:xfrm>
              <a:off x="2784" y="1527"/>
              <a:ext cx="336" cy="384"/>
            </a:xfrm>
            <a:custGeom>
              <a:avLst/>
              <a:gdLst>
                <a:gd name="T0" fmla="*/ 0 w 336"/>
                <a:gd name="T1" fmla="*/ 384 h 384"/>
                <a:gd name="T2" fmla="*/ 96 w 336"/>
                <a:gd name="T3" fmla="*/ 144 h 384"/>
                <a:gd name="T4" fmla="*/ 336 w 336"/>
                <a:gd name="T5" fmla="*/ 0 h 384"/>
                <a:gd name="T6" fmla="*/ 0 60000 65536"/>
                <a:gd name="T7" fmla="*/ 0 60000 65536"/>
                <a:gd name="T8" fmla="*/ 0 60000 65536"/>
                <a:gd name="T9" fmla="*/ 0 w 336"/>
                <a:gd name="T10" fmla="*/ 0 h 384"/>
                <a:gd name="T11" fmla="*/ 336 w 33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84">
                  <a:moveTo>
                    <a:pt x="0" y="384"/>
                  </a:moveTo>
                  <a:cubicBezTo>
                    <a:pt x="20" y="296"/>
                    <a:pt x="40" y="208"/>
                    <a:pt x="96" y="144"/>
                  </a:cubicBezTo>
                  <a:cubicBezTo>
                    <a:pt x="152" y="80"/>
                    <a:pt x="244" y="40"/>
                    <a:pt x="3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8" name="Freeform 39"/>
            <p:cNvSpPr>
              <a:spLocks/>
            </p:cNvSpPr>
            <p:nvPr/>
          </p:nvSpPr>
          <p:spPr bwMode="auto">
            <a:xfrm>
              <a:off x="2160" y="1527"/>
              <a:ext cx="288" cy="336"/>
            </a:xfrm>
            <a:custGeom>
              <a:avLst/>
              <a:gdLst>
                <a:gd name="T0" fmla="*/ 288 w 288"/>
                <a:gd name="T1" fmla="*/ 336 h 336"/>
                <a:gd name="T2" fmla="*/ 0 w 288"/>
                <a:gd name="T3" fmla="*/ 0 h 336"/>
                <a:gd name="T4" fmla="*/ 0 60000 65536"/>
                <a:gd name="T5" fmla="*/ 0 60000 65536"/>
                <a:gd name="T6" fmla="*/ 0 w 288"/>
                <a:gd name="T7" fmla="*/ 0 h 336"/>
                <a:gd name="T8" fmla="*/ 288 w 288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336">
                  <a:moveTo>
                    <a:pt x="288" y="336"/>
                  </a:moveTo>
                  <a:cubicBezTo>
                    <a:pt x="288" y="336"/>
                    <a:pt x="144" y="16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9" name="Freeform 40"/>
            <p:cNvSpPr>
              <a:spLocks/>
            </p:cNvSpPr>
            <p:nvPr/>
          </p:nvSpPr>
          <p:spPr bwMode="auto">
            <a:xfrm>
              <a:off x="1872" y="2055"/>
              <a:ext cx="432" cy="480"/>
            </a:xfrm>
            <a:custGeom>
              <a:avLst/>
              <a:gdLst>
                <a:gd name="T0" fmla="*/ 432 w 432"/>
                <a:gd name="T1" fmla="*/ 0 h 480"/>
                <a:gd name="T2" fmla="*/ 0 w 432"/>
                <a:gd name="T3" fmla="*/ 480 h 480"/>
                <a:gd name="T4" fmla="*/ 0 60000 65536"/>
                <a:gd name="T5" fmla="*/ 0 60000 65536"/>
                <a:gd name="T6" fmla="*/ 0 w 432"/>
                <a:gd name="T7" fmla="*/ 0 h 480"/>
                <a:gd name="T8" fmla="*/ 432 w 43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480">
                  <a:moveTo>
                    <a:pt x="432" y="0"/>
                  </a:moveTo>
                  <a:cubicBezTo>
                    <a:pt x="432" y="0"/>
                    <a:pt x="216" y="240"/>
                    <a:pt x="0" y="4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0" name="Text Box 41"/>
            <p:cNvSpPr txBox="1">
              <a:spLocks noChangeArrowheads="1"/>
            </p:cNvSpPr>
            <p:nvPr/>
          </p:nvSpPr>
          <p:spPr bwMode="auto">
            <a:xfrm>
              <a:off x="2928" y="153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  <p:sp>
          <p:nvSpPr>
            <p:cNvPr id="41001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  <p:sp>
          <p:nvSpPr>
            <p:cNvPr id="41002" name="Text Box 43"/>
            <p:cNvSpPr txBox="1">
              <a:spLocks noChangeArrowheads="1"/>
            </p:cNvSpPr>
            <p:nvPr/>
          </p:nvSpPr>
          <p:spPr bwMode="auto">
            <a:xfrm>
              <a:off x="1968" y="2343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143000" y="3062288"/>
            <a:ext cx="5245100" cy="1676400"/>
            <a:chOff x="720" y="1527"/>
            <a:chExt cx="3304" cy="1056"/>
          </a:xfrm>
        </p:grpSpPr>
        <p:sp>
          <p:nvSpPr>
            <p:cNvPr id="40993" name="Freeform 45"/>
            <p:cNvSpPr>
              <a:spLocks/>
            </p:cNvSpPr>
            <p:nvPr/>
          </p:nvSpPr>
          <p:spPr bwMode="auto">
            <a:xfrm>
              <a:off x="3200" y="1527"/>
              <a:ext cx="736" cy="1"/>
            </a:xfrm>
            <a:custGeom>
              <a:avLst/>
              <a:gdLst>
                <a:gd name="T0" fmla="*/ 64 w 736"/>
                <a:gd name="T1" fmla="*/ 0 h 1"/>
                <a:gd name="T2" fmla="*/ 112 w 736"/>
                <a:gd name="T3" fmla="*/ 0 h 1"/>
                <a:gd name="T4" fmla="*/ 736 w 736"/>
                <a:gd name="T5" fmla="*/ 0 h 1"/>
                <a:gd name="T6" fmla="*/ 0 60000 65536"/>
                <a:gd name="T7" fmla="*/ 0 60000 65536"/>
                <a:gd name="T8" fmla="*/ 0 60000 65536"/>
                <a:gd name="T9" fmla="*/ 0 w 736"/>
                <a:gd name="T10" fmla="*/ 0 h 1"/>
                <a:gd name="T11" fmla="*/ 736 w 7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">
                  <a:moveTo>
                    <a:pt x="64" y="0"/>
                  </a:moveTo>
                  <a:cubicBezTo>
                    <a:pt x="32" y="0"/>
                    <a:pt x="0" y="0"/>
                    <a:pt x="112" y="0"/>
                  </a:cubicBezTo>
                  <a:cubicBezTo>
                    <a:pt x="224" y="0"/>
                    <a:pt x="480" y="0"/>
                    <a:pt x="7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4" name="Freeform 46"/>
            <p:cNvSpPr>
              <a:spLocks/>
            </p:cNvSpPr>
            <p:nvPr/>
          </p:nvSpPr>
          <p:spPr bwMode="auto">
            <a:xfrm>
              <a:off x="1248" y="2151"/>
              <a:ext cx="432" cy="432"/>
            </a:xfrm>
            <a:custGeom>
              <a:avLst/>
              <a:gdLst>
                <a:gd name="T0" fmla="*/ 432 w 432"/>
                <a:gd name="T1" fmla="*/ 432 h 432"/>
                <a:gd name="T2" fmla="*/ 0 w 432"/>
                <a:gd name="T3" fmla="*/ 0 h 432"/>
                <a:gd name="T4" fmla="*/ 0 60000 65536"/>
                <a:gd name="T5" fmla="*/ 0 60000 65536"/>
                <a:gd name="T6" fmla="*/ 0 w 432"/>
                <a:gd name="T7" fmla="*/ 0 h 432"/>
                <a:gd name="T8" fmla="*/ 432 w 432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432">
                  <a:moveTo>
                    <a:pt x="432" y="432"/>
                  </a:moveTo>
                  <a:cubicBezTo>
                    <a:pt x="432" y="432"/>
                    <a:pt x="216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5" name="Text Box 47"/>
            <p:cNvSpPr txBox="1">
              <a:spLocks noChangeArrowheads="1"/>
            </p:cNvSpPr>
            <p:nvPr/>
          </p:nvSpPr>
          <p:spPr bwMode="auto">
            <a:xfrm>
              <a:off x="3468" y="1527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3 2 6 5</a:t>
              </a:r>
            </a:p>
          </p:txBody>
        </p:sp>
        <p:sp>
          <p:nvSpPr>
            <p:cNvPr id="40996" name="Text Box 48"/>
            <p:cNvSpPr txBox="1">
              <a:spLocks noChangeArrowheads="1"/>
            </p:cNvSpPr>
            <p:nvPr/>
          </p:nvSpPr>
          <p:spPr bwMode="auto">
            <a:xfrm>
              <a:off x="720" y="2112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7 2 6 5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419600" y="3671888"/>
            <a:ext cx="609600" cy="838200"/>
            <a:chOff x="2784" y="1911"/>
            <a:chExt cx="384" cy="528"/>
          </a:xfrm>
        </p:grpSpPr>
        <p:sp>
          <p:nvSpPr>
            <p:cNvPr id="40991" name="Freeform 50"/>
            <p:cNvSpPr>
              <a:spLocks/>
            </p:cNvSpPr>
            <p:nvPr/>
          </p:nvSpPr>
          <p:spPr bwMode="auto">
            <a:xfrm>
              <a:off x="2784" y="2007"/>
              <a:ext cx="240" cy="432"/>
            </a:xfrm>
            <a:custGeom>
              <a:avLst/>
              <a:gdLst>
                <a:gd name="T0" fmla="*/ 240 w 240"/>
                <a:gd name="T1" fmla="*/ 432 h 432"/>
                <a:gd name="T2" fmla="*/ 0 w 240"/>
                <a:gd name="T3" fmla="*/ 0 h 432"/>
                <a:gd name="T4" fmla="*/ 0 60000 65536"/>
                <a:gd name="T5" fmla="*/ 0 60000 65536"/>
                <a:gd name="T6" fmla="*/ 0 w 240"/>
                <a:gd name="T7" fmla="*/ 0 h 432"/>
                <a:gd name="T8" fmla="*/ 240 w 240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432">
                  <a:moveTo>
                    <a:pt x="240" y="432"/>
                  </a:moveTo>
                  <a:cubicBezTo>
                    <a:pt x="240" y="432"/>
                    <a:pt x="120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2" name="Text Box 51"/>
            <p:cNvSpPr txBox="1">
              <a:spLocks noChangeArrowheads="1"/>
            </p:cNvSpPr>
            <p:nvPr/>
          </p:nvSpPr>
          <p:spPr bwMode="auto">
            <a:xfrm>
              <a:off x="2852" y="191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6 5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946650" y="2986088"/>
            <a:ext cx="2139950" cy="2271712"/>
            <a:chOff x="3116" y="1479"/>
            <a:chExt cx="1348" cy="1431"/>
          </a:xfrm>
        </p:grpSpPr>
        <p:sp>
          <p:nvSpPr>
            <p:cNvPr id="40987" name="Freeform 53"/>
            <p:cNvSpPr>
              <a:spLocks/>
            </p:cNvSpPr>
            <p:nvPr/>
          </p:nvSpPr>
          <p:spPr bwMode="auto">
            <a:xfrm>
              <a:off x="4272" y="1479"/>
              <a:ext cx="1" cy="912"/>
            </a:xfrm>
            <a:custGeom>
              <a:avLst/>
              <a:gdLst>
                <a:gd name="T0" fmla="*/ 0 w 1"/>
                <a:gd name="T1" fmla="*/ 912 h 912"/>
                <a:gd name="T2" fmla="*/ 0 w 1"/>
                <a:gd name="T3" fmla="*/ 0 h 912"/>
                <a:gd name="T4" fmla="*/ 0 60000 65536"/>
                <a:gd name="T5" fmla="*/ 0 60000 65536"/>
                <a:gd name="T6" fmla="*/ 0 w 1"/>
                <a:gd name="T7" fmla="*/ 0 h 912"/>
                <a:gd name="T8" fmla="*/ 1 w 1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12">
                  <a:moveTo>
                    <a:pt x="0" y="912"/>
                  </a:moveTo>
                  <a:cubicBezTo>
                    <a:pt x="0" y="532"/>
                    <a:pt x="0" y="152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8" name="Freeform 54"/>
            <p:cNvSpPr>
              <a:spLocks/>
            </p:cNvSpPr>
            <p:nvPr/>
          </p:nvSpPr>
          <p:spPr bwMode="auto">
            <a:xfrm>
              <a:off x="3168" y="2535"/>
              <a:ext cx="720" cy="96"/>
            </a:xfrm>
            <a:custGeom>
              <a:avLst/>
              <a:gdLst>
                <a:gd name="T0" fmla="*/ 720 w 720"/>
                <a:gd name="T1" fmla="*/ 0 h 96"/>
                <a:gd name="T2" fmla="*/ 192 w 720"/>
                <a:gd name="T3" fmla="*/ 48 h 96"/>
                <a:gd name="T4" fmla="*/ 0 w 720"/>
                <a:gd name="T5" fmla="*/ 96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720" y="0"/>
                  </a:moveTo>
                  <a:cubicBezTo>
                    <a:pt x="516" y="16"/>
                    <a:pt x="312" y="32"/>
                    <a:pt x="192" y="48"/>
                  </a:cubicBezTo>
                  <a:cubicBezTo>
                    <a:pt x="72" y="64"/>
                    <a:pt x="36" y="80"/>
                    <a:pt x="0" y="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9" name="Text Box 55"/>
            <p:cNvSpPr txBox="1">
              <a:spLocks noChangeArrowheads="1"/>
            </p:cNvSpPr>
            <p:nvPr/>
          </p:nvSpPr>
          <p:spPr bwMode="auto">
            <a:xfrm>
              <a:off x="4268" y="1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40990" name="Text Box 56"/>
            <p:cNvSpPr txBox="1">
              <a:spLocks noChangeArrowheads="1"/>
            </p:cNvSpPr>
            <p:nvPr/>
          </p:nvSpPr>
          <p:spPr bwMode="auto">
            <a:xfrm>
              <a:off x="3116" y="26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BGP path attestations are </a:t>
            </a:r>
            <a:r>
              <a:rPr lang="en-US" sz="2400" dirty="0">
                <a:latin typeface="Tahoma" charset="0"/>
                <a:ea typeface="ＭＳ Ｐゴシック" charset="0"/>
              </a:rPr>
              <a:t>un-authenticated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inject advertisements for </a:t>
            </a:r>
            <a:r>
              <a:rPr lang="en-US" sz="2000" dirty="0">
                <a:latin typeface="Tahoma" charset="0"/>
                <a:ea typeface="ＭＳ Ｐゴシック" charset="0"/>
              </a:rPr>
              <a:t>arbitrary routes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Advertisement will propagate everywhere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Used for 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DoS</a:t>
            </a:r>
            <a:r>
              <a:rPr lang="en-US" sz="2000" dirty="0">
                <a:latin typeface="Tahoma" charset="0"/>
                <a:ea typeface="ＭＳ Ｐゴシック" charset="0"/>
              </a:rPr>
              <a:t>,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spam, and eavesdropping   (details in </a:t>
            </a:r>
            <a:r>
              <a:rPr lang="en-US" sz="2000" dirty="0" err="1">
                <a:latin typeface="Tahoma" charset="0"/>
                <a:ea typeface="ＭＳ Ｐゴシック" charset="0"/>
              </a:rPr>
              <a:t>DDoS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lecture)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Often a result of human error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Solutions:</a:t>
            </a:r>
          </a:p>
          <a:p>
            <a:pPr eaLnBrk="1" hangingPunct="1">
              <a:buFont typeface="Arial"/>
              <a:buChar char="•"/>
              <a:tabLst>
                <a:tab pos="635000" algn="l"/>
              </a:tabLst>
            </a:pPr>
            <a:r>
              <a:rPr lang="en-US" sz="2400" dirty="0" smtClean="0">
                <a:latin typeface="Tahoma" charset="0"/>
                <a:ea typeface="ＭＳ Ｐゴシック" charset="0"/>
              </a:rPr>
              <a:t>RPKI:   AS obtains a certificate (ROA) from regional 	authority (RIR) and attaches ROA to path advertisement.</a:t>
            </a:r>
            <a:br>
              <a:rPr lang="en-US" sz="2400" dirty="0" smtClean="0">
                <a:latin typeface="Tahoma" charset="0"/>
                <a:ea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</a:rPr>
              <a:t>	Advertisements without a valid ROA are ignored.</a:t>
            </a:r>
            <a:br>
              <a:rPr lang="en-US" sz="2400" dirty="0" smtClean="0">
                <a:latin typeface="Tahoma" charset="0"/>
                <a:ea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</a:rPr>
              <a:t>	Defends against a malicious AS  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(but not a network attacker)</a:t>
            </a:r>
            <a:endParaRPr lang="en-US" sz="2400" dirty="0" smtClean="0">
              <a:latin typeface="Tahoma" charset="0"/>
              <a:ea typeface="ＭＳ Ｐゴシック" charset="0"/>
            </a:endParaRPr>
          </a:p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</a:rPr>
              <a:t>SBGP:  sign every hop of a path advertisement</a:t>
            </a:r>
          </a:p>
          <a:p>
            <a:pPr marL="0" indent="0" eaLnBrk="1" hangingPunct="1">
              <a:buNone/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431088" y="1797050"/>
            <a:ext cx="1179512" cy="804863"/>
            <a:chOff x="1372" y="240"/>
            <a:chExt cx="836" cy="549"/>
          </a:xfrm>
        </p:grpSpPr>
        <p:grpSp>
          <p:nvGrpSpPr>
            <p:cNvPr id="18737" name="Group 3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903" name="Oval 4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Oval 5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Oval 6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Oval 7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Oval 8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Oval 9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Oval 10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Oval 11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Oval 12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8" name="Group 13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887" name="Arc 14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8" name="Arc 15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Arc 16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Arc 17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Arc 18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Arc 19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3" name="Arc 20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Arc 21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Arc 22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Arc 23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Arc 24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8" name="Arc 25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Arc 26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Arc 27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Arc 28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Arc 29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39" name="Freeform 30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0" name="Group 31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867" name="Freeform 32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8" name="Freeform 33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Rectangle 34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Rectangle 35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Freeform 36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3" name="Freeform 38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Freeform 40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Rectangle 42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8" name="Rectangle 43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Freeform 44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Freeform 46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3" name="Freeform 48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Rectangle 50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Rectangle 51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1" name="Group 52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840" name="Group 53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858" name="Oval 54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55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0" name="Oval 56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1" name="Oval 57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2" name="Oval 58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3" name="Oval 59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4" name="Oval 60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5" name="Oval 61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6" name="Oval 62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1" name="Group 63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842" name="Arc 64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3" name="Arc 65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4" name="Arc 66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" name="Arc 67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6" name="Arc 68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7" name="Arc 69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8" name="Arc 70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Arc 71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0" name="Arc 72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Arc 73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2" name="Arc 74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Arc 75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4" name="Arc 76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Arc 77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6" name="Arc 78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Arc 79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2" name="Group 80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820" name="Freeform 81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2" name="Rectangle 83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3" name="Rectangle 84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Freeform 85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Freeform 87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Freeform 89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Rectangle 91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Rectangle 92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Freeform 93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Freeform 95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Freeform 97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Rectangle 99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Rectangle 100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3" name="Group 101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793" name="Group 10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811" name="Oval 103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Oval 104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3" name="Oval 105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Oval 106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5" name="Oval 107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Oval 108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7" name="Oval 109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8" name="Oval 110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9" name="Oval 111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4" name="Group 11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795" name="Arc 113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6" name="Arc 114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Arc 115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Arc 116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Arc 117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0" name="Arc 118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Arc 119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Arc 120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Arc 121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Arc 122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Arc 123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Arc 124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Arc 125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8" name="Arc 126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9" name="Arc 127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0" name="Arc 128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4" name="Group 129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773" name="Freeform 130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Rectangle 132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Rectangle 133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134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8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9" name="Freeform 136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0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1" name="Freeform 138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2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Rectangle 140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4" name="Rectangle 141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5" name="Freeform 142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6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7" name="Freeform 144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8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9" name="Freeform 146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0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1" name="Rectangle 148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2" name="Rectangle 149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5" name="Group 150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746" name="Group 15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64" name="Oval 152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5" name="Oval 153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Oval 154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7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8" name="Oval 156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9" name="Oval 157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0" name="Oval 158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59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2" name="Oval 160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47" name="Group 16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48" name="Arc 162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Arc 163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Arc 164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Arc 165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2" name="Arc 166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Arc 167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4" name="Arc 168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Arc 169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6" name="Arc 170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7" name="Arc 171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Arc 172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9" name="Arc 173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0" name="Arc 174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1" name="Arc 175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2" name="Arc 176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3" name="Arc 177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35" name="Group 178"/>
          <p:cNvGrpSpPr>
            <a:grpSpLocks/>
          </p:cNvGrpSpPr>
          <p:nvPr/>
        </p:nvGrpSpPr>
        <p:grpSpPr bwMode="auto">
          <a:xfrm>
            <a:off x="434975" y="2587625"/>
            <a:ext cx="1179513" cy="804863"/>
            <a:chOff x="1372" y="240"/>
            <a:chExt cx="836" cy="549"/>
          </a:xfrm>
        </p:grpSpPr>
        <p:grpSp>
          <p:nvGrpSpPr>
            <p:cNvPr id="18562" name="Group 179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728" name="Oval 180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Oval 181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Oval 182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Oval 183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Oval 184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Oval 185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Oval 186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Oval 187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Oval 188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89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712" name="Arc 190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Arc 191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Arc 192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Arc 193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Arc 194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Arc 195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Arc 196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Arc 197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Arc 198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Arc 199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Arc 200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Arc 201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Arc 202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Arc 203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Arc 204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Arc 205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64" name="Freeform 206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65" name="Group 207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692" name="Freeform 208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209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Rectangle 210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Rectangle 211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212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213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214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215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216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217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Rectangle 218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Rectangle 219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220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221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222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223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224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225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Rectangle 226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Rectangle 227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6" name="Group 228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665" name="Group 229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683" name="Oval 230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4" name="Oval 231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5" name="Oval 232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6" name="Oval 233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7" name="Oval 234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Oval 235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9" name="Oval 236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0" name="Oval 237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1" name="Oval 238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66" name="Group 239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667" name="Arc 240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8" name="Arc 241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9" name="Arc 242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0" name="Arc 243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1" name="Arc 244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2" name="Arc 245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3" name="Arc 246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4" name="Arc 247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5" name="Arc 248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6" name="Arc 249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7" name="Arc 250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8" name="Arc 251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9" name="Arc 252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0" name="Arc 253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1" name="Arc 254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2" name="Arc 255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7" name="Group 256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645" name="Freeform 257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258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Rectangle 259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Rectangle 260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261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262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263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264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265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266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Rectangle 267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Rectangle 268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269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270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271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272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273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274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Rectangle 275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Rectangle 276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8" name="Group 277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618" name="Group 27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36" name="Oval 279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7" name="Oval 280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Oval 281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9" name="Oval 282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Oval 283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" name="Oval 284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Oval 285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" name="Oval 286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" name="Oval 287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9" name="Group 28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20" name="Arc 289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Arc 290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Arc 291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Arc 292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Arc 293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5" name="Arc 294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Arc 295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Arc 296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Arc 297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9" name="Arc 298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0" name="Arc 299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1" name="Arc 300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2" name="Arc 301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3" name="Arc 302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Arc 303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5" name="Arc 304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9" name="Group 305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598" name="Freeform 306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07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Rectangle 308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Rectangle 309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10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11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12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13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14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15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Rectangle 316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Rectangle 317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318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319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320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321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322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323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Rectangle 324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Rectangle 325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0" name="Group 326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571" name="Group 32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89" name="Oval 328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0" name="Oval 329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Oval 330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2" name="Oval 331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3" name="Oval 332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4" name="Oval 333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5" name="Oval 334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6" name="Oval 335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Oval 336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72" name="Group 33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73" name="Arc 338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Arc 339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Arc 340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Arc 341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Arc 342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Arc 343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9" name="Arc 344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0" name="Arc 345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1" name="Arc 346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Arc 347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3" name="Arc 348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Arc 349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Arc 350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Arc 351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7" name="Arc 352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8" name="Arc 353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8436" name="Picture 3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44675"/>
            <a:ext cx="1189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355"/>
          <p:cNvGrpSpPr>
            <a:grpSpLocks/>
          </p:cNvGrpSpPr>
          <p:nvPr/>
        </p:nvGrpSpPr>
        <p:grpSpPr bwMode="auto">
          <a:xfrm>
            <a:off x="1603375" y="2055813"/>
            <a:ext cx="1800225" cy="1622425"/>
            <a:chOff x="1358" y="1894"/>
            <a:chExt cx="2981" cy="1793"/>
          </a:xfrm>
        </p:grpSpPr>
        <p:sp>
          <p:nvSpPr>
            <p:cNvPr id="18553" name="Oval 35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Oval 35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Oval 35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Oval 35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Oval 36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Oval 36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Oval 36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Oval 36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Oval 36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365"/>
          <p:cNvGrpSpPr>
            <a:grpSpLocks/>
          </p:cNvGrpSpPr>
          <p:nvPr/>
        </p:nvGrpSpPr>
        <p:grpSpPr bwMode="auto">
          <a:xfrm>
            <a:off x="3330575" y="2149475"/>
            <a:ext cx="2411413" cy="1677988"/>
            <a:chOff x="1358" y="1894"/>
            <a:chExt cx="2981" cy="1793"/>
          </a:xfrm>
        </p:grpSpPr>
        <p:sp>
          <p:nvSpPr>
            <p:cNvPr id="18544" name="Oval 36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Oval 36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36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Oval 36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Oval 37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Oval 37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Oval 37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Oval 37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Oval 37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375"/>
          <p:cNvGrpSpPr>
            <a:grpSpLocks/>
          </p:cNvGrpSpPr>
          <p:nvPr/>
        </p:nvGrpSpPr>
        <p:grpSpPr bwMode="auto">
          <a:xfrm>
            <a:off x="3363913" y="2179638"/>
            <a:ext cx="2390775" cy="1706562"/>
            <a:chOff x="1358" y="1886"/>
            <a:chExt cx="2989" cy="1810"/>
          </a:xfrm>
        </p:grpSpPr>
        <p:sp>
          <p:nvSpPr>
            <p:cNvPr id="18528" name="Arc 376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Arc 377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Arc 378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Arc 379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Arc 380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Arc 381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Arc 382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Arc 383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Arc 384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Arc 385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Arc 386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Arc 387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Arc 388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Arc 389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Arc 390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Arc 391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392"/>
          <p:cNvGrpSpPr>
            <a:grpSpLocks/>
          </p:cNvGrpSpPr>
          <p:nvPr/>
        </p:nvGrpSpPr>
        <p:grpSpPr bwMode="auto">
          <a:xfrm>
            <a:off x="1603375" y="2055813"/>
            <a:ext cx="1800225" cy="1651000"/>
            <a:chOff x="1358" y="1886"/>
            <a:chExt cx="2989" cy="1810"/>
          </a:xfrm>
        </p:grpSpPr>
        <p:sp>
          <p:nvSpPr>
            <p:cNvPr id="18512" name="Arc 393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Arc 394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Arc 395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Arc 396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Arc 397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Arc 398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Arc 399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Arc 400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Arc 401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Arc 402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Arc 403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Arc 404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Arc 405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Arc 406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Arc 407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Arc 408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889" name="Line 409"/>
          <p:cNvSpPr>
            <a:spLocks noChangeShapeType="1"/>
          </p:cNvSpPr>
          <p:nvPr/>
        </p:nvSpPr>
        <p:spPr bwMode="auto">
          <a:xfrm>
            <a:off x="1914525" y="2330450"/>
            <a:ext cx="280988" cy="4953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0" name="Line 410"/>
          <p:cNvSpPr>
            <a:spLocks noChangeShapeType="1"/>
          </p:cNvSpPr>
          <p:nvPr/>
        </p:nvSpPr>
        <p:spPr bwMode="auto">
          <a:xfrm flipH="1">
            <a:off x="2241550" y="2605088"/>
            <a:ext cx="608013" cy="2206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1" name="Line 411"/>
          <p:cNvSpPr>
            <a:spLocks noChangeShapeType="1"/>
          </p:cNvSpPr>
          <p:nvPr/>
        </p:nvSpPr>
        <p:spPr bwMode="auto">
          <a:xfrm flipH="1" flipV="1">
            <a:off x="2195513" y="288131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2" name="Line 412"/>
          <p:cNvSpPr>
            <a:spLocks noChangeShapeType="1"/>
          </p:cNvSpPr>
          <p:nvPr/>
        </p:nvSpPr>
        <p:spPr bwMode="auto">
          <a:xfrm flipH="1" flipV="1">
            <a:off x="2895600" y="2605088"/>
            <a:ext cx="511175" cy="15398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3" name="Line 413"/>
          <p:cNvSpPr>
            <a:spLocks noChangeShapeType="1"/>
          </p:cNvSpPr>
          <p:nvPr/>
        </p:nvSpPr>
        <p:spPr bwMode="auto">
          <a:xfrm flipH="1">
            <a:off x="2616200" y="2835275"/>
            <a:ext cx="790575" cy="4302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4" name="Line 414"/>
          <p:cNvSpPr>
            <a:spLocks noChangeShapeType="1"/>
          </p:cNvSpPr>
          <p:nvPr/>
        </p:nvSpPr>
        <p:spPr bwMode="auto">
          <a:xfrm flipH="1">
            <a:off x="3579813" y="2533650"/>
            <a:ext cx="1028700" cy="1127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5" name="Line 415"/>
          <p:cNvSpPr>
            <a:spLocks noChangeShapeType="1"/>
          </p:cNvSpPr>
          <p:nvPr/>
        </p:nvSpPr>
        <p:spPr bwMode="auto">
          <a:xfrm flipH="1" flipV="1">
            <a:off x="3625850" y="2646363"/>
            <a:ext cx="373063" cy="6604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6" name="Line 416"/>
          <p:cNvSpPr>
            <a:spLocks noChangeShapeType="1"/>
          </p:cNvSpPr>
          <p:nvPr/>
        </p:nvSpPr>
        <p:spPr bwMode="auto">
          <a:xfrm flipH="1" flipV="1">
            <a:off x="3625850" y="2589213"/>
            <a:ext cx="561975" cy="3302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7" name="Line 417"/>
          <p:cNvSpPr>
            <a:spLocks noChangeShapeType="1"/>
          </p:cNvSpPr>
          <p:nvPr/>
        </p:nvSpPr>
        <p:spPr bwMode="auto">
          <a:xfrm flipH="1" flipV="1">
            <a:off x="4187825" y="2919413"/>
            <a:ext cx="1122363" cy="555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8" name="Line 418"/>
          <p:cNvSpPr>
            <a:spLocks noChangeShapeType="1"/>
          </p:cNvSpPr>
          <p:nvPr/>
        </p:nvSpPr>
        <p:spPr bwMode="auto">
          <a:xfrm flipH="1" flipV="1">
            <a:off x="4654550" y="2533650"/>
            <a:ext cx="514350" cy="16668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9" name="Line 419"/>
          <p:cNvSpPr>
            <a:spLocks noChangeShapeType="1"/>
          </p:cNvSpPr>
          <p:nvPr/>
        </p:nvSpPr>
        <p:spPr bwMode="auto">
          <a:xfrm flipH="1">
            <a:off x="3998913" y="3360738"/>
            <a:ext cx="1030287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0" name="Line 420"/>
          <p:cNvSpPr>
            <a:spLocks noChangeShapeType="1"/>
          </p:cNvSpPr>
          <p:nvPr/>
        </p:nvSpPr>
        <p:spPr bwMode="auto">
          <a:xfrm flipV="1">
            <a:off x="5075238" y="2974975"/>
            <a:ext cx="280987" cy="3857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1" name="Line 421"/>
          <p:cNvSpPr>
            <a:spLocks noChangeShapeType="1"/>
          </p:cNvSpPr>
          <p:nvPr/>
        </p:nvSpPr>
        <p:spPr bwMode="auto">
          <a:xfrm flipH="1" flipV="1">
            <a:off x="5214938" y="2700338"/>
            <a:ext cx="141287" cy="2746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2" name="Line 422"/>
          <p:cNvSpPr>
            <a:spLocks noChangeShapeType="1"/>
          </p:cNvSpPr>
          <p:nvPr/>
        </p:nvSpPr>
        <p:spPr bwMode="auto">
          <a:xfrm flipH="1">
            <a:off x="5159375" y="3216275"/>
            <a:ext cx="457200" cy="2286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5" name="Picture 4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19325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04" name="Line 424"/>
          <p:cNvSpPr>
            <a:spLocks noChangeShapeType="1"/>
          </p:cNvSpPr>
          <p:nvPr/>
        </p:nvSpPr>
        <p:spPr bwMode="auto">
          <a:xfrm flipV="1">
            <a:off x="1587500" y="2881313"/>
            <a:ext cx="608013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7" name="Picture 4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479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508250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2421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255963"/>
            <a:ext cx="392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09875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36813"/>
            <a:ext cx="39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84450"/>
            <a:ext cx="392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00413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897188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6" name="Text Box 434"/>
          <p:cNvSpPr txBox="1">
            <a:spLocks noChangeArrowheads="1"/>
          </p:cNvSpPr>
          <p:nvPr/>
        </p:nvSpPr>
        <p:spPr bwMode="auto">
          <a:xfrm>
            <a:off x="3821113" y="1798638"/>
            <a:ext cx="1398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Backbone</a:t>
            </a:r>
          </a:p>
        </p:txBody>
      </p:sp>
      <p:sp>
        <p:nvSpPr>
          <p:cNvPr id="18467" name="Text Box 435"/>
          <p:cNvSpPr txBox="1">
            <a:spLocks noChangeArrowheads="1"/>
          </p:cNvSpPr>
          <p:nvPr/>
        </p:nvSpPr>
        <p:spPr bwMode="auto">
          <a:xfrm>
            <a:off x="3101975" y="199707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68" name="Picture 4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895600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260667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0" name="Group 438"/>
          <p:cNvGrpSpPr>
            <a:grpSpLocks/>
          </p:cNvGrpSpPr>
          <p:nvPr/>
        </p:nvGrpSpPr>
        <p:grpSpPr bwMode="auto">
          <a:xfrm>
            <a:off x="5768975" y="2073275"/>
            <a:ext cx="1800225" cy="1624013"/>
            <a:chOff x="1358" y="1894"/>
            <a:chExt cx="2981" cy="1793"/>
          </a:xfrm>
        </p:grpSpPr>
        <p:sp>
          <p:nvSpPr>
            <p:cNvPr id="18503" name="Oval 439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440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Oval 441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Oval 442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Oval 443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Oval 444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445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Oval 446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447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448"/>
          <p:cNvGrpSpPr>
            <a:grpSpLocks/>
          </p:cNvGrpSpPr>
          <p:nvPr/>
        </p:nvGrpSpPr>
        <p:grpSpPr bwMode="auto">
          <a:xfrm>
            <a:off x="5768975" y="2073275"/>
            <a:ext cx="1800225" cy="1652588"/>
            <a:chOff x="1358" y="1886"/>
            <a:chExt cx="2989" cy="1810"/>
          </a:xfrm>
        </p:grpSpPr>
        <p:sp>
          <p:nvSpPr>
            <p:cNvPr id="18487" name="Arc 449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rc 450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Arc 451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Arc 452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Arc 453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Arc 454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Arc 455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Arc 456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rc 457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Arc 458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Arc 459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Arc 460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Arc 461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Arc 462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Arc 463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464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945" name="Line 465"/>
          <p:cNvSpPr>
            <a:spLocks noChangeShapeType="1"/>
          </p:cNvSpPr>
          <p:nvPr/>
        </p:nvSpPr>
        <p:spPr bwMode="auto">
          <a:xfrm flipH="1">
            <a:off x="6407150" y="2624138"/>
            <a:ext cx="608013" cy="22225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6" name="Line 466"/>
          <p:cNvSpPr>
            <a:spLocks noChangeShapeType="1"/>
          </p:cNvSpPr>
          <p:nvPr/>
        </p:nvSpPr>
        <p:spPr bwMode="auto">
          <a:xfrm flipH="1" flipV="1">
            <a:off x="6361113" y="290036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7" name="Line 467"/>
          <p:cNvSpPr>
            <a:spLocks noChangeShapeType="1"/>
          </p:cNvSpPr>
          <p:nvPr/>
        </p:nvSpPr>
        <p:spPr bwMode="auto">
          <a:xfrm flipH="1" flipV="1">
            <a:off x="7062788" y="2624138"/>
            <a:ext cx="419100" cy="77152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8" name="Line 468"/>
          <p:cNvSpPr>
            <a:spLocks noChangeShapeType="1"/>
          </p:cNvSpPr>
          <p:nvPr/>
        </p:nvSpPr>
        <p:spPr bwMode="auto">
          <a:xfrm flipH="1" flipV="1">
            <a:off x="6781800" y="3286125"/>
            <a:ext cx="700088" cy="1095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9" name="Line 469"/>
          <p:cNvSpPr>
            <a:spLocks noChangeShapeType="1"/>
          </p:cNvSpPr>
          <p:nvPr/>
        </p:nvSpPr>
        <p:spPr bwMode="auto">
          <a:xfrm flipV="1">
            <a:off x="5751513" y="2900363"/>
            <a:ext cx="609600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77" name="Picture 4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767013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7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24326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Text Box 472"/>
          <p:cNvSpPr txBox="1">
            <a:spLocks noChangeArrowheads="1"/>
          </p:cNvSpPr>
          <p:nvPr/>
        </p:nvSpPr>
        <p:spPr bwMode="auto">
          <a:xfrm>
            <a:off x="5835650" y="184943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80" name="Picture 47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87675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Picture 4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432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55" name="Line 475"/>
          <p:cNvSpPr>
            <a:spLocks noChangeShapeType="1"/>
          </p:cNvSpPr>
          <p:nvPr/>
        </p:nvSpPr>
        <p:spPr bwMode="auto">
          <a:xfrm flipH="1">
            <a:off x="6978650" y="2306638"/>
            <a:ext cx="457200" cy="304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83" name="Picture 47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21932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4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27300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5" name="Rectangle 4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Infrastructure</a:t>
            </a:r>
          </a:p>
        </p:txBody>
      </p:sp>
      <p:sp>
        <p:nvSpPr>
          <p:cNvPr id="18486" name="Rectangle 47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4405313"/>
            <a:ext cx="7772400" cy="144303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Local and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TCP/IP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routing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and messaging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BGP for routing announcements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Find IP address from symbolic name (</a:t>
            </a:r>
            <a:r>
              <a:rPr lang="en-US" sz="2000" dirty="0" err="1">
                <a:latin typeface="Tahoma" charset="0"/>
                <a:ea typeface="ＭＳ Ｐゴシック" charset="0"/>
              </a:rPr>
              <a:t>www.cs.stanford.edu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14400"/>
          </a:xfrm>
        </p:spPr>
        <p:txBody>
          <a:bodyPr/>
          <a:lstStyle/>
          <a:p>
            <a:r>
              <a:rPr lang="en-US" dirty="0" smtClean="0"/>
              <a:t>Example path hijack  </a:t>
            </a:r>
            <a:r>
              <a:rPr lang="en-US" sz="2000" dirty="0" smtClean="0"/>
              <a:t>(source: </a:t>
            </a:r>
            <a:r>
              <a:rPr lang="en-US" sz="2000" dirty="0" err="1" smtClean="0"/>
              <a:t>Renesys</a:t>
            </a:r>
            <a:r>
              <a:rPr lang="en-US" sz="2000" dirty="0" smtClean="0"/>
              <a:t> 2013)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Feb 2013:    Guadalajara ⟶ Washington DC  via Belarus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033" b="13034"/>
          <a:stretch/>
        </p:blipFill>
        <p:spPr>
          <a:xfrm>
            <a:off x="762000" y="2340429"/>
            <a:ext cx="6781800" cy="22315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724400"/>
            <a:ext cx="8839200" cy="190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Normally:    </a:t>
            </a:r>
            <a:r>
              <a:rPr lang="en-US" sz="2400" dirty="0" err="1" smtClean="0"/>
              <a:t>Alestra</a:t>
            </a:r>
            <a:r>
              <a:rPr lang="en-US" sz="2400" dirty="0" smtClean="0"/>
              <a:t> (Mexico) </a:t>
            </a:r>
            <a:r>
              <a:rPr lang="en-US" sz="2400" dirty="0"/>
              <a:t>⟶ </a:t>
            </a:r>
            <a:r>
              <a:rPr lang="en-US" sz="2400" dirty="0" smtClean="0"/>
              <a:t>PCCW (Texas) </a:t>
            </a:r>
            <a:r>
              <a:rPr lang="en-US" sz="2400" dirty="0"/>
              <a:t>⟶ </a:t>
            </a:r>
            <a:r>
              <a:rPr lang="en-US" sz="2400" dirty="0" smtClean="0"/>
              <a:t>Qwest (DC)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Reverse route (DC </a:t>
            </a:r>
            <a:r>
              <a:rPr lang="en-US" sz="2400" dirty="0"/>
              <a:t>⟶ </a:t>
            </a:r>
            <a:r>
              <a:rPr lang="en-US" sz="2400" dirty="0" smtClean="0"/>
              <a:t>Guadalajara) is unaffected: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Person browsing the Web in DC cannot tell by </a:t>
            </a:r>
            <a:r>
              <a:rPr lang="en-US" sz="2400" i="1" dirty="0" err="1" smtClean="0"/>
              <a:t>traceroute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that</a:t>
            </a:r>
            <a:r>
              <a:rPr lang="en-US" sz="2400" dirty="0"/>
              <a:t> </a:t>
            </a:r>
            <a:r>
              <a:rPr lang="en-US" sz="2400" dirty="0" smtClean="0"/>
              <a:t>HTTP responses are routed through Moscow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0" y="2743200"/>
            <a:ext cx="1367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oute</a:t>
            </a:r>
            <a:br>
              <a:rPr lang="en-US" dirty="0" smtClean="0"/>
            </a:br>
            <a:r>
              <a:rPr lang="en-US" dirty="0" smtClean="0"/>
              <a:t>in effect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several</a:t>
            </a:r>
            <a:br>
              <a:rPr lang="en-US" dirty="0" smtClean="0"/>
            </a:b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OSPF:   </a:t>
            </a:r>
            <a:r>
              <a:rPr lang="en-US" sz="2800" dirty="0" smtClean="0"/>
              <a:t>routing inside an 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Link State Advertisements  (LSA):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Flooded throughout AS so that all routers in the AS have a complete view of the AS topology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Transmission:   IP datagrams,  protocol = 89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Neighbor discovery: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Routers dynamically discover direct neighbors on attached links  ---  sets up an “</a:t>
            </a:r>
            <a:r>
              <a:rPr lang="en-US" sz="2400" dirty="0" err="1" smtClean="0"/>
              <a:t>adjacenty</a:t>
            </a:r>
            <a:r>
              <a:rPr lang="en-US" sz="2400" dirty="0" smtClean="0"/>
              <a:t>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Once setup, they exchange their LSA databases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7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820" y="1819500"/>
            <a:ext cx="6828676" cy="4352699"/>
            <a:chOff x="1476375" y="1648143"/>
            <a:chExt cx="6828676" cy="4352699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476375" y="3581400"/>
              <a:ext cx="839788" cy="66833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pic>
          <p:nvPicPr>
            <p:cNvPr id="6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4613" y="3752850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250" y="5053013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3175" y="2476500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3325" y="3484563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3049588" y="2476500"/>
              <a:ext cx="763587" cy="111125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940050" y="4047238"/>
              <a:ext cx="1092200" cy="1116012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4359274" y="3802580"/>
              <a:ext cx="737395" cy="1270478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4112419" y="2786063"/>
              <a:ext cx="957262" cy="728662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2965450" y="2786063"/>
              <a:ext cx="927894" cy="1016511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5395913" y="3619499"/>
              <a:ext cx="1116559" cy="14287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892300" y="4244179"/>
              <a:ext cx="3175" cy="336550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849439" y="3259137"/>
              <a:ext cx="0" cy="336549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316163" y="3933031"/>
              <a:ext cx="294481" cy="0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Content Placeholder 3" descr="router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7038" y="2922588"/>
              <a:ext cx="388937" cy="34131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Content Placeholder 3" descr="router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7038" y="4583113"/>
              <a:ext cx="38893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630988" y="3005138"/>
              <a:ext cx="1587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656705" y="2041525"/>
              <a:ext cx="1588" cy="449263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23" name="Content Placeholder 3" descr="router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4305" y="1704975"/>
              <a:ext cx="3873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loud"/>
            <p:cNvSpPr>
              <a:spLocks noChangeAspect="1" noEditPoints="1" noChangeArrowheads="1"/>
            </p:cNvSpPr>
            <p:nvPr/>
          </p:nvSpPr>
          <p:spPr bwMode="auto">
            <a:xfrm>
              <a:off x="6215063" y="2362200"/>
              <a:ext cx="839787" cy="669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4811951" y="5045075"/>
              <a:ext cx="598488" cy="4699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421421" y="5278438"/>
              <a:ext cx="390530" cy="1587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7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775" y="2276475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1836896" y="1842769"/>
              <a:ext cx="598488" cy="4699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2413953" y="2115660"/>
              <a:ext cx="357822" cy="239396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2738438" y="1973898"/>
              <a:ext cx="5032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/>
                <a:t>Ra</a:t>
              </a:r>
              <a:endParaRPr lang="en-US" dirty="0"/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6215062" y="4130741"/>
              <a:ext cx="105686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/>
                <a:t>LSA DB</a:t>
              </a:r>
              <a:r>
                <a:rPr lang="en-US" dirty="0" smtClean="0"/>
                <a:t>:</a:t>
              </a:r>
            </a:p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dirty="0" smtClean="0"/>
            </a:p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dirty="0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3726307" y="2174556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/>
                <a:t>Rb</a:t>
              </a:r>
              <a:endParaRPr lang="en-US" dirty="0"/>
            </a:p>
          </p:txBody>
        </p: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6956972" y="5194366"/>
              <a:ext cx="1087437" cy="498475"/>
              <a:chOff x="4785" y="3049"/>
              <a:chExt cx="685" cy="314"/>
            </a:xfrm>
          </p:grpSpPr>
          <p:pic>
            <p:nvPicPr>
              <p:cNvPr id="93" name="Content Placeholder 3" descr="router.jpe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3203"/>
                <a:ext cx="141" cy="1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94" name="Content Placeholder 3" descr="router.jpe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5" y="3249"/>
                <a:ext cx="141" cy="1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5" name="Line 47"/>
              <p:cNvSpPr>
                <a:spLocks noChangeShapeType="1"/>
              </p:cNvSpPr>
              <p:nvPr/>
            </p:nvSpPr>
            <p:spPr bwMode="auto">
              <a:xfrm flipH="1" flipV="1">
                <a:off x="5158" y="3049"/>
                <a:ext cx="193" cy="15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48"/>
              <p:cNvSpPr>
                <a:spLocks noChangeShapeType="1"/>
              </p:cNvSpPr>
              <p:nvPr/>
            </p:nvSpPr>
            <p:spPr bwMode="auto">
              <a:xfrm flipV="1">
                <a:off x="4892" y="3067"/>
                <a:ext cx="188" cy="18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644105" y="1801335"/>
              <a:ext cx="936626" cy="328771"/>
              <a:chOff x="3644105" y="1801335"/>
              <a:chExt cx="936626" cy="328771"/>
            </a:xfrm>
          </p:grpSpPr>
          <p:sp>
            <p:nvSpPr>
              <p:cNvPr id="91" name="מלבן מעוגל 8"/>
              <p:cNvSpPr/>
              <p:nvPr/>
            </p:nvSpPr>
            <p:spPr>
              <a:xfrm>
                <a:off x="3644105" y="1801335"/>
                <a:ext cx="936625" cy="314325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 Box 52"/>
              <p:cNvSpPr txBox="1">
                <a:spLocks noChangeArrowheads="1"/>
              </p:cNvSpPr>
              <p:nvPr/>
            </p:nvSpPr>
            <p:spPr bwMode="auto">
              <a:xfrm>
                <a:off x="3644106" y="1815781"/>
                <a:ext cx="9366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dirty="0" err="1" smtClean="0"/>
                  <a:t>Rb</a:t>
                </a:r>
                <a:r>
                  <a:rPr lang="en-US" sz="1400" dirty="0" smtClean="0"/>
                  <a:t> LSA</a:t>
                </a:r>
                <a:endParaRPr lang="en-US" sz="1400" dirty="0"/>
              </a:p>
            </p:txBody>
          </p:sp>
        </p:grp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6372225" y="3644900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R3</a:t>
              </a:r>
            </a:p>
          </p:txBody>
        </p: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6294989" y="4575241"/>
              <a:ext cx="1408114" cy="647700"/>
              <a:chOff x="4368" y="2659"/>
              <a:chExt cx="887" cy="408"/>
            </a:xfrm>
          </p:grpSpPr>
          <p:grpSp>
            <p:nvGrpSpPr>
              <p:cNvPr id="82" name="Group 56"/>
              <p:cNvGrpSpPr>
                <a:grpSpLocks/>
              </p:cNvGrpSpPr>
              <p:nvPr/>
            </p:nvGrpSpPr>
            <p:grpSpPr bwMode="auto">
              <a:xfrm>
                <a:off x="4422" y="2659"/>
                <a:ext cx="833" cy="408"/>
                <a:chOff x="4422" y="2659"/>
                <a:chExt cx="833" cy="408"/>
              </a:xfrm>
            </p:grpSpPr>
            <p:pic>
              <p:nvPicPr>
                <p:cNvPr id="84" name="Content Placeholder 3" descr="router.jpe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035" y="2920"/>
                  <a:ext cx="158" cy="1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85" name="Content Placeholder 3" descr="router.jpe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75" y="2844"/>
                  <a:ext cx="158" cy="1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8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422" y="2659"/>
                  <a:ext cx="244" cy="2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sx="1000" sy="1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/>
                    <a:t>     </a:t>
                  </a:r>
                </a:p>
              </p:txBody>
            </p:sp>
            <p:sp>
              <p:nvSpPr>
                <p:cNvPr id="87" name="Line 59"/>
                <p:cNvSpPr>
                  <a:spLocks noChangeShapeType="1"/>
                </p:cNvSpPr>
                <p:nvPr/>
              </p:nvSpPr>
              <p:spPr bwMode="auto">
                <a:xfrm>
                  <a:off x="4640" y="2791"/>
                  <a:ext cx="145" cy="7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771" y="2716"/>
                  <a:ext cx="24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000" dirty="0" smtClean="0"/>
                    <a:t>Ra</a:t>
                  </a:r>
                  <a:endParaRPr lang="en-US" sz="1000" dirty="0"/>
                </a:p>
              </p:txBody>
            </p:sp>
            <p:sp>
              <p:nvSpPr>
                <p:cNvPr id="89" name="Line 61"/>
                <p:cNvSpPr>
                  <a:spLocks noChangeShapeType="1"/>
                </p:cNvSpPr>
                <p:nvPr/>
              </p:nvSpPr>
              <p:spPr bwMode="auto">
                <a:xfrm>
                  <a:off x="4926" y="2955"/>
                  <a:ext cx="113" cy="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83" y="2753"/>
                  <a:ext cx="27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000" dirty="0" err="1" smtClean="0"/>
                    <a:t>Rb</a:t>
                  </a:r>
                  <a:endParaRPr lang="en-US" sz="1000" dirty="0"/>
                </a:p>
              </p:txBody>
            </p:sp>
          </p:grpSp>
          <p:sp>
            <p:nvSpPr>
              <p:cNvPr id="83" name="Text Box 64"/>
              <p:cNvSpPr txBox="1">
                <a:spLocks noChangeArrowheads="1"/>
              </p:cNvSpPr>
              <p:nvPr/>
            </p:nvSpPr>
            <p:spPr bwMode="auto">
              <a:xfrm>
                <a:off x="4368" y="2684"/>
                <a:ext cx="31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800" dirty="0"/>
                  <a:t>Net-1</a:t>
                </a:r>
              </a:p>
            </p:txBody>
          </p:sp>
        </p:grp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699736" y="1915477"/>
              <a:ext cx="7191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Net-1</a:t>
              </a:r>
            </a:p>
          </p:txBody>
        </p:sp>
        <p:grpSp>
          <p:nvGrpSpPr>
            <p:cNvPr id="38" name="Group 46"/>
            <p:cNvGrpSpPr>
              <a:grpSpLocks/>
            </p:cNvGrpSpPr>
            <p:nvPr/>
          </p:nvGrpSpPr>
          <p:grpSpPr bwMode="auto">
            <a:xfrm>
              <a:off x="1945333" y="2010380"/>
              <a:ext cx="4629051" cy="2948365"/>
              <a:chOff x="1493" y="2704"/>
              <a:chExt cx="1924" cy="1193"/>
            </a:xfrm>
          </p:grpSpPr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2109" y="2704"/>
                <a:ext cx="1308" cy="582"/>
              </a:xfrm>
              <a:custGeom>
                <a:avLst/>
                <a:gdLst>
                  <a:gd name="T0" fmla="*/ 0 w 1308"/>
                  <a:gd name="T1" fmla="*/ 91 h 582"/>
                  <a:gd name="T2" fmla="*/ 317 w 1308"/>
                  <a:gd name="T3" fmla="*/ 136 h 582"/>
                  <a:gd name="T4" fmla="*/ 771 w 1308"/>
                  <a:gd name="T5" fmla="*/ 499 h 582"/>
                  <a:gd name="T6" fmla="*/ 1225 w 1308"/>
                  <a:gd name="T7" fmla="*/ 499 h 582"/>
                  <a:gd name="T8" fmla="*/ 1270 w 1308"/>
                  <a:gd name="T9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8" h="582">
                    <a:moveTo>
                      <a:pt x="0" y="91"/>
                    </a:moveTo>
                    <a:cubicBezTo>
                      <a:pt x="94" y="79"/>
                      <a:pt x="189" y="68"/>
                      <a:pt x="317" y="136"/>
                    </a:cubicBezTo>
                    <a:cubicBezTo>
                      <a:pt x="445" y="204"/>
                      <a:pt x="620" y="439"/>
                      <a:pt x="771" y="499"/>
                    </a:cubicBezTo>
                    <a:cubicBezTo>
                      <a:pt x="922" y="559"/>
                      <a:pt x="1142" y="582"/>
                      <a:pt x="1225" y="499"/>
                    </a:cubicBezTo>
                    <a:cubicBezTo>
                      <a:pt x="1308" y="416"/>
                      <a:pt x="1289" y="208"/>
                      <a:pt x="127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1511" y="2939"/>
                <a:ext cx="1043" cy="484"/>
              </a:xfrm>
              <a:custGeom>
                <a:avLst/>
                <a:gdLst>
                  <a:gd name="T0" fmla="*/ 1043 w 1043"/>
                  <a:gd name="T1" fmla="*/ 0 h 484"/>
                  <a:gd name="T2" fmla="*/ 590 w 1043"/>
                  <a:gd name="T3" fmla="*/ 408 h 484"/>
                  <a:gd name="T4" fmla="*/ 91 w 1043"/>
                  <a:gd name="T5" fmla="*/ 454 h 484"/>
                  <a:gd name="T6" fmla="*/ 46 w 1043"/>
                  <a:gd name="T7" fmla="*/ 27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3" h="484">
                    <a:moveTo>
                      <a:pt x="1043" y="0"/>
                    </a:moveTo>
                    <a:cubicBezTo>
                      <a:pt x="896" y="166"/>
                      <a:pt x="749" y="332"/>
                      <a:pt x="590" y="408"/>
                    </a:cubicBezTo>
                    <a:cubicBezTo>
                      <a:pt x="431" y="484"/>
                      <a:pt x="182" y="477"/>
                      <a:pt x="91" y="454"/>
                    </a:cubicBezTo>
                    <a:cubicBezTo>
                      <a:pt x="0" y="431"/>
                      <a:pt x="23" y="351"/>
                      <a:pt x="46" y="27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1493" y="3407"/>
                <a:ext cx="234" cy="299"/>
              </a:xfrm>
              <a:custGeom>
                <a:avLst/>
                <a:gdLst>
                  <a:gd name="T0" fmla="*/ 212 w 212"/>
                  <a:gd name="T1" fmla="*/ 0 h 317"/>
                  <a:gd name="T2" fmla="*/ 30 w 212"/>
                  <a:gd name="T3" fmla="*/ 90 h 317"/>
                  <a:gd name="T4" fmla="*/ 30 w 212"/>
                  <a:gd name="T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" h="317">
                    <a:moveTo>
                      <a:pt x="212" y="0"/>
                    </a:moveTo>
                    <a:cubicBezTo>
                      <a:pt x="136" y="18"/>
                      <a:pt x="60" y="37"/>
                      <a:pt x="30" y="90"/>
                    </a:cubicBezTo>
                    <a:cubicBezTo>
                      <a:pt x="0" y="143"/>
                      <a:pt x="15" y="230"/>
                      <a:pt x="30" y="31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1965" y="3344"/>
                <a:ext cx="461" cy="553"/>
              </a:xfrm>
              <a:custGeom>
                <a:avLst/>
                <a:gdLst>
                  <a:gd name="T0" fmla="*/ 144 w 461"/>
                  <a:gd name="T1" fmla="*/ 0 h 545"/>
                  <a:gd name="T2" fmla="*/ 53 w 461"/>
                  <a:gd name="T3" fmla="*/ 136 h 545"/>
                  <a:gd name="T4" fmla="*/ 461 w 461"/>
                  <a:gd name="T5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1" h="545">
                    <a:moveTo>
                      <a:pt x="144" y="0"/>
                    </a:moveTo>
                    <a:cubicBezTo>
                      <a:pt x="72" y="22"/>
                      <a:pt x="0" y="45"/>
                      <a:pt x="53" y="136"/>
                    </a:cubicBezTo>
                    <a:cubicBezTo>
                      <a:pt x="106" y="227"/>
                      <a:pt x="283" y="386"/>
                      <a:pt x="461" y="54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2472" y="3075"/>
                <a:ext cx="310" cy="771"/>
              </a:xfrm>
              <a:custGeom>
                <a:avLst/>
                <a:gdLst>
                  <a:gd name="T0" fmla="*/ 227 w 310"/>
                  <a:gd name="T1" fmla="*/ 0 h 771"/>
                  <a:gd name="T2" fmla="*/ 272 w 310"/>
                  <a:gd name="T3" fmla="*/ 272 h 771"/>
                  <a:gd name="T4" fmla="*/ 0 w 310"/>
                  <a:gd name="T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0" h="771">
                    <a:moveTo>
                      <a:pt x="227" y="0"/>
                    </a:moveTo>
                    <a:cubicBezTo>
                      <a:pt x="268" y="72"/>
                      <a:pt x="310" y="144"/>
                      <a:pt x="272" y="272"/>
                    </a:cubicBezTo>
                    <a:cubicBezTo>
                      <a:pt x="234" y="400"/>
                      <a:pt x="117" y="585"/>
                      <a:pt x="0" y="77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39" name="הסבר מלבני מעוגל 6"/>
            <p:cNvSpPr/>
            <p:nvPr/>
          </p:nvSpPr>
          <p:spPr>
            <a:xfrm rot="10800000" flipH="1">
              <a:off x="5925356" y="4227604"/>
              <a:ext cx="2379695" cy="1773238"/>
            </a:xfrm>
            <a:prstGeom prst="wedgeRoundRectCallou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40" name="Group 100"/>
            <p:cNvGrpSpPr>
              <a:grpSpLocks/>
            </p:cNvGrpSpPr>
            <p:nvPr/>
          </p:nvGrpSpPr>
          <p:grpSpPr bwMode="auto">
            <a:xfrm>
              <a:off x="1815465" y="2133600"/>
              <a:ext cx="4932363" cy="2803525"/>
              <a:chOff x="1134" y="1344"/>
              <a:chExt cx="3107" cy="1766"/>
            </a:xfrm>
          </p:grpSpPr>
          <p:sp>
            <p:nvSpPr>
              <p:cNvPr id="71" name="Freeform 85"/>
              <p:cNvSpPr>
                <a:spLocks/>
              </p:cNvSpPr>
              <p:nvPr/>
            </p:nvSpPr>
            <p:spPr bwMode="auto">
              <a:xfrm>
                <a:off x="1474" y="1480"/>
                <a:ext cx="862" cy="264"/>
              </a:xfrm>
              <a:custGeom>
                <a:avLst/>
                <a:gdLst>
                  <a:gd name="T0" fmla="*/ 862 w 862"/>
                  <a:gd name="T1" fmla="*/ 226 h 264"/>
                  <a:gd name="T2" fmla="*/ 408 w 862"/>
                  <a:gd name="T3" fmla="*/ 226 h 264"/>
                  <a:gd name="T4" fmla="*/ 0 w 862"/>
                  <a:gd name="T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2" h="264">
                    <a:moveTo>
                      <a:pt x="862" y="226"/>
                    </a:moveTo>
                    <a:cubicBezTo>
                      <a:pt x="707" y="245"/>
                      <a:pt x="552" y="264"/>
                      <a:pt x="408" y="226"/>
                    </a:cubicBezTo>
                    <a:cubicBezTo>
                      <a:pt x="264" y="188"/>
                      <a:pt x="132" y="94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" name="Freeform 86"/>
              <p:cNvSpPr>
                <a:spLocks/>
              </p:cNvSpPr>
              <p:nvPr/>
            </p:nvSpPr>
            <p:spPr bwMode="auto">
              <a:xfrm>
                <a:off x="1134" y="1752"/>
                <a:ext cx="1202" cy="619"/>
              </a:xfrm>
              <a:custGeom>
                <a:avLst/>
                <a:gdLst>
                  <a:gd name="T0" fmla="*/ 1202 w 1202"/>
                  <a:gd name="T1" fmla="*/ 0 h 619"/>
                  <a:gd name="T2" fmla="*/ 748 w 1202"/>
                  <a:gd name="T3" fmla="*/ 499 h 619"/>
                  <a:gd name="T4" fmla="*/ 113 w 1202"/>
                  <a:gd name="T5" fmla="*/ 589 h 619"/>
                  <a:gd name="T6" fmla="*/ 68 w 1202"/>
                  <a:gd name="T7" fmla="*/ 31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2" h="619">
                    <a:moveTo>
                      <a:pt x="1202" y="0"/>
                    </a:moveTo>
                    <a:cubicBezTo>
                      <a:pt x="1065" y="200"/>
                      <a:pt x="929" y="401"/>
                      <a:pt x="748" y="499"/>
                    </a:cubicBezTo>
                    <a:cubicBezTo>
                      <a:pt x="567" y="597"/>
                      <a:pt x="226" y="619"/>
                      <a:pt x="113" y="589"/>
                    </a:cubicBezTo>
                    <a:cubicBezTo>
                      <a:pt x="0" y="559"/>
                      <a:pt x="34" y="438"/>
                      <a:pt x="68" y="317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1233" y="2347"/>
                <a:ext cx="278" cy="501"/>
              </a:xfrm>
              <a:custGeom>
                <a:avLst/>
                <a:gdLst>
                  <a:gd name="T0" fmla="*/ 590 w 590"/>
                  <a:gd name="T1" fmla="*/ 0 h 544"/>
                  <a:gd name="T2" fmla="*/ 91 w 590"/>
                  <a:gd name="T3" fmla="*/ 136 h 544"/>
                  <a:gd name="T4" fmla="*/ 45 w 590"/>
                  <a:gd name="T5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44">
                    <a:moveTo>
                      <a:pt x="590" y="0"/>
                    </a:moveTo>
                    <a:cubicBezTo>
                      <a:pt x="386" y="22"/>
                      <a:pt x="182" y="45"/>
                      <a:pt x="91" y="136"/>
                    </a:cubicBezTo>
                    <a:cubicBezTo>
                      <a:pt x="0" y="227"/>
                      <a:pt x="22" y="385"/>
                      <a:pt x="45" y="544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 rot="21226437">
                <a:off x="1838" y="2201"/>
                <a:ext cx="740" cy="901"/>
              </a:xfrm>
              <a:custGeom>
                <a:avLst/>
                <a:gdLst>
                  <a:gd name="T0" fmla="*/ 144 w 733"/>
                  <a:gd name="T1" fmla="*/ 0 h 908"/>
                  <a:gd name="T2" fmla="*/ 98 w 733"/>
                  <a:gd name="T3" fmla="*/ 182 h 908"/>
                  <a:gd name="T4" fmla="*/ 733 w 733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3" h="908">
                    <a:moveTo>
                      <a:pt x="144" y="0"/>
                    </a:moveTo>
                    <a:cubicBezTo>
                      <a:pt x="72" y="15"/>
                      <a:pt x="0" y="31"/>
                      <a:pt x="98" y="182"/>
                    </a:cubicBezTo>
                    <a:cubicBezTo>
                      <a:pt x="196" y="333"/>
                      <a:pt x="464" y="620"/>
                      <a:pt x="733" y="908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Freeform 91"/>
              <p:cNvSpPr>
                <a:spLocks/>
              </p:cNvSpPr>
              <p:nvPr/>
            </p:nvSpPr>
            <p:spPr bwMode="auto">
              <a:xfrm>
                <a:off x="2699" y="1344"/>
                <a:ext cx="1542" cy="853"/>
              </a:xfrm>
              <a:custGeom>
                <a:avLst/>
                <a:gdLst>
                  <a:gd name="T0" fmla="*/ 0 w 1542"/>
                  <a:gd name="T1" fmla="*/ 362 h 853"/>
                  <a:gd name="T2" fmla="*/ 635 w 1542"/>
                  <a:gd name="T3" fmla="*/ 771 h 853"/>
                  <a:gd name="T4" fmla="*/ 1360 w 1542"/>
                  <a:gd name="T5" fmla="*/ 725 h 853"/>
                  <a:gd name="T6" fmla="*/ 1542 w 1542"/>
                  <a:gd name="T7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853">
                    <a:moveTo>
                      <a:pt x="0" y="362"/>
                    </a:moveTo>
                    <a:cubicBezTo>
                      <a:pt x="204" y="536"/>
                      <a:pt x="408" y="710"/>
                      <a:pt x="635" y="771"/>
                    </a:cubicBezTo>
                    <a:cubicBezTo>
                      <a:pt x="862" y="832"/>
                      <a:pt x="1209" y="853"/>
                      <a:pt x="1360" y="725"/>
                    </a:cubicBezTo>
                    <a:cubicBezTo>
                      <a:pt x="1511" y="597"/>
                      <a:pt x="1526" y="298"/>
                      <a:pt x="1542" y="0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Freeform 92"/>
              <p:cNvSpPr>
                <a:spLocks/>
              </p:cNvSpPr>
              <p:nvPr/>
            </p:nvSpPr>
            <p:spPr bwMode="auto">
              <a:xfrm>
                <a:off x="2690" y="1885"/>
                <a:ext cx="446" cy="1225"/>
              </a:xfrm>
              <a:custGeom>
                <a:avLst/>
                <a:gdLst>
                  <a:gd name="T0" fmla="*/ 226 w 446"/>
                  <a:gd name="T1" fmla="*/ 0 h 1225"/>
                  <a:gd name="T2" fmla="*/ 408 w 446"/>
                  <a:gd name="T3" fmla="*/ 363 h 1225"/>
                  <a:gd name="T4" fmla="*/ 0 w 446"/>
                  <a:gd name="T5" fmla="*/ 122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6" h="1225">
                    <a:moveTo>
                      <a:pt x="226" y="0"/>
                    </a:moveTo>
                    <a:cubicBezTo>
                      <a:pt x="336" y="79"/>
                      <a:pt x="446" y="159"/>
                      <a:pt x="408" y="363"/>
                    </a:cubicBezTo>
                    <a:cubicBezTo>
                      <a:pt x="370" y="567"/>
                      <a:pt x="185" y="896"/>
                      <a:pt x="0" y="1225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47938" y="1648143"/>
              <a:ext cx="945607" cy="330616"/>
              <a:chOff x="2547938" y="1648143"/>
              <a:chExt cx="945607" cy="330616"/>
            </a:xfrm>
          </p:grpSpPr>
          <p:sp>
            <p:nvSpPr>
              <p:cNvPr id="69" name="Text Box 51"/>
              <p:cNvSpPr txBox="1">
                <a:spLocks noChangeArrowheads="1"/>
              </p:cNvSpPr>
              <p:nvPr/>
            </p:nvSpPr>
            <p:spPr bwMode="auto">
              <a:xfrm>
                <a:off x="2556920" y="1664434"/>
                <a:ext cx="9366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dirty="0" smtClean="0"/>
                  <a:t>Ra </a:t>
                </a:r>
                <a:r>
                  <a:rPr lang="en-US" sz="1400" dirty="0"/>
                  <a:t>LSA</a:t>
                </a:r>
              </a:p>
            </p:txBody>
          </p:sp>
          <p:sp>
            <p:nvSpPr>
              <p:cNvPr id="70" name="מלבן מעוגל 152"/>
              <p:cNvSpPr/>
              <p:nvPr/>
            </p:nvSpPr>
            <p:spPr>
              <a:xfrm>
                <a:off x="2547938" y="1648143"/>
                <a:ext cx="936625" cy="314325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2472" y="3448727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679565" y="3024505"/>
              <a:ext cx="1588" cy="449263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289274" y="4566920"/>
              <a:ext cx="1749420" cy="1117600"/>
              <a:chOff x="6594472" y="5674991"/>
              <a:chExt cx="1749420" cy="11176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594472" y="5674991"/>
                <a:ext cx="1749420" cy="1117600"/>
                <a:chOff x="6397221" y="5591812"/>
                <a:chExt cx="1749420" cy="111760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6397221" y="5591812"/>
                  <a:ext cx="1749420" cy="1117600"/>
                  <a:chOff x="6447389" y="4697161"/>
                  <a:chExt cx="1749420" cy="1117600"/>
                </a:xfrm>
              </p:grpSpPr>
              <p:grpSp>
                <p:nvGrpSpPr>
                  <p:cNvPr id="5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7109372" y="5316286"/>
                    <a:ext cx="1087437" cy="498475"/>
                    <a:chOff x="4785" y="3049"/>
                    <a:chExt cx="685" cy="314"/>
                  </a:xfrm>
                </p:grpSpPr>
                <p:pic>
                  <p:nvPicPr>
                    <p:cNvPr id="65" name="Content Placeholder 3" descr="router.jpe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29" y="3203"/>
                      <a:ext cx="141" cy="114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  <p:pic>
                  <p:nvPicPr>
                    <p:cNvPr id="66" name="Content Placeholder 3" descr="router.jpe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785" y="3249"/>
                      <a:ext cx="141" cy="114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  <p:sp>
                  <p:nvSpPr>
                    <p:cNvPr id="67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58" y="3049"/>
                      <a:ext cx="193" cy="154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92" y="3067"/>
                      <a:ext cx="188" cy="182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447389" y="4697161"/>
                    <a:ext cx="1408114" cy="647700"/>
                    <a:chOff x="4368" y="2659"/>
                    <a:chExt cx="887" cy="408"/>
                  </a:xfrm>
                </p:grpSpPr>
                <p:grpSp>
                  <p:nvGrpSpPr>
                    <p:cNvPr id="5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2" y="2659"/>
                      <a:ext cx="833" cy="408"/>
                      <a:chOff x="4422" y="2659"/>
                      <a:chExt cx="833" cy="408"/>
                    </a:xfrm>
                  </p:grpSpPr>
                  <p:pic>
                    <p:nvPicPr>
                      <p:cNvPr id="58" name="Content Placeholder 3" descr="router.jpe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" y="2920"/>
                        <a:ext cx="158" cy="1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pic>
                  <p:pic>
                    <p:nvPicPr>
                      <p:cNvPr id="59" name="Content Placeholder 3" descr="router.jpe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" y="2844"/>
                        <a:ext cx="158" cy="1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pic>
                  <p:sp>
                    <p:nvSpPr>
                      <p:cNvPr id="60" name="Cloud"/>
                      <p:cNvSpPr>
                        <a:spLocks noChangeAspect="1" noEditPoints="1" noChangeArrowheads="1"/>
                      </p:cNvSpPr>
                      <p:nvPr/>
                    </p:nvSpPr>
                    <p:spPr bwMode="auto">
                      <a:xfrm>
                        <a:off x="4422" y="2659"/>
                        <a:ext cx="244" cy="202"/>
                      </a:xfrm>
                      <a:custGeom>
                        <a:avLst/>
                        <a:gdLst>
                          <a:gd name="T0" fmla="*/ 67 w 21600"/>
                          <a:gd name="T1" fmla="*/ 10800 h 21600"/>
                          <a:gd name="T2" fmla="*/ 10800 w 21600"/>
                          <a:gd name="T3" fmla="*/ 21577 h 21600"/>
                          <a:gd name="T4" fmla="*/ 21582 w 21600"/>
                          <a:gd name="T5" fmla="*/ 10800 h 21600"/>
                          <a:gd name="T6" fmla="*/ 10800 w 21600"/>
                          <a:gd name="T7" fmla="*/ 1235 h 21600"/>
                          <a:gd name="T8" fmla="*/ 2977 w 21600"/>
                          <a:gd name="T9" fmla="*/ 3262 h 21600"/>
                          <a:gd name="T10" fmla="*/ 17087 w 21600"/>
                          <a:gd name="T11" fmla="*/ 17337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 extrusionOk="0">
                            <a:moveTo>
                              <a:pt x="1949" y="7180"/>
                            </a:moveTo>
                            <a:cubicBezTo>
                              <a:pt x="841" y="7336"/>
                              <a:pt x="0" y="8613"/>
                              <a:pt x="0" y="10137"/>
                            </a:cubicBezTo>
                            <a:cubicBezTo>
                              <a:pt x="-1" y="11192"/>
                              <a:pt x="409" y="12169"/>
                              <a:pt x="1074" y="12702"/>
                            </a:cubicBezTo>
                            <a:lnTo>
                              <a:pt x="1063" y="12668"/>
                            </a:lnTo>
                            <a:cubicBezTo>
                              <a:pt x="685" y="13217"/>
                              <a:pt x="475" y="13940"/>
                              <a:pt x="475" y="14690"/>
                            </a:cubicBezTo>
                            <a:cubicBezTo>
                              <a:pt x="475" y="16325"/>
                              <a:pt x="1451" y="17650"/>
                              <a:pt x="2655" y="17650"/>
                            </a:cubicBezTo>
                            <a:cubicBezTo>
                              <a:pt x="2739" y="17650"/>
                              <a:pt x="2824" y="17643"/>
                              <a:pt x="2909" y="17629"/>
                            </a:cubicBezTo>
                            <a:lnTo>
                              <a:pt x="2897" y="17649"/>
                            </a:lnTo>
                            <a:cubicBezTo>
                              <a:pt x="3585" y="19288"/>
                              <a:pt x="4863" y="20300"/>
                              <a:pt x="6247" y="20300"/>
                            </a:cubicBezTo>
                            <a:cubicBezTo>
                              <a:pt x="6947" y="20299"/>
                              <a:pt x="7635" y="20039"/>
                              <a:pt x="8235" y="19546"/>
                            </a:cubicBezTo>
                            <a:lnTo>
                              <a:pt x="8229" y="19550"/>
                            </a:lnTo>
                            <a:cubicBezTo>
                              <a:pt x="8855" y="20829"/>
                              <a:pt x="9908" y="21597"/>
                              <a:pt x="11036" y="21597"/>
                            </a:cubicBezTo>
                            <a:cubicBezTo>
                              <a:pt x="12523" y="21596"/>
                              <a:pt x="13836" y="20267"/>
                              <a:pt x="14267" y="18324"/>
                            </a:cubicBezTo>
                            <a:lnTo>
                              <a:pt x="14270" y="18350"/>
                            </a:lnTo>
                            <a:cubicBezTo>
                              <a:pt x="14730" y="18740"/>
                              <a:pt x="15260" y="18947"/>
                              <a:pt x="15802" y="18947"/>
                            </a:cubicBezTo>
                            <a:cubicBezTo>
                              <a:pt x="17390" y="18946"/>
                              <a:pt x="18682" y="17205"/>
                              <a:pt x="18694" y="15045"/>
                            </a:cubicBezTo>
                            <a:lnTo>
                              <a:pt x="18689" y="15035"/>
                            </a:lnTo>
                            <a:cubicBezTo>
                              <a:pt x="20357" y="14710"/>
                              <a:pt x="21597" y="12765"/>
                              <a:pt x="21597" y="10472"/>
                            </a:cubicBezTo>
                            <a:cubicBezTo>
                              <a:pt x="21597" y="9456"/>
                              <a:pt x="21350" y="8469"/>
                              <a:pt x="20896" y="7663"/>
                            </a:cubicBezTo>
                            <a:lnTo>
                              <a:pt x="20889" y="7661"/>
                            </a:lnTo>
                            <a:cubicBezTo>
                              <a:pt x="21031" y="7208"/>
                              <a:pt x="21105" y="6721"/>
                              <a:pt x="21105" y="6228"/>
                            </a:cubicBezTo>
                            <a:cubicBezTo>
                              <a:pt x="21105" y="4588"/>
                              <a:pt x="20299" y="3150"/>
                              <a:pt x="19139" y="2719"/>
                            </a:cubicBezTo>
                            <a:lnTo>
                              <a:pt x="19148" y="2712"/>
                            </a:lnTo>
                            <a:cubicBezTo>
                              <a:pt x="18940" y="1142"/>
                              <a:pt x="17933" y="0"/>
                              <a:pt x="16758" y="0"/>
                            </a:cubicBezTo>
                            <a:cubicBezTo>
                              <a:pt x="16044" y="-1"/>
                              <a:pt x="15367" y="426"/>
                              <a:pt x="14905" y="1165"/>
                            </a:cubicBezTo>
                            <a:lnTo>
                              <a:pt x="14909" y="1170"/>
                            </a:lnTo>
                            <a:cubicBezTo>
                              <a:pt x="14497" y="432"/>
                              <a:pt x="13855" y="0"/>
                              <a:pt x="13174" y="0"/>
                            </a:cubicBezTo>
                            <a:cubicBezTo>
                              <a:pt x="12347" y="-1"/>
                              <a:pt x="11590" y="637"/>
                              <a:pt x="11221" y="1645"/>
                            </a:cubicBezTo>
                            <a:lnTo>
                              <a:pt x="11229" y="1694"/>
                            </a:lnTo>
                            <a:cubicBezTo>
                              <a:pt x="10730" y="1024"/>
                              <a:pt x="10058" y="650"/>
                              <a:pt x="9358" y="650"/>
                            </a:cubicBezTo>
                            <a:cubicBezTo>
                              <a:pt x="8372" y="649"/>
                              <a:pt x="7466" y="1391"/>
                              <a:pt x="7003" y="2578"/>
                            </a:cubicBezTo>
                            <a:lnTo>
                              <a:pt x="6995" y="2602"/>
                            </a:lnTo>
                            <a:cubicBezTo>
                              <a:pt x="6477" y="2189"/>
                              <a:pt x="5888" y="1972"/>
                              <a:pt x="5288" y="1972"/>
                            </a:cubicBezTo>
                            <a:cubicBezTo>
                              <a:pt x="3423" y="1972"/>
                              <a:pt x="1912" y="4029"/>
                              <a:pt x="1912" y="6567"/>
                            </a:cubicBezTo>
                            <a:cubicBezTo>
                              <a:pt x="1911" y="6774"/>
                              <a:pt x="1922" y="6981"/>
                              <a:pt x="1942" y="7186"/>
                            </a:cubicBezTo>
                            <a:close/>
                          </a:path>
                          <a:path w="21600" h="21600" fill="none" extrusionOk="0">
                            <a:moveTo>
                              <a:pt x="1074" y="12702"/>
                            </a:moveTo>
                            <a:cubicBezTo>
                              <a:pt x="1407" y="12969"/>
                              <a:pt x="1786" y="13110"/>
                              <a:pt x="2172" y="13110"/>
                            </a:cubicBezTo>
                            <a:cubicBezTo>
                              <a:pt x="2228" y="13109"/>
                              <a:pt x="2285" y="13107"/>
                              <a:pt x="2341" y="13101"/>
                            </a:cubicBezTo>
                          </a:path>
                          <a:path w="21600" h="21600" fill="none" extrusionOk="0">
                            <a:moveTo>
                              <a:pt x="2909" y="17629"/>
                            </a:moveTo>
                            <a:cubicBezTo>
                              <a:pt x="3099" y="17599"/>
                              <a:pt x="3285" y="17535"/>
                              <a:pt x="3463" y="17439"/>
                            </a:cubicBezTo>
                          </a:path>
                          <a:path w="21600" h="21600" fill="none" extrusionOk="0">
                            <a:moveTo>
                              <a:pt x="7895" y="18680"/>
                            </a:moveTo>
                            <a:cubicBezTo>
                              <a:pt x="7983" y="18985"/>
                              <a:pt x="8095" y="19277"/>
                              <a:pt x="8229" y="19550"/>
                            </a:cubicBezTo>
                          </a:path>
                          <a:path w="21600" h="21600" fill="none" extrusionOk="0">
                            <a:moveTo>
                              <a:pt x="14267" y="18324"/>
                            </a:moveTo>
                            <a:cubicBezTo>
                              <a:pt x="14336" y="18013"/>
                              <a:pt x="14380" y="17693"/>
                              <a:pt x="14400" y="17370"/>
                            </a:cubicBezTo>
                          </a:path>
                          <a:path w="21600" h="21600" fill="none" extrusionOk="0">
                            <a:moveTo>
                              <a:pt x="18694" y="15045"/>
                            </a:moveTo>
                            <a:cubicBezTo>
                              <a:pt x="18694" y="15034"/>
                              <a:pt x="18695" y="15024"/>
                              <a:pt x="18695" y="15013"/>
                            </a:cubicBezTo>
                            <a:cubicBezTo>
                              <a:pt x="18695" y="13508"/>
                              <a:pt x="18063" y="12136"/>
                              <a:pt x="17069" y="11477"/>
                            </a:cubicBezTo>
                          </a:path>
                          <a:path w="21600" h="21600" fill="none" extrusionOk="0">
                            <a:moveTo>
                              <a:pt x="20165" y="8999"/>
                            </a:moveTo>
                            <a:cubicBezTo>
                              <a:pt x="20479" y="8635"/>
                              <a:pt x="20726" y="8177"/>
                              <a:pt x="20889" y="7661"/>
                            </a:cubicBezTo>
                          </a:path>
                          <a:path w="21600" h="21600" fill="none" extrusionOk="0">
                            <a:moveTo>
                              <a:pt x="19186" y="3344"/>
                            </a:moveTo>
                            <a:cubicBezTo>
                              <a:pt x="19186" y="3328"/>
                              <a:pt x="19187" y="3313"/>
                              <a:pt x="19187" y="3297"/>
                            </a:cubicBezTo>
                            <a:cubicBezTo>
                              <a:pt x="19187" y="3101"/>
                              <a:pt x="19174" y="2905"/>
                              <a:pt x="19148" y="2712"/>
                            </a:cubicBezTo>
                          </a:path>
                          <a:path w="21600" h="21600" fill="none" extrusionOk="0">
                            <a:moveTo>
                              <a:pt x="14905" y="1165"/>
                            </a:moveTo>
                            <a:cubicBezTo>
                              <a:pt x="14754" y="1408"/>
                              <a:pt x="14629" y="1679"/>
                              <a:pt x="14535" y="1971"/>
                            </a:cubicBezTo>
                          </a:path>
                          <a:path w="21600" h="21600" fill="none" extrusionOk="0">
                            <a:moveTo>
                              <a:pt x="11221" y="1645"/>
                            </a:moveTo>
                            <a:cubicBezTo>
                              <a:pt x="11140" y="1866"/>
                              <a:pt x="11080" y="2099"/>
                              <a:pt x="11041" y="2340"/>
                            </a:cubicBezTo>
                          </a:path>
                          <a:path w="21600" h="21600" fill="none" extrusionOk="0">
                            <a:moveTo>
                              <a:pt x="7645" y="3276"/>
                            </a:moveTo>
                            <a:cubicBezTo>
                              <a:pt x="7449" y="3016"/>
                              <a:pt x="7231" y="2790"/>
                              <a:pt x="6995" y="2602"/>
                            </a:cubicBezTo>
                          </a:path>
                          <a:path w="21600" h="21600" fill="none" extrusionOk="0">
                            <a:moveTo>
                              <a:pt x="1942" y="7186"/>
                            </a:moveTo>
                            <a:cubicBezTo>
                              <a:pt x="1966" y="7426"/>
                              <a:pt x="2004" y="7663"/>
                              <a:pt x="2056" y="7895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sx="1000" sy="1000" algn="ctr" rotWithShape="0">
                          <a:srgbClr val="808080"/>
                        </a:outerShdw>
                      </a:effectLst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defRPr/>
                        </a:pPr>
                        <a:r>
                          <a:rPr lang="en-US"/>
                          <a:t>     </a:t>
                        </a:r>
                      </a:p>
                    </p:txBody>
                  </p:sp>
                  <p:sp>
                    <p:nvSpPr>
                      <p:cNvPr id="61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0" y="2791"/>
                        <a:ext cx="145" cy="79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1" y="2716"/>
                        <a:ext cx="241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r>
                          <a:rPr lang="en-US" sz="1000" dirty="0" smtClean="0"/>
                          <a:t>Ra</a:t>
                        </a:r>
                        <a:endParaRPr lang="en-US" sz="1000" dirty="0"/>
                      </a:p>
                    </p:txBody>
                  </p:sp>
                  <p:sp>
                    <p:nvSpPr>
                      <p:cNvPr id="6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6" y="2955"/>
                        <a:ext cx="113" cy="4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83" y="2753"/>
                        <a:ext cx="27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r>
                          <a:rPr lang="en-US" sz="1000" dirty="0" err="1" smtClean="0"/>
                          <a:t>Rb</a:t>
                        </a:r>
                        <a:endParaRPr lang="en-US" sz="1000" dirty="0"/>
                      </a:p>
                    </p:txBody>
                  </p:sp>
                </p:grpSp>
                <p:sp>
                  <p:nvSpPr>
                    <p:cNvPr id="57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684"/>
                      <a:ext cx="317" cy="1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en-US" sz="800" dirty="0"/>
                        <a:t>Net-1</a:t>
                      </a:r>
                    </a:p>
                  </p:txBody>
                </p:sp>
              </p:grp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7023112" y="6016622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94600" y="5862883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2</a:t>
                  </a:r>
                  <a:endParaRPr lang="en-US" sz="105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145887" y="5867650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2</a:t>
                  </a:r>
                  <a:endParaRPr lang="en-US" sz="105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284003" y="6178413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483579" y="6072437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904161" y="6329740"/>
                <a:ext cx="3979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137414" y="6394377"/>
                <a:ext cx="3979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</p:grpSp>
      </p:grpSp>
      <p:sp>
        <p:nvSpPr>
          <p:cNvPr id="97" name="Title 9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dirty="0" smtClean="0"/>
              <a:t>Example:  LSA from Ra and </a:t>
            </a:r>
            <a:r>
              <a:rPr lang="en-US" dirty="0" err="1" smtClean="0"/>
              <a:t>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400" dirty="0"/>
              <a:t>O</a:t>
            </a:r>
            <a:r>
              <a:rPr lang="en-US" sz="2400" dirty="0" smtClean="0"/>
              <a:t>SPF message integrity  (unlike BGP)</a:t>
            </a:r>
            <a:endParaRPr lang="en-US" sz="2400" dirty="0"/>
          </a:p>
          <a:p>
            <a:pPr lvl="1" eaLnBrk="1" hangingPunct="1">
              <a:defRPr/>
            </a:pPr>
            <a:r>
              <a:rPr lang="en-US" dirty="0"/>
              <a:t>Every link </a:t>
            </a:r>
            <a:r>
              <a:rPr lang="en-US" dirty="0" smtClean="0"/>
              <a:t>can have its </a:t>
            </a:r>
            <a:r>
              <a:rPr lang="en-US" dirty="0"/>
              <a:t>own shared </a:t>
            </a:r>
            <a:r>
              <a:rPr lang="en-US" dirty="0" smtClean="0"/>
              <a:t>secret</a:t>
            </a:r>
          </a:p>
          <a:p>
            <a:pPr lvl="1" eaLnBrk="1" hangingPunct="1">
              <a:defRPr/>
            </a:pPr>
            <a:r>
              <a:rPr lang="en-US" dirty="0" smtClean="0"/>
              <a:t>Unfortunately, OSPF uses an insecure MAC:</a:t>
            </a:r>
          </a:p>
          <a:p>
            <a:pPr marL="914400" lvl="2" indent="0" eaLnBrk="1" hangingPunct="1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MAC(</a:t>
            </a:r>
            <a:r>
              <a:rPr lang="en-US" dirty="0" err="1" smtClean="0"/>
              <a:t>k,m</a:t>
            </a:r>
            <a:r>
              <a:rPr lang="en-US" dirty="0" smtClean="0"/>
              <a:t>) = MD5(data </a:t>
            </a:r>
            <a:r>
              <a:rPr lang="en-US" dirty="0" err="1" smtClean="0"/>
              <a:t>ll</a:t>
            </a:r>
            <a:r>
              <a:rPr lang="en-US" dirty="0" smtClean="0"/>
              <a:t> key </a:t>
            </a:r>
            <a:r>
              <a:rPr lang="en-US" dirty="0" err="1" smtClean="0"/>
              <a:t>ll</a:t>
            </a:r>
            <a:r>
              <a:rPr lang="en-US" dirty="0" smtClean="0"/>
              <a:t> pad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>
              <a:spcBef>
                <a:spcPts val="2376"/>
              </a:spcBef>
              <a:buFont typeface="Arial"/>
              <a:buChar char="•"/>
              <a:defRPr/>
            </a:pPr>
            <a:r>
              <a:rPr lang="en-US" sz="2400" dirty="0"/>
              <a:t>Every LSA is flooded throughout the </a:t>
            </a:r>
            <a:r>
              <a:rPr lang="en-US" sz="2400" dirty="0" smtClean="0"/>
              <a:t>AS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/>
              <a:t>If a single malicious router, valid LSAs may still reach </a:t>
            </a:r>
            <a:r>
              <a:rPr lang="en-US" sz="2000" dirty="0" err="1" smtClean="0"/>
              <a:t>dest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spcBef>
                <a:spcPts val="2424"/>
              </a:spcBef>
              <a:buFont typeface="Arial"/>
              <a:buChar char="•"/>
              <a:defRPr/>
            </a:pPr>
            <a:r>
              <a:rPr lang="en-US" sz="2400" dirty="0"/>
              <a:t>The “fight back” </a:t>
            </a:r>
            <a:r>
              <a:rPr lang="en-US" sz="2400" dirty="0" smtClean="0"/>
              <a:t>mechanism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/>
              <a:t>If a router receives its own LSA with a newer timestamp than the latest it sent, it immediately floods a new LSA</a:t>
            </a:r>
            <a:endParaRPr lang="en-US" sz="2000" dirty="0"/>
          </a:p>
          <a:p>
            <a:pPr eaLnBrk="1" hangingPunct="1">
              <a:spcBef>
                <a:spcPts val="2376"/>
              </a:spcBef>
              <a:buFont typeface="Arial"/>
              <a:buChar char="•"/>
              <a:defRPr/>
            </a:pPr>
            <a:r>
              <a:rPr lang="en-US" sz="2400" dirty="0" smtClean="0"/>
              <a:t>Links </a:t>
            </a:r>
            <a:r>
              <a:rPr lang="en-US" sz="2400" dirty="0"/>
              <a:t>must be advertised by both </a:t>
            </a:r>
            <a:r>
              <a:rPr lang="en-US" sz="2400" dirty="0" smtClean="0"/>
              <a:t>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0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some attacks possible   </a:t>
            </a:r>
            <a:r>
              <a:rPr lang="en-US" sz="2000" dirty="0" smtClean="0"/>
              <a:t>[NKGB’12]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8229601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Threat model: 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single malicious router wants to disrupt all AS traffic</a:t>
            </a:r>
          </a:p>
          <a:p>
            <a:pPr marL="0" indent="0">
              <a:buNone/>
            </a:pPr>
            <a:r>
              <a:rPr lang="en-US" sz="2400" dirty="0" smtClean="0"/>
              <a:t>Example problem:  adjacency setup need no peer feedback</a:t>
            </a:r>
            <a:endParaRPr lang="en-US" sz="2400" dirty="0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2484438" y="4510487"/>
            <a:ext cx="1647825" cy="1104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rgbClr val="40458C"/>
                </a:solidFill>
              </a:rPr>
              <a:t>     LAN</a:t>
            </a:r>
          </a:p>
        </p:txBody>
      </p: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16200000" flipH="1">
            <a:off x="3010694" y="4266805"/>
            <a:ext cx="582612" cy="12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3423049"/>
            <a:ext cx="735012" cy="560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166249"/>
            <a:ext cx="760412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97824"/>
            <a:ext cx="760412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6" name="Straight Connector 14"/>
          <p:cNvCxnSpPr>
            <a:cxnSpLocks noChangeShapeType="1"/>
            <a:endCxn id="31" idx="1"/>
          </p:cNvCxnSpPr>
          <p:nvPr/>
        </p:nvCxnSpPr>
        <p:spPr bwMode="auto">
          <a:xfrm rot="5400000" flipH="1" flipV="1">
            <a:off x="3025775" y="5883674"/>
            <a:ext cx="552450" cy="12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2141689" y="3066259"/>
            <a:ext cx="237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40458C"/>
                </a:solidFill>
              </a:rPr>
              <a:t>Victim (DR)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7415213" y="3710512"/>
            <a:ext cx="133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40458C"/>
                </a:solidFill>
              </a:rPr>
              <a:t>a remote attacker</a:t>
            </a:r>
          </a:p>
        </p:txBody>
      </p:sp>
      <p:cxnSp>
        <p:nvCxnSpPr>
          <p:cNvPr id="40" name="מחבר ישר 5"/>
          <p:cNvCxnSpPr>
            <a:stCxn id="31" idx="2"/>
            <a:endCxn id="35" idx="1"/>
          </p:cNvCxnSpPr>
          <p:nvPr/>
        </p:nvCxnSpPr>
        <p:spPr>
          <a:xfrm>
            <a:off x="4130890" y="5062937"/>
            <a:ext cx="585573" cy="1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39"/>
          <p:cNvCxnSpPr>
            <a:cxnSpLocks noChangeShapeType="1"/>
          </p:cNvCxnSpPr>
          <p:nvPr/>
        </p:nvCxnSpPr>
        <p:spPr bwMode="auto">
          <a:xfrm>
            <a:off x="3563470" y="4005662"/>
            <a:ext cx="1080493" cy="863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40"/>
          <p:cNvSpPr txBox="1">
            <a:spLocks noChangeArrowheads="1"/>
          </p:cNvSpPr>
          <p:nvPr/>
        </p:nvSpPr>
        <p:spPr bwMode="auto">
          <a:xfrm rot="2383732">
            <a:off x="3308350" y="4165840"/>
            <a:ext cx="1728788" cy="27684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rgbClr val="40458C"/>
                </a:solidFill>
              </a:rPr>
              <a:t>adjacency</a:t>
            </a:r>
          </a:p>
        </p:txBody>
      </p:sp>
      <p:cxnSp>
        <p:nvCxnSpPr>
          <p:cNvPr id="63" name="Straight Connector 42"/>
          <p:cNvCxnSpPr>
            <a:cxnSpLocks noChangeShapeType="1"/>
          </p:cNvCxnSpPr>
          <p:nvPr/>
        </p:nvCxnSpPr>
        <p:spPr bwMode="auto">
          <a:xfrm rot="16200000" flipV="1">
            <a:off x="2022975" y="5042800"/>
            <a:ext cx="2089150" cy="14876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43"/>
          <p:cNvSpPr txBox="1">
            <a:spLocks noChangeArrowheads="1"/>
          </p:cNvSpPr>
          <p:nvPr/>
        </p:nvSpPr>
        <p:spPr bwMode="auto">
          <a:xfrm rot="16200000">
            <a:off x="2045945" y="4875572"/>
            <a:ext cx="1728951" cy="2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rgbClr val="40458C"/>
                </a:solidFill>
              </a:rPr>
              <a:t>adjacency</a:t>
            </a:r>
          </a:p>
        </p:txBody>
      </p:sp>
      <p:pic>
        <p:nvPicPr>
          <p:cNvPr id="61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450299"/>
            <a:ext cx="762000" cy="560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" name="Picture 8" descr="MC900217318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743" y="4306207"/>
            <a:ext cx="649065" cy="4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Connector 28"/>
          <p:cNvCxnSpPr>
            <a:cxnSpLocks noChangeShapeType="1"/>
            <a:endCxn id="34" idx="1"/>
          </p:cNvCxnSpPr>
          <p:nvPr/>
        </p:nvCxnSpPr>
        <p:spPr bwMode="auto">
          <a:xfrm flipV="1">
            <a:off x="1876371" y="6446443"/>
            <a:ext cx="1039867" cy="30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907778" y="3925889"/>
            <a:ext cx="864393" cy="863600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655625" y="3993177"/>
            <a:ext cx="3908272" cy="545931"/>
            <a:chOff x="3655625" y="3993177"/>
            <a:chExt cx="3908272" cy="545931"/>
          </a:xfrm>
        </p:grpSpPr>
        <p:sp>
          <p:nvSpPr>
            <p:cNvPr id="55" name="Freeform 67"/>
            <p:cNvSpPr>
              <a:spLocks/>
            </p:cNvSpPr>
            <p:nvPr/>
          </p:nvSpPr>
          <p:spPr bwMode="auto">
            <a:xfrm rot="787560">
              <a:off x="3655625" y="4222047"/>
              <a:ext cx="3908272" cy="317061"/>
            </a:xfrm>
            <a:custGeom>
              <a:avLst/>
              <a:gdLst>
                <a:gd name="T0" fmla="*/ 3908323 w 3908323"/>
                <a:gd name="T1" fmla="*/ 44245 h 317090"/>
                <a:gd name="T2" fmla="*/ 2389239 w 3908323"/>
                <a:gd name="T3" fmla="*/ 309716 h 317090"/>
                <a:gd name="T4" fmla="*/ 0 w 3908323"/>
                <a:gd name="T5" fmla="*/ 0 h 317090"/>
                <a:gd name="T6" fmla="*/ 0 60000 65536"/>
                <a:gd name="T7" fmla="*/ 0 60000 65536"/>
                <a:gd name="T8" fmla="*/ 0 60000 65536"/>
                <a:gd name="T9" fmla="*/ 0 w 3908323"/>
                <a:gd name="T10" fmla="*/ 0 h 317090"/>
                <a:gd name="T11" fmla="*/ 3908323 w 3908323"/>
                <a:gd name="T12" fmla="*/ 317090 h 3170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8323" h="317090">
                  <a:moveTo>
                    <a:pt x="3908323" y="44245"/>
                  </a:moveTo>
                  <a:cubicBezTo>
                    <a:pt x="3474474" y="180667"/>
                    <a:pt x="3040626" y="317090"/>
                    <a:pt x="2389239" y="309716"/>
                  </a:cubicBezTo>
                  <a:cubicBezTo>
                    <a:pt x="1737852" y="302342"/>
                    <a:pt x="868926" y="151171"/>
                    <a:pt x="0" y="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 rot="787560">
              <a:off x="3890619" y="3993177"/>
              <a:ext cx="36718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40458C"/>
                  </a:solidFill>
                </a:rPr>
                <a:t>False Hello and DBD messages</a:t>
              </a:r>
            </a:p>
          </p:txBody>
        </p:sp>
      </p:grpSp>
      <p:sp>
        <p:nvSpPr>
          <p:cNvPr id="53" name="Cloud"/>
          <p:cNvSpPr>
            <a:spLocks noChangeAspect="1" noEditPoints="1" noChangeArrowheads="1"/>
          </p:cNvSpPr>
          <p:nvPr/>
        </p:nvSpPr>
        <p:spPr bwMode="auto">
          <a:xfrm>
            <a:off x="323850" y="5935108"/>
            <a:ext cx="1152525" cy="771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rgbClr val="40458C"/>
                </a:solidFill>
              </a:rPr>
              <a:t>     </a:t>
            </a: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23850" y="5836842"/>
            <a:ext cx="1323975" cy="973932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40458C"/>
                </a:solidFill>
              </a:rPr>
              <a:t>n</a:t>
            </a:r>
            <a:r>
              <a:rPr lang="en-US" dirty="0" smtClean="0">
                <a:solidFill>
                  <a:srgbClr val="40458C"/>
                </a:solidFill>
              </a:rPr>
              <a:t>et 1</a:t>
            </a:r>
            <a:endParaRPr lang="en-US" dirty="0">
              <a:solidFill>
                <a:srgbClr val="40458C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66739" y="3276600"/>
            <a:ext cx="1978062" cy="2522538"/>
            <a:chOff x="866739" y="3427811"/>
            <a:chExt cx="1978062" cy="2522538"/>
          </a:xfrm>
        </p:grpSpPr>
        <p:sp>
          <p:nvSpPr>
            <p:cNvPr id="39" name="TextBox 33"/>
            <p:cNvSpPr txBox="1">
              <a:spLocks noChangeArrowheads="1"/>
            </p:cNvSpPr>
            <p:nvPr/>
          </p:nvSpPr>
          <p:spPr bwMode="auto">
            <a:xfrm>
              <a:off x="866739" y="4154063"/>
              <a:ext cx="1333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40458C"/>
                  </a:solidFill>
                </a:rPr>
                <a:t>phantom router</a:t>
              </a:r>
            </a:p>
          </p:txBody>
        </p:sp>
        <p:pic>
          <p:nvPicPr>
            <p:cNvPr id="59" name="Content Placeholder 3" descr="router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043" y="4798300"/>
              <a:ext cx="761328" cy="559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reflection endPos="0" dist="50800" dir="5400000" sy="-100000" algn="bl" rotWithShape="0"/>
            </a:effectLst>
          </p:spPr>
        </p:pic>
        <p:sp>
          <p:nvSpPr>
            <p:cNvPr id="57" name="TextBox 50"/>
            <p:cNvSpPr txBox="1">
              <a:spLocks noChangeArrowheads="1"/>
            </p:cNvSpPr>
            <p:nvPr/>
          </p:nvSpPr>
          <p:spPr bwMode="auto">
            <a:xfrm rot="18833789">
              <a:off x="1382476" y="4153785"/>
              <a:ext cx="1728787" cy="27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>
                  <a:solidFill>
                    <a:srgbClr val="40458C"/>
                  </a:solidFill>
                </a:rPr>
                <a:t>adjacency</a:t>
              </a:r>
            </a:p>
          </p:txBody>
        </p:sp>
        <p:cxnSp>
          <p:nvCxnSpPr>
            <p:cNvPr id="52" name="Straight Connector 49"/>
            <p:cNvCxnSpPr>
              <a:cxnSpLocks noChangeShapeType="1"/>
            </p:cNvCxnSpPr>
            <p:nvPr/>
          </p:nvCxnSpPr>
          <p:spPr bwMode="auto">
            <a:xfrm flipV="1">
              <a:off x="977960" y="5358028"/>
              <a:ext cx="347939" cy="5923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1980804" y="3886597"/>
              <a:ext cx="864393" cy="8636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511194" y="5931652"/>
            <a:ext cx="261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Result:  </a:t>
            </a:r>
            <a:r>
              <a:rPr lang="en-US" dirty="0" err="1" smtClean="0"/>
              <a:t>DoS</a:t>
            </a:r>
            <a:r>
              <a:rPr lang="en-US" dirty="0" smtClean="0"/>
              <a:t> on net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</p:txBody>
      </p:sp>
      <p:sp>
        <p:nvSpPr>
          <p:cNvPr id="43011" name="Subtitle 4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600200"/>
            <a:ext cx="4673600" cy="523875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Hierarchical Name Space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267200" y="2347913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root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32238" y="3170238"/>
            <a:ext cx="60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edu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44788" y="318135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net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73188" y="3186113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org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215063" y="3170238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uk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37125" y="31702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com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467600" y="3186113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25500" y="414337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wisc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528888" y="409575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ucb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748088" y="4049713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stanford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337300" y="40592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cmu</a:t>
            </a: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1941513" y="2687638"/>
            <a:ext cx="2374900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3152775" y="2687638"/>
            <a:ext cx="1222375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4740275" y="2663825"/>
            <a:ext cx="493713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857750" y="2674938"/>
            <a:ext cx="154305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4857750" y="2640013"/>
            <a:ext cx="268605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1154113" y="3533775"/>
            <a:ext cx="3114675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2905125" y="3509963"/>
            <a:ext cx="1363663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257675" y="3544888"/>
            <a:ext cx="9525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268788" y="3521075"/>
            <a:ext cx="2398712" cy="67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935913" y="4070350"/>
            <a:ext cx="522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mit</a:t>
            </a: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4375150" y="3498850"/>
            <a:ext cx="3551238" cy="693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219450" y="49339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cs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864100" y="493871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ee</a:t>
            </a: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H="1">
            <a:off x="3470275" y="4481513"/>
            <a:ext cx="720725" cy="55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4419600" y="448151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3419475" y="52895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081338" y="5699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www</a:t>
            </a: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H="1">
            <a:off x="4267200" y="27289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85725" y="0"/>
            <a:ext cx="763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DNS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Root Name Servers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981200"/>
            <a:ext cx="3743325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Hierarchical service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Root name servers for top-level domains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Authoritative name servers for subdomains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Local name resolvers contact authoritative servers when they do not know a name</a:t>
            </a:r>
          </a:p>
        </p:txBody>
      </p:sp>
      <p:pic>
        <p:nvPicPr>
          <p:cNvPr id="45060" name="Picture 4" descr="root-ser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"/>
          <a:stretch>
            <a:fillRect/>
          </a:stretch>
        </p:blipFill>
        <p:spPr bwMode="auto">
          <a:xfrm>
            <a:off x="3810000" y="1746250"/>
            <a:ext cx="50006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Lookup Example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892175" y="2511425"/>
            <a:ext cx="835025" cy="6810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03288" y="344170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Client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762250" y="2570163"/>
            <a:ext cx="798513" cy="693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47900" y="3292475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Local DNS resolver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064250" y="1711325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954838" y="1676400"/>
            <a:ext cx="1497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root &amp; edu </a:t>
            </a:r>
          </a:p>
          <a:p>
            <a:pPr algn="ctr"/>
            <a:r>
              <a:rPr lang="en-US">
                <a:latin typeface="Arial" charset="0"/>
              </a:rPr>
              <a:t>DNS server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099175" y="2933700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931025" y="2994025"/>
            <a:ext cx="1665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stanford.edu </a:t>
            </a:r>
          </a:p>
          <a:p>
            <a:pPr algn="ctr"/>
            <a:r>
              <a:rPr lang="en-US">
                <a:latin typeface="Arial" charset="0"/>
              </a:rPr>
              <a:t>DNS server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134100" y="4108450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703388" y="2852738"/>
            <a:ext cx="1058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187450" y="2154238"/>
            <a:ext cx="207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www.cs.stanford.edu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3573463" y="1970088"/>
            <a:ext cx="2505075" cy="893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3549650" y="2087563"/>
            <a:ext cx="2505075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1103643">
            <a:off x="4133850" y="2516188"/>
            <a:ext cx="1654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NS stanford.edu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-1103643">
            <a:off x="3717925" y="2093913"/>
            <a:ext cx="207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www.cs.stanford.edu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3608388" y="3063875"/>
            <a:ext cx="250507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 flipV="1">
            <a:off x="3573463" y="3181350"/>
            <a:ext cx="2540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 rot="297327">
            <a:off x="4189413" y="3341688"/>
            <a:ext cx="191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NS cs.stanford.edu</a:t>
            </a: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632200" y="3181350"/>
            <a:ext cx="2540000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 flipV="1">
            <a:off x="3562350" y="3263900"/>
            <a:ext cx="2551113" cy="129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 rot="1670163">
            <a:off x="4264025" y="4081463"/>
            <a:ext cx="1535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A www=IPaddr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996113" y="4114800"/>
            <a:ext cx="1919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cs.stanford.edu</a:t>
            </a:r>
          </a:p>
          <a:p>
            <a:pPr algn="ctr"/>
            <a:r>
              <a:rPr lang="en-US">
                <a:latin typeface="Arial" charset="0"/>
              </a:rPr>
              <a:t>DNS server</a:t>
            </a:r>
          </a:p>
        </p:txBody>
      </p:sp>
      <p:sp>
        <p:nvSpPr>
          <p:cNvPr id="46105" name="TextBox 24"/>
          <p:cNvSpPr txBox="1">
            <a:spLocks noChangeArrowheads="1"/>
          </p:cNvSpPr>
          <p:nvPr/>
        </p:nvSpPr>
        <p:spPr bwMode="auto">
          <a:xfrm>
            <a:off x="609600" y="5105400"/>
            <a:ext cx="8345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DNS record types (partial list):</a:t>
            </a:r>
          </a:p>
          <a:p>
            <a:pPr eaLnBrk="1" hangingPunct="1"/>
            <a:r>
              <a:rPr lang="en-US"/>
              <a:t> 	-  NS:	name server   (points to other server)</a:t>
            </a:r>
          </a:p>
          <a:p>
            <a:pPr eaLnBrk="1" hangingPunct="1"/>
            <a:r>
              <a:rPr lang="en-US"/>
              <a:t>	-  A:	address record   (contains IP address)</a:t>
            </a:r>
          </a:p>
          <a:p>
            <a:pPr eaLnBrk="1" hangingPunct="1"/>
            <a:r>
              <a:rPr lang="en-US"/>
              <a:t>	-  MX:	address in charge of handling email</a:t>
            </a:r>
          </a:p>
          <a:p>
            <a:pPr eaLnBrk="1" hangingPunct="1"/>
            <a:r>
              <a:rPr lang="en-US"/>
              <a:t>	-  TXT:	generic text    </a:t>
            </a:r>
            <a:r>
              <a:rPr lang="en-US" sz="1800"/>
              <a:t>(e.g. used to distribute site public keys (DKIM)  )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Caching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DNS responses are cached 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Quick response for repeated translations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Note:   NS records for domains also cached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DNS negative queries are cached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Save time for nonexistent sites, e.g. misspelling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Cached data periodically times out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Lifetime (TTL) of data controlled by owner of data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TTL passed with every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TCP Protocol Stack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362200" y="2562225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35300" y="2057400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Application protocol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62200" y="333533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05200" y="281781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TCP protocol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362200" y="410845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4384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362200" y="4786313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743200" y="4403725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86200" y="3625850"/>
            <a:ext cx="11430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IP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886200" y="4302125"/>
            <a:ext cx="11430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Network Access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029200" y="408940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1054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029200" y="4765675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410200" y="4405313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6294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6294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6294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66294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Packet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6482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Query ID: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16 bit random value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Links response to query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999" r="3751" b="20000"/>
          <a:stretch>
            <a:fillRect/>
          </a:stretch>
        </p:blipFill>
        <p:spPr bwMode="auto">
          <a:xfrm>
            <a:off x="4724400" y="21336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029450" y="6307138"/>
            <a:ext cx="1885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(from Steve Friedl)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Resolver to NS request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28999" r="5624" b="28999"/>
          <a:stretch>
            <a:fillRect/>
          </a:stretch>
        </p:blipFill>
        <p:spPr bwMode="auto">
          <a:xfrm>
            <a:off x="1828800" y="19050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04800" y="1219200"/>
            <a:ext cx="25908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Response to resolver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5999" r="4375" b="14999"/>
          <a:stretch>
            <a:fillRect/>
          </a:stretch>
        </p:blipFill>
        <p:spPr bwMode="auto">
          <a:xfrm>
            <a:off x="3290888" y="1828800"/>
            <a:ext cx="57769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228600" y="1676400"/>
            <a:ext cx="30622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Response contains IP addr of next NS server</a:t>
            </a:r>
          </a:p>
          <a:p>
            <a:pPr eaLnBrk="1" hangingPunct="1"/>
            <a:r>
              <a:rPr lang="en-US"/>
              <a:t>(called </a:t>
            </a:r>
            <a:r>
              <a:rPr lang="ja-JP" altLang="en-US"/>
              <a:t>“</a:t>
            </a:r>
            <a:r>
              <a:rPr lang="en-US"/>
              <a:t>glue</a:t>
            </a:r>
            <a:r>
              <a:rPr lang="ja-JP" altLang="en-US"/>
              <a:t>”</a:t>
            </a:r>
            <a:r>
              <a:rPr lang="en-US"/>
              <a:t>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 ignored if </a:t>
            </a:r>
            <a:br>
              <a:rPr lang="en-US"/>
            </a:br>
            <a:r>
              <a:rPr lang="en-US"/>
              <a:t>unrecognized QueryID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Authoritative response to resolver</a:t>
            </a:r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838200" y="4953000"/>
            <a:ext cx="1905000" cy="401638"/>
            <a:chOff x="609600" y="4724400"/>
            <a:chExt cx="1905000" cy="401638"/>
          </a:xfrm>
        </p:grpSpPr>
        <p:cxnSp>
          <p:nvCxnSpPr>
            <p:cNvPr id="51206" name="Straight Arrow Connector 6"/>
            <p:cNvCxnSpPr>
              <a:cxnSpLocks noChangeShapeType="1"/>
            </p:cNvCxnSpPr>
            <p:nvPr/>
          </p:nvCxnSpPr>
          <p:spPr bwMode="auto">
            <a:xfrm>
              <a:off x="609600" y="5124450"/>
              <a:ext cx="1905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7" name="TextBox 7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1552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final answer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981200"/>
            <a:ext cx="2824163" cy="224631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bailiwick checking:</a:t>
            </a:r>
          </a:p>
          <a:p>
            <a:pPr eaLnBrk="1" hangingPunct="1"/>
            <a:r>
              <a:rPr lang="en-US"/>
              <a:t>  response is cached if</a:t>
            </a:r>
            <a:br>
              <a:rPr lang="en-US"/>
            </a:br>
            <a:r>
              <a:rPr lang="en-US"/>
              <a:t>  it is within the same </a:t>
            </a:r>
            <a:br>
              <a:rPr lang="en-US"/>
            </a:br>
            <a:r>
              <a:rPr lang="en-US"/>
              <a:t>  domain of query</a:t>
            </a:r>
            <a:br>
              <a:rPr lang="en-US"/>
            </a:br>
            <a:r>
              <a:rPr lang="en-US"/>
              <a:t>  (i.e.  </a:t>
            </a:r>
            <a:r>
              <a:rPr lang="en-US" b="1"/>
              <a:t>a.com </a:t>
            </a:r>
            <a:r>
              <a:rPr lang="en-US"/>
              <a:t> cannot  </a:t>
            </a:r>
            <a:br>
              <a:rPr lang="en-US"/>
            </a:br>
            <a:r>
              <a:rPr lang="en-US"/>
              <a:t>       set NS for </a:t>
            </a:r>
            <a:r>
              <a:rPr lang="en-US" b="1"/>
              <a:t>b.com</a:t>
            </a:r>
            <a:r>
              <a:rPr lang="en-US"/>
              <a:t>)</a:t>
            </a:r>
          </a:p>
          <a:p>
            <a:pPr eaLnBrk="1" hangingPunct="1"/>
            <a:endParaRPr 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8000" r="3751" b="13000"/>
          <a:stretch>
            <a:fillRect/>
          </a:stretch>
        </p:blipFill>
        <p:spPr bwMode="auto">
          <a:xfrm>
            <a:off x="2971800" y="1779588"/>
            <a:ext cx="6103938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DNS Vulnerabilities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Users/hosts trust the host-address mapping </a:t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provided by DNS: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Used as basis for many security policies: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</a:rPr>
              <a:t>		Browser same origin policy,     URL address bar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Obvious problems </a:t>
            </a:r>
          </a:p>
          <a:p>
            <a:pPr lvl="1" eaLnBrk="1" hangingPunct="1">
              <a:lnSpc>
                <a:spcPct val="90000"/>
              </a:lnSpc>
              <a:spcBef>
                <a:spcPts val="1680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Interception of requests or compromise of DNS servers can result in incorrect or malicious responses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e.g.:   </a:t>
            </a:r>
            <a:r>
              <a:rPr lang="en-US" dirty="0" smtClean="0">
                <a:latin typeface="Tahoma" charset="0"/>
                <a:ea typeface="ＭＳ Ｐゴシック" charset="0"/>
              </a:rPr>
              <a:t>malicious access point in a Cafe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680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Solution – authenticated requests/responses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Provided by </a:t>
            </a:r>
            <a:r>
              <a:rPr lang="en-US" dirty="0" err="1">
                <a:latin typeface="Tahoma" charset="0"/>
                <a:ea typeface="ＭＳ Ｐゴシック" charset="0"/>
              </a:rPr>
              <a:t>DNSsec</a:t>
            </a:r>
            <a:r>
              <a:rPr lang="en-US" dirty="0">
                <a:latin typeface="Tahoma" charset="0"/>
                <a:ea typeface="ＭＳ Ｐゴシック" charset="0"/>
              </a:rPr>
              <a:t>     …    but </a:t>
            </a:r>
            <a:r>
              <a:rPr lang="en-US" dirty="0" smtClean="0">
                <a:latin typeface="Tahoma" charset="0"/>
                <a:ea typeface="ＭＳ Ｐゴシック" charset="0"/>
              </a:rPr>
              <a:t>few use </a:t>
            </a:r>
            <a:r>
              <a:rPr lang="en-US" dirty="0" err="1">
                <a:latin typeface="Tahoma" charset="0"/>
                <a:ea typeface="ＭＳ Ｐゴシック" charset="0"/>
              </a:rPr>
              <a:t>DNSsec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DNS cache poisoning  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(a la Kaminsky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08)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582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Victim machine visits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attacker’s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web site,  downloads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Javascript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2400" y="2508250"/>
            <a:ext cx="990600" cy="1016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user</a:t>
            </a:r>
          </a:p>
          <a:p>
            <a:pPr algn="ctr"/>
            <a:r>
              <a:rPr lang="en-US"/>
              <a:t>browser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205163" y="2508250"/>
            <a:ext cx="1214437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local</a:t>
            </a:r>
          </a:p>
          <a:p>
            <a:pPr algn="ctr"/>
            <a:r>
              <a:rPr lang="en-US"/>
              <a:t>DNS</a:t>
            </a:r>
          </a:p>
          <a:p>
            <a:pPr algn="ctr"/>
            <a:r>
              <a:rPr lang="en-US"/>
              <a:t>resolver</a:t>
            </a:r>
          </a:p>
        </p:txBody>
      </p:sp>
      <p:cxnSp>
        <p:nvCxnSpPr>
          <p:cNvPr id="53254" name="Straight Arrow Connector 7"/>
          <p:cNvCxnSpPr>
            <a:cxnSpLocks noChangeShapeType="1"/>
          </p:cNvCxnSpPr>
          <p:nvPr/>
        </p:nvCxnSpPr>
        <p:spPr bwMode="auto">
          <a:xfrm>
            <a:off x="1143000" y="2813050"/>
            <a:ext cx="2057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1295400" y="2403475"/>
            <a:ext cx="1652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Query:</a:t>
            </a:r>
          </a:p>
          <a:p>
            <a:pPr eaLnBrk="1" hangingPunct="1"/>
            <a:r>
              <a:rPr lang="en-US"/>
              <a:t>  a.bank.com</a:t>
            </a:r>
          </a:p>
        </p:txBody>
      </p:sp>
      <p:cxnSp>
        <p:nvCxnSpPr>
          <p:cNvPr id="53256" name="Straight Arrow Connector 11"/>
          <p:cNvCxnSpPr>
            <a:cxnSpLocks noChangeShapeType="1"/>
          </p:cNvCxnSpPr>
          <p:nvPr/>
        </p:nvCxnSpPr>
        <p:spPr bwMode="auto">
          <a:xfrm>
            <a:off x="4419600" y="2660650"/>
            <a:ext cx="2819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4800600" y="2286000"/>
            <a:ext cx="149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a.bank.com</a:t>
            </a:r>
          </a:p>
          <a:p>
            <a:pPr eaLnBrk="1" hangingPunct="1"/>
            <a:r>
              <a:rPr lang="en-US"/>
              <a:t>QID=x</a:t>
            </a:r>
            <a:r>
              <a:rPr lang="en-US" baseline="-25000"/>
              <a:t>1</a:t>
            </a:r>
          </a:p>
        </p:txBody>
      </p:sp>
      <p:sp>
        <p:nvSpPr>
          <p:cNvPr id="53258" name="Rectangle 17"/>
          <p:cNvSpPr>
            <a:spLocks noChangeArrowheads="1"/>
          </p:cNvSpPr>
          <p:nvPr/>
        </p:nvSpPr>
        <p:spPr bwMode="auto">
          <a:xfrm>
            <a:off x="7848600" y="5334000"/>
            <a:ext cx="9906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attacker</a:t>
            </a:r>
          </a:p>
        </p:txBody>
      </p:sp>
      <p:sp>
        <p:nvSpPr>
          <p:cNvPr id="37904" name="TextBox 25"/>
          <p:cNvSpPr txBox="1">
            <a:spLocks noChangeArrowheads="1"/>
          </p:cNvSpPr>
          <p:nvPr/>
        </p:nvSpPr>
        <p:spPr bwMode="auto">
          <a:xfrm>
            <a:off x="152400" y="5283200"/>
            <a:ext cx="3429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attacker wins if  </a:t>
            </a:r>
            <a:r>
              <a:rPr lang="en-US" dirty="0" smtClean="0">
                <a:sym typeface="Symbol" charset="0"/>
              </a:rPr>
              <a:t>∃j</a:t>
            </a:r>
            <a:r>
              <a:rPr lang="en-US" dirty="0">
                <a:sym typeface="Symbol" charset="0"/>
              </a:rPr>
              <a:t>:  x</a:t>
            </a:r>
            <a:r>
              <a:rPr lang="en-US" sz="2800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y</a:t>
            </a:r>
            <a:r>
              <a:rPr lang="en-US" sz="2800" baseline="-25000" dirty="0" err="1">
                <a:sym typeface="Symbol" charset="0"/>
              </a:rPr>
              <a:t>j</a:t>
            </a:r>
            <a:endParaRPr lang="en-US" sz="2800" baseline="-25000" dirty="0">
              <a:sym typeface="Symbol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>
                <a:sym typeface="Symbol" charset="0"/>
              </a:rPr>
              <a:t>   response is cached and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attacker owns </a:t>
            </a:r>
            <a:r>
              <a:rPr lang="en-US" dirty="0" err="1">
                <a:sym typeface="Symbol" charset="0"/>
              </a:rPr>
              <a:t>bank.com</a:t>
            </a:r>
            <a:endParaRPr lang="en-US" dirty="0">
              <a:sym typeface="Symbol" charset="0"/>
            </a:endParaRPr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7239000" y="2508250"/>
            <a:ext cx="16002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.com</a:t>
            </a:r>
            <a:endParaRPr lang="en-US" dirty="0"/>
          </a:p>
        </p:txBody>
      </p:sp>
      <p:cxnSp>
        <p:nvCxnSpPr>
          <p:cNvPr id="53261" name="Straight Arrow Connector 22"/>
          <p:cNvCxnSpPr>
            <a:cxnSpLocks noChangeShapeType="1"/>
          </p:cNvCxnSpPr>
          <p:nvPr/>
        </p:nvCxnSpPr>
        <p:spPr bwMode="auto">
          <a:xfrm rot="10800000">
            <a:off x="6019800" y="3201988"/>
            <a:ext cx="1219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62" name="TextBox 23"/>
          <p:cNvSpPr txBox="1">
            <a:spLocks noChangeArrowheads="1"/>
          </p:cNvSpPr>
          <p:nvPr/>
        </p:nvSpPr>
        <p:spPr bwMode="auto">
          <a:xfrm>
            <a:off x="6096000" y="3124200"/>
            <a:ext cx="119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/>
              <a:t>response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79850" y="3419475"/>
            <a:ext cx="3968750" cy="2206625"/>
            <a:chOff x="3880340" y="3648039"/>
            <a:chExt cx="3968260" cy="2206499"/>
          </a:xfrm>
        </p:grpSpPr>
        <p:cxnSp>
          <p:nvCxnSpPr>
            <p:cNvPr id="53264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4572000" y="3648039"/>
              <a:ext cx="3276600" cy="19145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65" name="Group 30"/>
            <p:cNvGrpSpPr>
              <a:grpSpLocks/>
            </p:cNvGrpSpPr>
            <p:nvPr/>
          </p:nvGrpSpPr>
          <p:grpSpPr bwMode="auto">
            <a:xfrm>
              <a:off x="3988992" y="4467761"/>
              <a:ext cx="3783408" cy="1323439"/>
              <a:chOff x="3988992" y="4467761"/>
              <a:chExt cx="3783408" cy="1323439"/>
            </a:xfrm>
          </p:grpSpPr>
          <p:sp>
            <p:nvSpPr>
              <p:cNvPr id="53267" name="Rectangle 29"/>
              <p:cNvSpPr>
                <a:spLocks noChangeArrowheads="1"/>
              </p:cNvSpPr>
              <p:nvPr/>
            </p:nvSpPr>
            <p:spPr bwMode="auto">
              <a:xfrm>
                <a:off x="3988992" y="5105400"/>
                <a:ext cx="3783408" cy="685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lg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268" name="TextBox 24"/>
              <p:cNvSpPr txBox="1">
                <a:spLocks noChangeArrowheads="1"/>
              </p:cNvSpPr>
              <p:nvPr/>
            </p:nvSpPr>
            <p:spPr bwMode="auto">
              <a:xfrm>
                <a:off x="3988992" y="4467761"/>
                <a:ext cx="378340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256 responses:</a:t>
                </a:r>
              </a:p>
              <a:p>
                <a:pPr eaLnBrk="1" hangingPunct="1"/>
                <a:r>
                  <a:rPr lang="en-US"/>
                  <a:t>Random QID  y</a:t>
                </a:r>
                <a:r>
                  <a:rPr lang="en-US" baseline="-25000"/>
                  <a:t>1</a:t>
                </a:r>
                <a:r>
                  <a:rPr lang="en-US"/>
                  <a:t>, y</a:t>
                </a:r>
                <a:r>
                  <a:rPr lang="en-US" baseline="-25000"/>
                  <a:t>2</a:t>
                </a:r>
                <a:r>
                  <a:rPr lang="en-US"/>
                  <a:t>, …</a:t>
                </a:r>
              </a:p>
              <a:p>
                <a:pPr eaLnBrk="1" hangingPunct="1"/>
                <a:r>
                  <a:rPr lang="en-US" b="1"/>
                  <a:t>NS  bank.com=ns.bank.com</a:t>
                </a:r>
              </a:p>
              <a:p>
                <a:pPr eaLnBrk="1" hangingPunct="1"/>
                <a:r>
                  <a:rPr lang="en-US" b="1"/>
                  <a:t>A ns.bank.com=</a:t>
                </a:r>
                <a:r>
                  <a:rPr lang="en-US" b="1">
                    <a:solidFill>
                      <a:srgbClr val="FF0000"/>
                    </a:solidFill>
                  </a:rPr>
                  <a:t>attackerIP</a:t>
                </a:r>
                <a:r>
                  <a:rPr lang="en-US" b="1"/>
                  <a:t> </a:t>
                </a:r>
              </a:p>
            </p:txBody>
          </p:sp>
        </p:grpSp>
        <p:sp>
          <p:nvSpPr>
            <p:cNvPr id="53266" name="Left Bracket 31"/>
            <p:cNvSpPr>
              <a:spLocks/>
            </p:cNvSpPr>
            <p:nvPr/>
          </p:nvSpPr>
          <p:spPr bwMode="auto">
            <a:xfrm>
              <a:off x="3880340" y="4800600"/>
              <a:ext cx="178992" cy="1053938"/>
            </a:xfrm>
            <a:prstGeom prst="leftBracket">
              <a:avLst>
                <a:gd name="adj" fmla="val 834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If at first you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don’t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succeed …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58200" cy="46482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Victim machine visits attacker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 web site,  downloads Javascript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" y="2508250"/>
            <a:ext cx="990600" cy="1016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user</a:t>
            </a:r>
          </a:p>
          <a:p>
            <a:pPr algn="ctr"/>
            <a:r>
              <a:rPr lang="en-US"/>
              <a:t>browser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05163" y="2508250"/>
            <a:ext cx="1214437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local</a:t>
            </a:r>
          </a:p>
          <a:p>
            <a:pPr algn="ctr"/>
            <a:r>
              <a:rPr lang="en-US"/>
              <a:t>DNS</a:t>
            </a:r>
          </a:p>
          <a:p>
            <a:pPr algn="ctr"/>
            <a:r>
              <a:rPr lang="en-US"/>
              <a:t>resolver</a:t>
            </a:r>
          </a:p>
        </p:txBody>
      </p:sp>
      <p:cxnSp>
        <p:nvCxnSpPr>
          <p:cNvPr id="54278" name="Straight Arrow Connector 7"/>
          <p:cNvCxnSpPr>
            <a:cxnSpLocks noChangeShapeType="1"/>
          </p:cNvCxnSpPr>
          <p:nvPr/>
        </p:nvCxnSpPr>
        <p:spPr bwMode="auto">
          <a:xfrm>
            <a:off x="1143000" y="2813050"/>
            <a:ext cx="2057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1295400" y="2403475"/>
            <a:ext cx="1682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Query: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  <a:r>
              <a:rPr lang="en-US" b="1"/>
              <a:t>b.</a:t>
            </a:r>
            <a:r>
              <a:rPr lang="en-US"/>
              <a:t>bank.com</a:t>
            </a:r>
          </a:p>
        </p:txBody>
      </p:sp>
      <p:cxnSp>
        <p:nvCxnSpPr>
          <p:cNvPr id="54280" name="Straight Arrow Connector 11"/>
          <p:cNvCxnSpPr>
            <a:cxnSpLocks noChangeShapeType="1"/>
          </p:cNvCxnSpPr>
          <p:nvPr/>
        </p:nvCxnSpPr>
        <p:spPr bwMode="auto">
          <a:xfrm>
            <a:off x="4419600" y="2660650"/>
            <a:ext cx="2819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4800600" y="2286000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b</a:t>
            </a:r>
            <a:r>
              <a:rPr lang="en-US"/>
              <a:t>.bank.com</a:t>
            </a:r>
          </a:p>
          <a:p>
            <a:pPr eaLnBrk="1" hangingPunct="1"/>
            <a:r>
              <a:rPr lang="en-US"/>
              <a:t>QID=</a:t>
            </a:r>
            <a:r>
              <a:rPr lang="en-US" b="1"/>
              <a:t>x</a:t>
            </a:r>
            <a:r>
              <a:rPr lang="en-US" b="1" baseline="-25000"/>
              <a:t>2</a:t>
            </a:r>
          </a:p>
        </p:txBody>
      </p:sp>
      <p:sp>
        <p:nvSpPr>
          <p:cNvPr id="54282" name="Rectangle 17"/>
          <p:cNvSpPr>
            <a:spLocks noChangeArrowheads="1"/>
          </p:cNvSpPr>
          <p:nvPr/>
        </p:nvSpPr>
        <p:spPr bwMode="auto">
          <a:xfrm>
            <a:off x="7848600" y="5334000"/>
            <a:ext cx="9906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attacker</a:t>
            </a:r>
          </a:p>
        </p:txBody>
      </p:sp>
      <p:cxnSp>
        <p:nvCxnSpPr>
          <p:cNvPr id="54283" name="Straight Arrow Connector 21"/>
          <p:cNvCxnSpPr>
            <a:cxnSpLocks noChangeShapeType="1"/>
          </p:cNvCxnSpPr>
          <p:nvPr/>
        </p:nvCxnSpPr>
        <p:spPr bwMode="auto">
          <a:xfrm rot="10800000">
            <a:off x="4572000" y="3419475"/>
            <a:ext cx="3276600" cy="191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4284" name="Group 30"/>
          <p:cNvGrpSpPr>
            <a:grpSpLocks/>
          </p:cNvGrpSpPr>
          <p:nvPr/>
        </p:nvGrpSpPr>
        <p:grpSpPr bwMode="auto">
          <a:xfrm>
            <a:off x="3989388" y="4238625"/>
            <a:ext cx="3783012" cy="1323975"/>
            <a:chOff x="3988992" y="4467761"/>
            <a:chExt cx="3783408" cy="1323439"/>
          </a:xfrm>
        </p:grpSpPr>
        <p:sp>
          <p:nvSpPr>
            <p:cNvPr id="54291" name="Rectangle 29"/>
            <p:cNvSpPr>
              <a:spLocks noChangeArrowheads="1"/>
            </p:cNvSpPr>
            <p:nvPr/>
          </p:nvSpPr>
          <p:spPr bwMode="auto">
            <a:xfrm>
              <a:off x="3988992" y="5105400"/>
              <a:ext cx="3783408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lg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2" name="TextBox 24"/>
            <p:cNvSpPr txBox="1">
              <a:spLocks noChangeArrowheads="1"/>
            </p:cNvSpPr>
            <p:nvPr/>
          </p:nvSpPr>
          <p:spPr bwMode="auto">
            <a:xfrm>
              <a:off x="3988992" y="4467761"/>
              <a:ext cx="37834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256 responses:</a:t>
              </a:r>
            </a:p>
            <a:p>
              <a:pPr eaLnBrk="1" hangingPunct="1"/>
              <a:r>
                <a:rPr lang="en-US"/>
                <a:t>Random QID  y</a:t>
              </a:r>
              <a:r>
                <a:rPr lang="en-US" baseline="-25000"/>
                <a:t>1</a:t>
              </a:r>
              <a:r>
                <a:rPr lang="en-US"/>
                <a:t>, y</a:t>
              </a:r>
              <a:r>
                <a:rPr lang="en-US" baseline="-25000"/>
                <a:t>2</a:t>
              </a:r>
              <a:r>
                <a:rPr lang="en-US"/>
                <a:t>, …</a:t>
              </a:r>
            </a:p>
            <a:p>
              <a:pPr eaLnBrk="1" hangingPunct="1"/>
              <a:r>
                <a:rPr lang="en-US" b="1"/>
                <a:t>NS  bank.com=ns.bank.com</a:t>
              </a:r>
            </a:p>
            <a:p>
              <a:pPr eaLnBrk="1" hangingPunct="1"/>
              <a:r>
                <a:rPr lang="en-US" b="1"/>
                <a:t>A ns.bank.com=</a:t>
              </a:r>
              <a:r>
                <a:rPr lang="en-US" b="1">
                  <a:solidFill>
                    <a:srgbClr val="FF0000"/>
                  </a:solidFill>
                </a:rPr>
                <a:t>attackerIP</a:t>
              </a:r>
              <a:r>
                <a:rPr lang="en-US" b="1"/>
                <a:t> </a:t>
              </a:r>
            </a:p>
          </p:txBody>
        </p:sp>
      </p:grpSp>
      <p:sp>
        <p:nvSpPr>
          <p:cNvPr id="54285" name="TextBox 25"/>
          <p:cNvSpPr txBox="1">
            <a:spLocks noChangeArrowheads="1"/>
          </p:cNvSpPr>
          <p:nvPr/>
        </p:nvSpPr>
        <p:spPr bwMode="auto">
          <a:xfrm>
            <a:off x="152400" y="5283200"/>
            <a:ext cx="3429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attacker wins if </a:t>
            </a:r>
            <a:r>
              <a:rPr lang="en-US" dirty="0" smtClean="0">
                <a:sym typeface="Symbol" charset="0"/>
              </a:rPr>
              <a:t>∃j</a:t>
            </a:r>
            <a:r>
              <a:rPr lang="en-US" dirty="0">
                <a:sym typeface="Symbol" charset="0"/>
              </a:rPr>
              <a:t>:  </a:t>
            </a:r>
            <a:r>
              <a:rPr lang="en-US" b="1" dirty="0">
                <a:sym typeface="Symbol" charset="0"/>
              </a:rPr>
              <a:t>x</a:t>
            </a:r>
            <a:r>
              <a:rPr lang="en-US" sz="2800" b="1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y</a:t>
            </a:r>
            <a:r>
              <a:rPr lang="en-US" sz="2800" baseline="-25000" dirty="0" err="1">
                <a:sym typeface="Symbol" charset="0"/>
              </a:rPr>
              <a:t>j</a:t>
            </a:r>
            <a:endParaRPr lang="en-US" sz="2800" baseline="-25000" dirty="0">
              <a:sym typeface="Symbol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>
                <a:sym typeface="Symbol" charset="0"/>
              </a:rPr>
              <a:t>   response is cached and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attacker owns </a:t>
            </a:r>
            <a:r>
              <a:rPr lang="en-US" dirty="0" err="1">
                <a:sym typeface="Symbol" charset="0"/>
              </a:rPr>
              <a:t>bank.com</a:t>
            </a:r>
            <a:endParaRPr lang="en-US" dirty="0">
              <a:sym typeface="Symbol" charset="0"/>
            </a:endParaRP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7239000" y="2508250"/>
            <a:ext cx="16002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.com</a:t>
            </a:r>
            <a:endParaRPr lang="en-US" dirty="0"/>
          </a:p>
        </p:txBody>
      </p:sp>
      <p:cxnSp>
        <p:nvCxnSpPr>
          <p:cNvPr id="54287" name="Straight Arrow Connector 22"/>
          <p:cNvCxnSpPr>
            <a:cxnSpLocks noChangeShapeType="1"/>
          </p:cNvCxnSpPr>
          <p:nvPr/>
        </p:nvCxnSpPr>
        <p:spPr bwMode="auto">
          <a:xfrm rot="10800000">
            <a:off x="6019800" y="3201988"/>
            <a:ext cx="1219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288" name="TextBox 23"/>
          <p:cNvSpPr txBox="1">
            <a:spLocks noChangeArrowheads="1"/>
          </p:cNvSpPr>
          <p:nvPr/>
        </p:nvSpPr>
        <p:spPr bwMode="auto">
          <a:xfrm>
            <a:off x="6118462" y="3124200"/>
            <a:ext cx="119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54289" name="Left Bracket 31"/>
          <p:cNvSpPr>
            <a:spLocks/>
          </p:cNvSpPr>
          <p:nvPr/>
        </p:nvSpPr>
        <p:spPr bwMode="auto">
          <a:xfrm>
            <a:off x="3879850" y="4572000"/>
            <a:ext cx="179388" cy="1054100"/>
          </a:xfrm>
          <a:prstGeom prst="leftBracket">
            <a:avLst>
              <a:gd name="adj" fmla="val 83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6400800"/>
            <a:ext cx="4878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success after </a:t>
            </a:r>
            <a:r>
              <a:rPr lang="en-US" dirty="0" smtClean="0">
                <a:sym typeface="Symbol" charset="0"/>
              </a:rPr>
              <a:t>≈ </a:t>
            </a:r>
            <a:r>
              <a:rPr lang="en-US" dirty="0">
                <a:sym typeface="Symbol" charset="0"/>
              </a:rPr>
              <a:t>256 tries  (few minutes)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Defenses</a:t>
            </a:r>
          </a:p>
        </p:txBody>
      </p:sp>
      <p:sp>
        <p:nvSpPr>
          <p:cNvPr id="5632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Increase Query ID size.    How?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Randomize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src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port,  additional  11  bits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Now </a:t>
            </a:r>
            <a:r>
              <a:rPr lang="en-US" dirty="0">
                <a:latin typeface="Tahoma" charset="0"/>
                <a:ea typeface="ＭＳ Ｐゴシック" charset="0"/>
              </a:rPr>
              <a:t>attack takes several hours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Ask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every DNS query twice: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Attacker has to guess </a:t>
            </a:r>
            <a:r>
              <a:rPr lang="en-US" dirty="0" err="1">
                <a:latin typeface="Tahoma" charset="0"/>
                <a:ea typeface="ＭＳ Ｐゴシック" charset="0"/>
              </a:rPr>
              <a:t>QueryID</a:t>
            </a:r>
            <a:r>
              <a:rPr lang="en-US" dirty="0">
                <a:latin typeface="Tahoma" charset="0"/>
                <a:ea typeface="ＭＳ Ｐゴシック" charset="0"/>
              </a:rPr>
              <a:t> correctly twice </a:t>
            </a:r>
            <a:r>
              <a:rPr lang="en-US" sz="2000" dirty="0">
                <a:latin typeface="Tahoma" charset="0"/>
                <a:ea typeface="ＭＳ Ｐゴシック" charset="0"/>
              </a:rPr>
              <a:t>(32 bits)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… but Apparently </a:t>
            </a:r>
            <a:r>
              <a:rPr lang="en-US" dirty="0">
                <a:latin typeface="Tahoma" charset="0"/>
                <a:ea typeface="ＭＳ Ｐゴシック" charset="0"/>
              </a:rPr>
              <a:t>DNS system cannot handle the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DNS poisoning attacks in the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wild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ahoma" charset="0"/>
                <a:ea typeface="ＭＳ Ｐゴシック" charset="0"/>
              </a:rPr>
              <a:t>January </a:t>
            </a:r>
            <a:r>
              <a:rPr lang="en-US" sz="2400" dirty="0">
                <a:latin typeface="Tahoma" charset="0"/>
                <a:ea typeface="ＭＳ Ｐゴシック" charset="0"/>
              </a:rPr>
              <a:t>2005, the domain name for a large New York ISP, </a:t>
            </a:r>
            <a:r>
              <a:rPr lang="en-US" sz="2400" dirty="0" err="1">
                <a:latin typeface="Tahoma" charset="0"/>
                <a:ea typeface="ＭＳ Ｐゴシック" charset="0"/>
              </a:rPr>
              <a:t>Panix</a:t>
            </a:r>
            <a:r>
              <a:rPr lang="en-US" sz="2400" dirty="0">
                <a:latin typeface="Tahoma" charset="0"/>
                <a:ea typeface="ＭＳ Ｐゴシック" charset="0"/>
              </a:rPr>
              <a:t>, was hijacked to a site in Australia.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ahoma" charset="0"/>
                <a:ea typeface="ＭＳ Ｐゴシック" charset="0"/>
              </a:rPr>
              <a:t>In </a:t>
            </a:r>
            <a:r>
              <a:rPr lang="en-US" sz="2400" dirty="0">
                <a:latin typeface="Tahoma" charset="0"/>
                <a:ea typeface="ＭＳ Ｐゴシック" charset="0"/>
              </a:rPr>
              <a:t>November 2004, Google and Amazon users were sent to Med Network Inc., an online pharmacy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ahoma" charset="0"/>
                <a:ea typeface="ＭＳ Ｐゴシック" charset="0"/>
              </a:rPr>
              <a:t>In </a:t>
            </a:r>
            <a:r>
              <a:rPr lang="en-US" sz="2400" dirty="0">
                <a:latin typeface="Tahoma" charset="0"/>
                <a:ea typeface="ＭＳ Ｐゴシック" charset="0"/>
              </a:rPr>
              <a:t>March 2003, a group dubbed the "Freedom Cyber Force Militia" hijacked visitors to the Al-Jazeera Web site and presented them with the message "God Bless Our Troops"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Rebinding Attack</a:t>
            </a:r>
            <a:endParaRPr lang="en-US" sz="3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1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5638800"/>
            <a:ext cx="6858000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Read permitted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it’s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the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same origin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22098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895600" y="2209800"/>
            <a:ext cx="533400" cy="3352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en-US" sz="2400">
                <a:latin typeface="Arial" charset="0"/>
              </a:rPr>
              <a:t>Firewall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6781800" y="4038600"/>
            <a:ext cx="1905000" cy="990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www.evil.com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web server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6781800" y="2438400"/>
            <a:ext cx="1981200" cy="990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ns.evil.com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DNS server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7016750" y="50292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171.64.7.115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0" y="2209800"/>
            <a:ext cx="4953000" cy="396875"/>
            <a:chOff x="960" y="1392"/>
            <a:chExt cx="3120" cy="250"/>
          </a:xfrm>
        </p:grpSpPr>
        <p:sp>
          <p:nvSpPr>
            <p:cNvPr id="58393" name="Line 11"/>
            <p:cNvSpPr>
              <a:spLocks noChangeShapeType="1"/>
            </p:cNvSpPr>
            <p:nvPr/>
          </p:nvSpPr>
          <p:spPr bwMode="auto">
            <a:xfrm>
              <a:off x="960" y="163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Text Box 12"/>
            <p:cNvSpPr txBox="1">
              <a:spLocks noChangeArrowheads="1"/>
            </p:cNvSpPr>
            <p:nvPr/>
          </p:nvSpPr>
          <p:spPr bwMode="auto">
            <a:xfrm>
              <a:off x="2544" y="1392"/>
              <a:ext cx="11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www.evil.com?</a:t>
              </a:r>
            </a:p>
          </p:txBody>
        </p:sp>
      </p:grpSp>
      <p:sp>
        <p:nvSpPr>
          <p:cNvPr id="58378" name="Rectangle 13"/>
          <p:cNvSpPr>
            <a:spLocks noChangeArrowheads="1"/>
          </p:cNvSpPr>
          <p:nvPr/>
        </p:nvSpPr>
        <p:spPr bwMode="auto">
          <a:xfrm>
            <a:off x="304800" y="44958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" charset="0"/>
              </a:rPr>
              <a:t>corporate</a:t>
            </a:r>
          </a:p>
          <a:p>
            <a:pPr algn="ctr" eaLnBrk="0" hangingPunct="0"/>
            <a:r>
              <a:rPr lang="en-US" sz="2400">
                <a:latin typeface="Arial" charset="0"/>
              </a:rPr>
              <a:t>web server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2727325"/>
            <a:ext cx="5029200" cy="396875"/>
            <a:chOff x="960" y="1824"/>
            <a:chExt cx="3168" cy="250"/>
          </a:xfrm>
        </p:grpSpPr>
        <p:sp>
          <p:nvSpPr>
            <p:cNvPr id="58391" name="Line 14"/>
            <p:cNvSpPr>
              <a:spLocks noChangeShapeType="1"/>
            </p:cNvSpPr>
            <p:nvPr/>
          </p:nvSpPr>
          <p:spPr bwMode="auto">
            <a:xfrm flipH="1">
              <a:off x="960" y="187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Text Box 15"/>
            <p:cNvSpPr txBox="1">
              <a:spLocks noChangeArrowheads="1"/>
            </p:cNvSpPr>
            <p:nvPr/>
          </p:nvSpPr>
          <p:spPr bwMode="auto">
            <a:xfrm>
              <a:off x="2223" y="1824"/>
              <a:ext cx="1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171.64.7.115</a:t>
              </a:r>
              <a:r>
                <a:rPr lang="en-US" altLang="ko-KR">
                  <a:latin typeface="Arial" charset="0"/>
                  <a:ea typeface="Gulim" charset="0"/>
                  <a:cs typeface="Gulim" charset="0"/>
                </a:rPr>
                <a:t>  </a:t>
              </a:r>
              <a:r>
                <a:rPr lang="en-US">
                  <a:latin typeface="Arial" charset="0"/>
                  <a:ea typeface="Gulim" charset="0"/>
                  <a:cs typeface="Gulim" charset="0"/>
                </a:rPr>
                <a:t>TTL = 0</a:t>
              </a:r>
            </a:p>
          </p:txBody>
        </p:sp>
      </p:grpSp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1219200" y="3505200"/>
            <a:ext cx="533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7" name="Rectangle 19"/>
          <p:cNvSpPr>
            <a:spLocks noChangeArrowheads="1"/>
          </p:cNvSpPr>
          <p:nvPr/>
        </p:nvSpPr>
        <p:spPr bwMode="auto">
          <a:xfrm>
            <a:off x="661987" y="1524000"/>
            <a:ext cx="512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&lt;iframe </a:t>
            </a:r>
            <a:r>
              <a:rPr lang="en-US" sz="2400" dirty="0" err="1">
                <a:latin typeface="Arial" charset="0"/>
              </a:rPr>
              <a:t>src</a:t>
            </a:r>
            <a:r>
              <a:rPr lang="en-US" sz="2400" dirty="0">
                <a:latin typeface="Arial" charset="0"/>
              </a:rPr>
              <a:t>="</a:t>
            </a:r>
            <a:r>
              <a:rPr lang="en-US" sz="2400" b="1" dirty="0">
                <a:latin typeface="Arial" charset="0"/>
              </a:rPr>
              <a:t>http://</a:t>
            </a:r>
            <a:r>
              <a:rPr lang="en-US" sz="2400" b="1" dirty="0" err="1">
                <a:latin typeface="Arial" charset="0"/>
              </a:rPr>
              <a:t>www.evil.com</a:t>
            </a:r>
            <a:r>
              <a:rPr lang="en-US" sz="2400" dirty="0">
                <a:latin typeface="Arial" charset="0"/>
              </a:rPr>
              <a:t>"&gt;</a:t>
            </a:r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304800" y="54864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192.168.0.100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4000" y="3260725"/>
            <a:ext cx="5029200" cy="396875"/>
            <a:chOff x="960" y="1824"/>
            <a:chExt cx="3168" cy="250"/>
          </a:xfrm>
        </p:grpSpPr>
        <p:sp>
          <p:nvSpPr>
            <p:cNvPr id="58389" name="Line 22"/>
            <p:cNvSpPr>
              <a:spLocks noChangeShapeType="1"/>
            </p:cNvSpPr>
            <p:nvPr/>
          </p:nvSpPr>
          <p:spPr bwMode="auto">
            <a:xfrm flipH="1">
              <a:off x="960" y="187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Text Box 23"/>
            <p:cNvSpPr txBox="1">
              <a:spLocks noChangeArrowheads="1"/>
            </p:cNvSpPr>
            <p:nvPr/>
          </p:nvSpPr>
          <p:spPr bwMode="auto">
            <a:xfrm>
              <a:off x="2502" y="1824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192.168.0.100</a:t>
              </a:r>
            </a:p>
          </p:txBody>
        </p:sp>
      </p:grpSp>
      <p:sp>
        <p:nvSpPr>
          <p:cNvPr id="621592" name="Line 24"/>
          <p:cNvSpPr>
            <a:spLocks noChangeShapeType="1"/>
          </p:cNvSpPr>
          <p:nvPr/>
        </p:nvSpPr>
        <p:spPr bwMode="auto">
          <a:xfrm>
            <a:off x="685800" y="3352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Box 24"/>
          <p:cNvSpPr txBox="1">
            <a:spLocks noChangeArrowheads="1"/>
          </p:cNvSpPr>
          <p:nvPr/>
        </p:nvSpPr>
        <p:spPr bwMode="auto">
          <a:xfrm>
            <a:off x="228600" y="152400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[DWF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96, R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01]</a:t>
            </a:r>
          </a:p>
        </p:txBody>
      </p:sp>
      <p:sp>
        <p:nvSpPr>
          <p:cNvPr id="58386" name="Text Box 24"/>
          <p:cNvSpPr txBox="1">
            <a:spLocks noChangeArrowheads="1"/>
          </p:cNvSpPr>
          <p:nvPr/>
        </p:nvSpPr>
        <p:spPr bwMode="auto">
          <a:xfrm>
            <a:off x="2041525" y="605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 sz="180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70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/>
              <a:t>DNS-SEC cannot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/>
              <a:t>stop this attack</a:t>
            </a:r>
          </a:p>
        </p:txBody>
      </p:sp>
      <p:sp>
        <p:nvSpPr>
          <p:cNvPr id="1360922" name="AutoShape 26"/>
          <p:cNvSpPr>
            <a:spLocks noChangeArrowheads="1"/>
          </p:cNvSpPr>
          <p:nvPr/>
        </p:nvSpPr>
        <p:spPr bwMode="auto">
          <a:xfrm>
            <a:off x="6553200" y="3048000"/>
            <a:ext cx="533400" cy="506413"/>
          </a:xfrm>
          <a:prstGeom prst="star5">
            <a:avLst/>
          </a:prstGeom>
          <a:solidFill>
            <a:srgbClr val="FFFF2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/>
      <p:bldP spid="621571" grpId="1" build="p"/>
      <p:bldP spid="621584" grpId="0" animBg="1"/>
      <p:bldP spid="621587" grpId="0"/>
      <p:bldP spid="621592" grpId="0" animBg="1"/>
      <p:bldP spid="5" grpId="0" build="p"/>
      <p:bldP spid="13609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00600" y="4953000"/>
            <a:ext cx="152400" cy="5334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3886200" y="2286000"/>
            <a:ext cx="381000" cy="9906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Formats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236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Transport (TCP, UDP)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37338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Network (IP)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44196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Link Layer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00600" y="2362200"/>
            <a:ext cx="2971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 message - data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720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7912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2484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3914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8486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572000" y="2667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4864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5532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629400" y="2667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772400" y="2667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413125" y="19399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TCP Header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248400" y="39624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7912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3340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3624263" y="4173538"/>
            <a:ext cx="1709737" cy="116046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897188" y="54070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IP Header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248400" y="46482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7912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340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4876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ETH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162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ETF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4958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Header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8580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Trailer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7391400" y="4953000"/>
            <a:ext cx="152400" cy="45402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791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162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5791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667000" y="31972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segment 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2667000" y="3806825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packet</a:t>
            </a:r>
            <a:endParaRPr lang="en-US" sz="1800">
              <a:latin typeface="Arial Narrow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667000" y="4568825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frame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67000" y="251142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Rebinding </a:t>
            </a:r>
            <a:r>
              <a:rPr lang="en-US" altLang="ko-KR">
                <a:latin typeface="Tahoma" charset="0"/>
                <a:ea typeface="Gulim" charset="0"/>
                <a:cs typeface="Gulim" charset="0"/>
              </a:rPr>
              <a:t>Defenses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305800" cy="4800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Browser mitigation: DNS Pinning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Refuse to switch to a new IP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Interacts poorly with proxies, VPN, dynamic DNS, …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Not consistently implemented in any browser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Server-side defenses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 Host header for unrecognized domains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Authenticate users with something other than IP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Firewall defenses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External names can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t resolve to internal addresses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Protects browsers inside the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Core protocols not designed for security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Eavesdropping, Packet injection, Route stealing,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DNS poisoning</a:t>
            </a:r>
          </a:p>
          <a:p>
            <a:pPr lvl="1" eaLnBrk="1" hangingPunct="1"/>
            <a:r>
              <a:rPr lang="en-US" sz="2200" dirty="0">
                <a:latin typeface="Tahoma" charset="0"/>
                <a:ea typeface="ＭＳ Ｐゴシック" charset="0"/>
              </a:rPr>
              <a:t>Patched over time to prevent basic attacks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		(e.g.  random TCP SN) 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More secure variants exist  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(next lecture)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:  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IP 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⟶ 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IPsec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DNS ⟶ 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DNSsec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BGP  ⟶   SBGP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Protocol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Best effort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Notes: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src and dest </a:t>
            </a:r>
            <a:r>
              <a:rPr lang="en-US" b="1">
                <a:latin typeface="Tahoma" charset="0"/>
                <a:ea typeface="ＭＳ Ｐゴシック" charset="0"/>
              </a:rPr>
              <a:t>ports</a:t>
            </a:r>
            <a:r>
              <a:rPr lang="en-US">
                <a:latin typeface="Tahoma" charset="0"/>
                <a:ea typeface="ＭＳ Ｐゴシック" charset="0"/>
              </a:rPr>
              <a:t> not parts of IP hdr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3363" y="0"/>
            <a:ext cx="46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IP</a:t>
            </a:r>
          </a:p>
        </p:txBody>
      </p: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1519" name="Rectangle 14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1522" name="Rectangle 17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IP Routing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5257800"/>
            <a:ext cx="81788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 uses several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hops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IP:   no ordering or delivery guarantees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4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212975"/>
            <a:ext cx="1077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527425"/>
            <a:ext cx="1077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353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85900" y="1676400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Meg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780338" y="2576513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392238" y="2649538"/>
            <a:ext cx="674687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803525" y="2667000"/>
            <a:ext cx="2682875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426200" y="2520950"/>
            <a:ext cx="889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74950" y="3859213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ISP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0825" y="17557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Office gateway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2667000" y="2287588"/>
            <a:ext cx="2378075" cy="836612"/>
            <a:chOff x="1766" y="1211"/>
            <a:chExt cx="1498" cy="527"/>
          </a:xfrm>
        </p:grpSpPr>
        <p:grpSp>
          <p:nvGrpSpPr>
            <p:cNvPr id="22550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</p:grpSpPr>
          <p:sp>
            <p:nvSpPr>
              <p:cNvPr id="22555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121.42.33.12</a:t>
                </a:r>
              </a:p>
            </p:txBody>
          </p:sp>
          <p:sp>
            <p:nvSpPr>
              <p:cNvPr id="22556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132.14.11.51</a:t>
                </a:r>
              </a:p>
            </p:txBody>
          </p:sp>
        </p:grpSp>
        <p:grpSp>
          <p:nvGrpSpPr>
            <p:cNvPr id="22551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</p:grpSpPr>
          <p:sp>
            <p:nvSpPr>
              <p:cNvPr id="22553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Source</a:t>
                </a:r>
              </a:p>
            </p:txBody>
          </p:sp>
          <p:sp>
            <p:nvSpPr>
              <p:cNvPr id="22554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Destination</a:t>
                </a:r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Packet</a:t>
              </a:r>
            </a:p>
          </p:txBody>
        </p:sp>
      </p:grp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79375" y="287813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1374775" y="443388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7234238" y="405288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5184775" y="3262313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132.14.11.1</a:t>
            </a:r>
          </a:p>
        </p:txBody>
      </p:sp>
      <p:pic>
        <p:nvPicPr>
          <p:cNvPr id="22548" name="Picture 30" descr="meg-ryan-01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533400"/>
            <a:ext cx="11112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32" descr="200px-Tom_Hanks,_February_2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1219200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IP Protocol Functions (Summary)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IP host knows location of router (gateway)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IP gateway must know route to other networks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Fragmentation and reassembly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If max-packet-size less than the user-data-size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Error reporting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ICMP packet to source if packet is dropped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TTL field:    decremented after every hop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Packet dropped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if </a:t>
            </a:r>
            <a:r>
              <a:rPr lang="en-US" sz="2000" dirty="0">
                <a:latin typeface="Tahoma" charset="0"/>
                <a:ea typeface="ＭＳ Ｐゴシック" charset="0"/>
              </a:rPr>
              <a:t>TTL=0.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240" y="5962926"/>
            <a:ext cx="2752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Prevents infinite loops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 no src IP authentication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Client is trusted to embed correct source IP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Easy to override using raw sockets</a:t>
            </a:r>
          </a:p>
          <a:p>
            <a:pPr lvl="1"/>
            <a:r>
              <a:rPr lang="en-US" sz="2200" b="1">
                <a:latin typeface="Tahoma" charset="0"/>
                <a:ea typeface="ＭＳ Ｐゴシック" charset="0"/>
              </a:rPr>
              <a:t>Libnet</a:t>
            </a:r>
            <a:r>
              <a:rPr lang="en-US" sz="2200">
                <a:latin typeface="Tahoma" charset="0"/>
                <a:ea typeface="ＭＳ Ｐゴシック" charset="0"/>
              </a:rPr>
              <a:t>:	a library for formatting raw packets with 		arbitrary IP headers</a:t>
            </a:r>
          </a:p>
          <a:p>
            <a:pPr>
              <a:spcBef>
                <a:spcPts val="3000"/>
              </a:spcBef>
              <a:buFont typeface="Symbol" charset="0"/>
              <a:buBlip>
                <a:blip r:embed="rId2"/>
              </a:buBlip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Anyone who owns their machine can send packets </a:t>
            </a:r>
            <a:b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with arbitrary source IP</a:t>
            </a:r>
          </a:p>
          <a:p>
            <a:pPr lvl="1"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  <a:sym typeface="Symbol" charset="0"/>
              </a:rPr>
              <a:t>… response will be sent back to forged source IP</a:t>
            </a:r>
          </a:p>
          <a:p>
            <a:pPr>
              <a:spcBef>
                <a:spcPts val="3000"/>
              </a:spcBef>
              <a:buFont typeface="Wingdings" charset="0"/>
              <a:buChar char="§"/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Implications</a:t>
            </a:r>
            <a:r>
              <a:rPr lang="en-US" sz="260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        (solutions in DDoS lecture)</a:t>
            </a:r>
            <a:endParaRPr lang="en-US" sz="26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DoS attacks;    </a:t>
            </a: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infection attacks  (e.g. slammer 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Transmission Control Protocol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Connection-oriented, preserves order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Sender 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Break data into packets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Attach packet numbers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Receiver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Acknowledge receipt;  lost packets are resent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Reassemble packets in correct order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1125" y="0"/>
            <a:ext cx="712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TCP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39775" y="4572000"/>
            <a:ext cx="736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Book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25813" y="4572000"/>
            <a:ext cx="18621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Mail each page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113463" y="4572000"/>
            <a:ext cx="2136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Reassemble book</a:t>
            </a:r>
          </a:p>
        </p:txBody>
      </p:sp>
      <p:pic>
        <p:nvPicPr>
          <p:cNvPr id="26632" name="Picture 8" descr="j0249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65688"/>
            <a:ext cx="15351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j0249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422900"/>
            <a:ext cx="15351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072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834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9596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0358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1120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1882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2644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3406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362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858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20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8382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9144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9906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68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1430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192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5918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43463" y="5530850"/>
            <a:ext cx="400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19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500688" y="6102350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5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965575" y="4935538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857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53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31801</TotalTime>
  <Words>1758</Words>
  <Application>Microsoft Macintosh PowerPoint</Application>
  <PresentationFormat>On-screen Show (4:3)</PresentationFormat>
  <Paragraphs>540</Paragraphs>
  <Slides>41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 Narrow</vt:lpstr>
      <vt:lpstr>Comic Sans MS</vt:lpstr>
      <vt:lpstr>Gulim</vt:lpstr>
      <vt:lpstr>ＭＳ Ｐゴシック</vt:lpstr>
      <vt:lpstr>Symbol</vt:lpstr>
      <vt:lpstr>Tahoma</vt:lpstr>
      <vt:lpstr>Times New Roman</vt:lpstr>
      <vt:lpstr>Wingdings</vt:lpstr>
      <vt:lpstr>Arial</vt:lpstr>
      <vt:lpstr>Blueprint</vt:lpstr>
      <vt:lpstr>Internet Security:       How the Internet works and       some basic vulnerabilities</vt:lpstr>
      <vt:lpstr>Internet Infrastructure</vt:lpstr>
      <vt:lpstr>TCP Protocol Stack</vt:lpstr>
      <vt:lpstr>Data Formats</vt:lpstr>
      <vt:lpstr>Internet Protocol</vt:lpstr>
      <vt:lpstr>       IP Routing</vt:lpstr>
      <vt:lpstr>IP Protocol Functions (Summary)</vt:lpstr>
      <vt:lpstr>Problem:  no src IP authentication</vt:lpstr>
      <vt:lpstr>Transmission Control Protocol</vt:lpstr>
      <vt:lpstr>TCP Header      (protocol=6)</vt:lpstr>
      <vt:lpstr>Review: TCP Handshake</vt:lpstr>
      <vt:lpstr>Basic Security Problems</vt:lpstr>
      <vt:lpstr>Why random initial sequence numbers? </vt:lpstr>
      <vt:lpstr>Example DoS vulnerability:  Reset</vt:lpstr>
      <vt:lpstr>Routing Security</vt:lpstr>
      <vt:lpstr>Interdomain Routing</vt:lpstr>
      <vt:lpstr>Routing Protocols</vt:lpstr>
      <vt:lpstr>BGP example             [D. Wetherall]</vt:lpstr>
      <vt:lpstr>Security Issues</vt:lpstr>
      <vt:lpstr>Example path hijack  (source: Renesys 2013)</vt:lpstr>
      <vt:lpstr>OSPF:   routing inside an AS</vt:lpstr>
      <vt:lpstr>Example:  LSA from Ra and Rb</vt:lpstr>
      <vt:lpstr>Security features</vt:lpstr>
      <vt:lpstr>Still some attacks possible   [NKGB’12]</vt:lpstr>
      <vt:lpstr>Domain Name System</vt:lpstr>
      <vt:lpstr>Domain Name System</vt:lpstr>
      <vt:lpstr>DNS Root Name Servers</vt:lpstr>
      <vt:lpstr>DNS Lookup Example</vt:lpstr>
      <vt:lpstr>Caching</vt:lpstr>
      <vt:lpstr>DNS Packet</vt:lpstr>
      <vt:lpstr>Resolver to NS request</vt:lpstr>
      <vt:lpstr>Response to resolver</vt:lpstr>
      <vt:lpstr>Authoritative response to resolver</vt:lpstr>
      <vt:lpstr>Basic DNS Vulnerabilities</vt:lpstr>
      <vt:lpstr>DNS cache poisoning  (a la Kaminsky’08)</vt:lpstr>
      <vt:lpstr>If at first you don’t succeed …</vt:lpstr>
      <vt:lpstr>Defenses</vt:lpstr>
      <vt:lpstr>DNS poisoning attacks in the wild</vt:lpstr>
      <vt:lpstr>DNS Rebinding Attack</vt:lpstr>
      <vt:lpstr>DNS Rebinding Defenses</vt:lpstr>
      <vt:lpstr>Summary</vt:lpstr>
    </vt:vector>
  </TitlesOfParts>
  <Company>Stanford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subject/>
  <dc:creator>Ante Derek</dc:creator>
  <cp:lastModifiedBy>dan boneh</cp:lastModifiedBy>
  <cp:revision>7250</cp:revision>
  <cp:lastPrinted>1998-03-10T18:42:22Z</cp:lastPrinted>
  <dcterms:created xsi:type="dcterms:W3CDTF">1997-09-07T20:51:32Z</dcterms:created>
  <dcterms:modified xsi:type="dcterms:W3CDTF">2017-05-16T17:40:49Z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