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4"/>
  </p:notesMasterIdLst>
  <p:sldIdLst>
    <p:sldId id="387" r:id="rId4"/>
    <p:sldId id="388" r:id="rId5"/>
    <p:sldId id="359" r:id="rId6"/>
    <p:sldId id="391" r:id="rId7"/>
    <p:sldId id="392" r:id="rId8"/>
    <p:sldId id="370" r:id="rId9"/>
    <p:sldId id="372" r:id="rId10"/>
    <p:sldId id="373" r:id="rId11"/>
    <p:sldId id="394" r:id="rId12"/>
    <p:sldId id="393" r:id="rId13"/>
    <p:sldId id="374" r:id="rId14"/>
    <p:sldId id="296" r:id="rId15"/>
    <p:sldId id="399" r:id="rId16"/>
    <p:sldId id="395" r:id="rId17"/>
    <p:sldId id="375" r:id="rId18"/>
    <p:sldId id="396" r:id="rId19"/>
    <p:sldId id="376" r:id="rId20"/>
    <p:sldId id="377" r:id="rId21"/>
    <p:sldId id="378" r:id="rId22"/>
    <p:sldId id="397" r:id="rId23"/>
    <p:sldId id="380" r:id="rId24"/>
    <p:sldId id="381" r:id="rId25"/>
    <p:sldId id="398" r:id="rId26"/>
    <p:sldId id="382" r:id="rId27"/>
    <p:sldId id="383" r:id="rId28"/>
    <p:sldId id="384" r:id="rId29"/>
    <p:sldId id="385" r:id="rId30"/>
    <p:sldId id="386" r:id="rId31"/>
    <p:sldId id="389" r:id="rId32"/>
    <p:sldId id="390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82"/>
  </p:normalViewPr>
  <p:slideViewPr>
    <p:cSldViewPr>
      <p:cViewPr varScale="1">
        <p:scale>
          <a:sx n="153" d="100"/>
          <a:sy n="153" d="100"/>
        </p:scale>
        <p:origin x="3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IoT</a:t>
            </a:r>
            <a:r>
              <a:rPr lang="en-US" baseline="0" dirty="0"/>
              <a:t> vulnerability disclosures:  so many that MITRE can’t keep up with assigning new CVEs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baseline="0" dirty="0"/>
              <a:t> service from hack-</a:t>
            </a:r>
            <a:r>
              <a:rPr lang="en-US" baseline="0" dirty="0" err="1"/>
              <a:t>shop.org.ru</a:t>
            </a:r>
            <a:endParaRPr lang="en-US" baseline="0" dirty="0"/>
          </a:p>
          <a:p>
            <a:r>
              <a:rPr lang="en-US" baseline="0" dirty="0"/>
              <a:t>Source:   http://</a:t>
            </a:r>
            <a:r>
              <a:rPr lang="en-US" baseline="0" dirty="0" err="1"/>
              <a:t>www.defcon.org</a:t>
            </a:r>
            <a:r>
              <a:rPr lang="en-US" baseline="0" dirty="0"/>
              <a:t>/images/defcon-15/dc15-presentations/dc-15-holt.pdf</a:t>
            </a:r>
          </a:p>
          <a:p>
            <a:r>
              <a:rPr lang="en-US" baseline="0" dirty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(2013:  140M CC stolen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SIPRnet</a:t>
            </a:r>
            <a:r>
              <a:rPr lang="en-US" dirty="0"/>
              <a:t> =</a:t>
            </a:r>
            <a:r>
              <a:rPr lang="en-US" baseline="0" dirty="0"/>
              <a:t> Secret Internet Protocol Router Network </a:t>
            </a:r>
          </a:p>
          <a:p>
            <a:r>
              <a:rPr lang="en-US" baseline="0" dirty="0" err="1"/>
              <a:t>Sysadmin</a:t>
            </a:r>
            <a:r>
              <a:rPr lang="en-US" baseline="0" dirty="0"/>
              <a:t>:    Terry Childs</a:t>
            </a:r>
          </a:p>
          <a:p>
            <a:r>
              <a:rPr lang="en-US" baseline="0" dirty="0"/>
              <a:t>Third example:   Roger </a:t>
            </a:r>
            <a:r>
              <a:rPr lang="en-US" baseline="0" dirty="0" err="1"/>
              <a:t>Duronio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85750"/>
            <a:ext cx="443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crypto.stanford.edu</a:t>
            </a:r>
            <a:r>
              <a:rPr lang="en-US" sz="2400" dirty="0"/>
              <a:t>/cs155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4350697" cy="2818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Users attacked:  stats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924631"/>
            <a:ext cx="455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≈  </a:t>
            </a:r>
            <a:r>
              <a:rPr lang="en-US" sz="2400"/>
              <a:t>300,000 users/month </a:t>
            </a:r>
            <a:r>
              <a:rPr lang="en-US" sz="2400" dirty="0"/>
              <a:t>worldwide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27" y="1123950"/>
            <a:ext cx="398118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1009" y="3943350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worldwide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2015</a:t>
            </a:r>
          </a:p>
        </p:txBody>
      </p:sp>
    </p:spTree>
    <p:extLst>
      <p:ext uri="{BB962C8B-B14F-4D97-AF65-F5344CB8AC3E}">
        <p14:creationId xmlns:p14="http://schemas.microsoft.com/office/powerpoint/2010/main" val="62520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10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Ransomware in 2017:  # users attacked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61F23-35CC-F14B-AFC7-B113A752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6681"/>
            <a:ext cx="7016750" cy="3463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196691-69F4-834B-A32B-72D503777EAC}"/>
              </a:ext>
            </a:extLst>
          </p:cNvPr>
          <p:cNvSpPr txBox="1"/>
          <p:nvPr/>
        </p:nvSpPr>
        <p:spPr>
          <a:xfrm>
            <a:off x="1524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2017</a:t>
            </a:r>
          </a:p>
        </p:txBody>
      </p:sp>
    </p:spTree>
    <p:extLst>
      <p:ext uri="{BB962C8B-B14F-4D97-AF65-F5344CB8AC3E}">
        <p14:creationId xmlns:p14="http://schemas.microsoft.com/office/powerpoint/2010/main" val="143982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br>
              <a:rPr lang="en-US" sz="3200" dirty="0"/>
            </a:br>
            <a:r>
              <a:rPr lang="en-US" sz="3200"/>
              <a:t>     4. </a:t>
            </a:r>
            <a:r>
              <a:rPr lang="en-US" sz="3200" dirty="0"/>
              <a:t>Spread to isolated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 </a:t>
            </a:r>
            <a:r>
              <a:rPr lang="en-US" b="1" dirty="0" err="1"/>
              <a:t>Stuxtnet</a:t>
            </a:r>
            <a:endParaRPr lang="en-US" b="1" dirty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         Windows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    Siemens PCS 7 SCADA control software on Windows  ⇒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Siemens device controller on isolated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More on this later in course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4095750"/>
          </a:xfrm>
        </p:spPr>
        <p:txBody>
          <a:bodyPr>
            <a:normAutofit/>
          </a:bodyPr>
          <a:lstStyle/>
          <a:p>
            <a:r>
              <a:rPr lang="en-US" dirty="0"/>
              <a:t>Financial data theft:  credit card numbers,  intellectual property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similar (smaller) attacks since 2000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Political motivation:   </a:t>
            </a:r>
          </a:p>
          <a:p>
            <a:pPr lvl="1"/>
            <a:r>
              <a:rPr lang="en-US" dirty="0"/>
              <a:t>DNC,   Tunisia Facebook  </a:t>
            </a:r>
            <a:r>
              <a:rPr lang="en-US" sz="1800" dirty="0"/>
              <a:t>(Feb. 2011)</a:t>
            </a:r>
            <a:r>
              <a:rPr lang="en-US" sz="2000" dirty="0"/>
              <a:t>,    GitHub (Mar. 2015)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stolen  </a:t>
            </a:r>
            <a:r>
              <a:rPr lang="en-US" sz="2400" dirty="0"/>
              <a:t>(2012-2015)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California breach notification report, 2015</a:t>
            </a:r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77724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Example:   </a:t>
            </a:r>
            <a:r>
              <a:rPr lang="en-US">
                <a:latin typeface="Tahoma" charset="0"/>
              </a:rPr>
              <a:t>Mpack</a:t>
            </a:r>
            <a:endParaRPr lang="en-US" sz="2400" dirty="0">
              <a:latin typeface="Tahoma" charset="0"/>
            </a:endParaRPr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Embedded as an </a:t>
            </a:r>
            <a:r>
              <a:rPr lang="en-US" dirty="0" err="1"/>
              <a:t>iframe</a:t>
            </a:r>
            <a:r>
              <a:rPr lang="en-US" dirty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management console provides stats on infection 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100$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 care can be purchased, one-year 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Impact:   500,000 infected sites   </a:t>
            </a:r>
            <a:r>
              <a:rPr lang="en-US" sz="1800" dirty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Insider attacks:  example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Linux  </a:t>
            </a:r>
            <a:r>
              <a:rPr lang="en-US" sz="2000" dirty="0"/>
              <a:t>(</a:t>
            </a:r>
            <a:r>
              <a:rPr lang="en-US" sz="2000" dirty="0" err="1"/>
              <a:t>nov</a:t>
            </a:r>
            <a:r>
              <a:rPr lang="en-US" sz="2000" dirty="0"/>
              <a:t> 2003)</a:t>
            </a:r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change  </a:t>
            </a:r>
            <a:r>
              <a:rPr lang="en-US" sz="2000" dirty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Inserted 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check, but …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2895600"/>
          </a:xfrm>
        </p:spPr>
        <p:txBody>
          <a:bodyPr/>
          <a:lstStyle/>
          <a:p>
            <a:r>
              <a:rPr lang="en-US" dirty="0"/>
              <a:t>Access to </a:t>
            </a:r>
            <a:r>
              <a:rPr lang="en-US" dirty="0" err="1"/>
              <a:t>SIPRnet</a:t>
            </a:r>
            <a:r>
              <a:rPr lang="en-US" dirty="0"/>
              <a:t> and a CD-RW:      260,000 cables  ⇒  </a:t>
            </a:r>
            <a:r>
              <a:rPr lang="en-US" dirty="0" err="1"/>
              <a:t>Wikileaks</a:t>
            </a:r>
            <a:r>
              <a:rPr lang="en-US" dirty="0"/>
              <a:t> </a:t>
            </a:r>
          </a:p>
          <a:p>
            <a:pPr>
              <a:spcBef>
                <a:spcPts val="2376"/>
              </a:spcBef>
            </a:pPr>
            <a:r>
              <a:rPr lang="en-US" dirty="0" err="1"/>
              <a:t>SysAdmin</a:t>
            </a:r>
            <a:r>
              <a:rPr lang="en-US" dirty="0"/>
              <a:t> for city of SF government.  </a:t>
            </a:r>
            <a:br>
              <a:rPr lang="en-US" dirty="0"/>
            </a:br>
            <a:r>
              <a:rPr lang="en-US" dirty="0"/>
              <a:t>	Changed passwords, locking out city from router access</a:t>
            </a:r>
          </a:p>
          <a:p>
            <a:pPr>
              <a:spcBef>
                <a:spcPts val="2376"/>
              </a:spcBef>
            </a:pPr>
            <a:r>
              <a:rPr lang="en-US" dirty="0"/>
              <a:t>Inside logic bomb took down 2000 UBS servers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025" y="32575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400550"/>
            <a:ext cx="393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security technology help?</a:t>
            </a:r>
          </a:p>
        </p:txBody>
      </p:sp>
    </p:spTree>
    <p:extLst>
      <p:ext uri="{BB962C8B-B14F-4D97-AF65-F5344CB8AC3E}">
        <p14:creationId xmlns:p14="http://schemas.microsoft.com/office/powerpoint/2010/main" val="24912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Social engineering is very effective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</a:t>
            </a:r>
            <a:r>
              <a:rPr lang="en-US" b="1" dirty="0" err="1"/>
              <a:t>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vulnerabilities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owned machines (PPI)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Many methods to profit from owned machines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876550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companies lose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62" y="1276350"/>
            <a:ext cx="3778250" cy="323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54773"/>
            <a:ext cx="3838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California breach notification report,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194" y="1397520"/>
            <a:ext cx="2319802" cy="30523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lost/stolen laptops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595" y="3955018"/>
            <a:ext cx="225606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malware/phishing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81485"/>
            <a:ext cx="1858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insider 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2411" y="1110555"/>
            <a:ext cx="17330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insider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598053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do </a:t>
            </a:r>
            <a:r>
              <a:rPr lang="en-US" sz="2400"/>
              <a:t>we have this data?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  </a:t>
            </a:r>
            <a:r>
              <a:rPr lang="en-US" sz="2000" dirty="0"/>
              <a:t>(secure boot firmware)</a:t>
            </a:r>
            <a:endParaRPr lang="en-US" dirty="0"/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/>
              <a:t>Zero day initiative (ZDI),   </a:t>
            </a:r>
            <a:r>
              <a:rPr lang="en-US" dirty="0" err="1"/>
              <a:t>iDefense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accenture</a:t>
            </a:r>
            <a:r>
              <a:rPr lang="en-US" sz="1800" dirty="0"/>
              <a:t>)</a:t>
            </a:r>
            <a:r>
              <a:rPr lang="en-US" dirty="0"/>
              <a:t>:   up to $25K</a:t>
            </a:r>
          </a:p>
          <a:p>
            <a:r>
              <a:rPr lang="en-US" dirty="0" err="1"/>
              <a:t>Zerodium</a:t>
            </a:r>
            <a:r>
              <a:rPr lang="en-US" dirty="0"/>
              <a:t>:   $1.5M for iOS10</a:t>
            </a:r>
            <a:r>
              <a:rPr lang="en-US"/>
              <a:t>,    </a:t>
            </a:r>
            <a:r>
              <a:rPr lang="en-US" dirty="0"/>
              <a:t>$200K for Android 7    </a:t>
            </a:r>
            <a:r>
              <a:rPr lang="en-US" sz="1600" dirty="0"/>
              <a:t>(Sep. 2016)</a:t>
            </a:r>
          </a:p>
        </p:txBody>
      </p:sp>
    </p:spTree>
    <p:extLst>
      <p:ext uri="{BB962C8B-B14F-4D97-AF65-F5344CB8AC3E}">
        <p14:creationId xmlns:p14="http://schemas.microsoft.com/office/powerpoint/2010/main" val="232082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Mozilla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746250"/>
            <a:ext cx="8902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42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Option 3</a:t>
            </a:r>
            <a:r>
              <a:rPr lang="en-US" dirty="0"/>
              <a:t>:   black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781550"/>
            <a:ext cx="44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Andy Greenberg   </a:t>
            </a:r>
            <a:r>
              <a:rPr lang="en-US" sz="1600" dirty="0"/>
              <a:t>(Forbes, 3/23/2012 )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564" b="4564"/>
          <a:stretch/>
        </p:blipFill>
        <p:spPr>
          <a:xfrm>
            <a:off x="457200" y="1498600"/>
            <a:ext cx="6997700" cy="290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019550"/>
            <a:ext cx="251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r>
              <a:rPr lang="en-US" dirty="0"/>
              <a:t> and even up to $1.5M </a:t>
            </a:r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600" cy="4095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Pay-per-install (PPI)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PPI operation:</a:t>
            </a:r>
          </a:p>
          <a:p>
            <a:pPr marL="457200" indent="-457200">
              <a:buAutoNum type="arabicPeriod"/>
            </a:pPr>
            <a:r>
              <a:rPr lang="en-US" dirty="0"/>
              <a:t>Own victim’s machine</a:t>
            </a:r>
          </a:p>
          <a:p>
            <a:pPr marL="457200" indent="-457200">
              <a:buAutoNum type="arabicPeriod"/>
            </a:pPr>
            <a:r>
              <a:rPr lang="en-US" dirty="0"/>
              <a:t>Download and install client’s code</a:t>
            </a:r>
          </a:p>
          <a:p>
            <a:pPr marL="457200" indent="-457200">
              <a:buAutoNum type="arabicPeriod"/>
            </a:pPr>
            <a:r>
              <a:rPr lang="en-US" dirty="0"/>
              <a:t>Charge client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83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3875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190750"/>
            <a:ext cx="5524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Cost:    </a:t>
            </a:r>
            <a:r>
              <a:rPr lang="en-US" sz="2400" b="1" dirty="0"/>
              <a:t>US     -  100-180$ / 1000 machines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b="1" dirty="0"/>
              <a:t>Asia  -   7-8$ / 1000 machines</a:t>
            </a:r>
          </a:p>
        </p:txBody>
      </p:sp>
    </p:spTree>
    <p:extLst>
      <p:ext uri="{BB962C8B-B14F-4D97-AF65-F5344CB8AC3E}">
        <p14:creationId xmlns:p14="http://schemas.microsoft.com/office/powerpoint/2010/main" val="6241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aware of exploit techniques</a:t>
            </a:r>
          </a:p>
          <a:p>
            <a:endParaRPr lang="en-US" dirty="0"/>
          </a:p>
          <a:p>
            <a:r>
              <a:rPr lang="en-US" dirty="0"/>
              <a:t>Learn to defend and avoid common exploits</a:t>
            </a:r>
          </a:p>
          <a:p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 and legacy code </a:t>
            </a:r>
            <a:br>
              <a:rPr lang="en-US" dirty="0"/>
            </a:br>
            <a:r>
              <a:rPr lang="en-US" dirty="0"/>
              <a:t>Isolation, authentication, and access control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62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FD60A-6D35-A049-AD4E-4DB1D996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134225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Vulnerable applications being exploited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CBA5-2885-8E4B-B6D2-91950767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614004"/>
            <a:ext cx="4495801" cy="3982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4056173" y="3028950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5011627" y="1962150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3639942" y="1460897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352800" y="2060257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malware     </a:t>
            </a:r>
            <a:r>
              <a:rPr lang="en-US" sz="2400" dirty="0"/>
              <a:t>(Nov. 2013 – Oct. 2014)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54272"/>
            <a:ext cx="5207000" cy="314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3714750"/>
            <a:ext cx="60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514" y="4324350"/>
            <a:ext cx="800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rise of mobile banking Trojans     </a:t>
            </a:r>
            <a:r>
              <a:rPr lang="en-US" dirty="0"/>
              <a:t>(Kaspersky Security Bulletin 2014)   </a:t>
            </a:r>
          </a:p>
        </p:txBody>
      </p:sp>
    </p:spTree>
    <p:extLst>
      <p:ext uri="{BB962C8B-B14F-4D97-AF65-F5344CB8AC3E}">
        <p14:creationId xmlns:p14="http://schemas.microsoft.com/office/powerpoint/2010/main" val="413413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Why own client machines:  </a:t>
            </a:r>
            <a:br>
              <a:rPr lang="en-US" sz="3600" dirty="0"/>
            </a:br>
            <a:r>
              <a:rPr lang="en-US" sz="3600" dirty="0"/>
              <a:t>     1.  IP address and bandwidth stealing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Attacker’s goal:   look like a random Internet user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Spam</a:t>
            </a:r>
            <a:r>
              <a:rPr lang="en-US" dirty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Spamalytics</a:t>
            </a:r>
            <a:r>
              <a:rPr lang="en-US" dirty="0"/>
              <a:t>:    </a:t>
            </a:r>
            <a:r>
              <a:rPr lang="en-US" sz="1800" dirty="0"/>
              <a:t>1:12M  </a:t>
            </a:r>
            <a:r>
              <a:rPr lang="en-US" sz="1800" dirty="0" err="1"/>
              <a:t>pharma</a:t>
            </a:r>
            <a:r>
              <a:rPr lang="en-US" sz="1800" dirty="0"/>
              <a:t> spams leads to purchase</a:t>
            </a:r>
          </a:p>
          <a:p>
            <a:pPr marL="0" indent="0">
              <a:buNone/>
            </a:pPr>
            <a:r>
              <a:rPr lang="en-US" sz="1800" dirty="0"/>
              <a:t>			1:260K greeting card spams leads to infection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Denial of Service:      </a:t>
            </a:r>
            <a:r>
              <a:rPr lang="en-US" dirty="0"/>
              <a:t>Services:  </a:t>
            </a:r>
            <a:r>
              <a:rPr lang="en-US" b="1" dirty="0"/>
              <a:t> </a:t>
            </a:r>
            <a:r>
              <a:rPr lang="en-US" dirty="0"/>
              <a:t>1 hour (20$),   24 hours (100$)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Click fraud  </a:t>
            </a:r>
            <a:r>
              <a:rPr lang="en-US" dirty="0"/>
              <a:t>(e.g. </a:t>
            </a:r>
            <a:r>
              <a:rPr lang="en-US" dirty="0" err="1"/>
              <a:t>Clickbot.a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br>
              <a:rPr lang="en-US" sz="3200" dirty="0"/>
            </a:br>
            <a:r>
              <a:rPr lang="en-US" sz="3200" dirty="0"/>
              <a:t>     2.  Steal user credentials and inject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web passwords,   gaming </a:t>
            </a:r>
            <a:r>
              <a:rPr lang="en-US" dirty="0" err="1"/>
              <a:t>pwds</a:t>
            </a:r>
            <a:r>
              <a:rPr lang="en-US" dirty="0"/>
              <a:t>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Zeus botnet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610040"/>
            <a:ext cx="306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Man-in-the-Browser (MITB)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D3E6-6A1A-DA41-82D2-4E995305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3437489" cy="3365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76516"/>
              <a:gd name="adj2" fmla="val -569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5891</TotalTime>
  <Words>1095</Words>
  <Application>Microsoft Macintosh PowerPoint</Application>
  <PresentationFormat>On-screen Show (16:9)</PresentationFormat>
  <Paragraphs>198</Paragraphs>
  <Slides>30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Courier</vt:lpstr>
      <vt:lpstr>Courier New</vt:lpstr>
      <vt:lpstr>Mangal</vt:lpstr>
      <vt:lpstr>Tahoma</vt:lpstr>
      <vt:lpstr>Times New Roman</vt:lpstr>
      <vt:lpstr>1_Lecture</vt:lpstr>
      <vt:lpstr>2_Office Theme</vt:lpstr>
      <vt:lpstr>3_Office Theme</vt:lpstr>
      <vt:lpstr>Computer Security</vt:lpstr>
      <vt:lpstr>The computer security problem</vt:lpstr>
      <vt:lpstr>PowerPoint Presentation</vt:lpstr>
      <vt:lpstr>Vulnerable applications being exploited</vt:lpstr>
      <vt:lpstr>Mobile malware     (Nov. 2013 – Oct. 2014)</vt:lpstr>
      <vt:lpstr>Sample attacks</vt:lpstr>
      <vt:lpstr>Why own client machines:        1.  IP address and bandwidth stealing</vt:lpstr>
      <vt:lpstr>Why own machines:       2.  Steal user credentials and inject ads</vt:lpstr>
      <vt:lpstr>Lots of financial malware</vt:lpstr>
      <vt:lpstr>Users attacked:  stats</vt:lpstr>
      <vt:lpstr>Why own machines:     3. Ransomware</vt:lpstr>
      <vt:lpstr>WannaCry   ransomware</vt:lpstr>
      <vt:lpstr>Ransomware in 2017:  # users attacked</vt:lpstr>
      <vt:lpstr>Why own machines:       4. Spread to isolated systems </vt:lpstr>
      <vt:lpstr>Server-side attacks</vt:lpstr>
      <vt:lpstr>Types of data stolen  (2012-2015)</vt:lpstr>
      <vt:lpstr>Example:   Mpack</vt:lpstr>
      <vt:lpstr>Insider attacks:  example</vt:lpstr>
      <vt:lpstr>Many more examples</vt:lpstr>
      <vt:lpstr>How companies lose data</vt:lpstr>
      <vt:lpstr>The Marketplace for Vulnerabilities</vt:lpstr>
      <vt:lpstr>Marketplace for Vulnerabilities</vt:lpstr>
      <vt:lpstr>Example:  Mozilla</vt:lpstr>
      <vt:lpstr>Marketplace for Vulnerabilities</vt:lpstr>
      <vt:lpstr>Marketplace for owned machines</vt:lpstr>
      <vt:lpstr>Marketplace for owned machines</vt:lpstr>
      <vt:lpstr>This course</vt:lpstr>
      <vt:lpstr>This course</vt:lpstr>
      <vt:lpstr>Don’t try this at home !</vt:lpstr>
      <vt:lpstr>Ken Thompson’s clever Trojan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465</cp:revision>
  <dcterms:created xsi:type="dcterms:W3CDTF">2010-11-06T18:36:35Z</dcterms:created>
  <dcterms:modified xsi:type="dcterms:W3CDTF">2018-04-02T18:40:26Z</dcterms:modified>
  <cp:category/>
</cp:coreProperties>
</file>