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8"/>
  </p:notes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307" r:id="rId16"/>
    <p:sldId id="265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5" r:id="rId53"/>
    <p:sldId id="346" r:id="rId54"/>
    <p:sldId id="347" r:id="rId55"/>
    <p:sldId id="348" r:id="rId56"/>
    <p:sldId id="349" r:id="rId57"/>
  </p:sldIdLst>
  <p:sldSz cx="9144000" cy="5143500" type="screen16x9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79"/>
  </p:normalViewPr>
  <p:slideViewPr>
    <p:cSldViewPr>
      <p:cViewPr varScale="1">
        <p:scale>
          <a:sx n="89" d="100"/>
          <a:sy n="89" d="100"/>
        </p:scale>
        <p:origin x="168" y="7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tags" Target="tags/tag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Relationship Id="rId3" Type="http://schemas.openxmlformats.org/officeDocument/2006/relationships/hyperlink" Target="http://www.microsoft.com/whdc/system/platform/virtual/CPUVirtExt.mspx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3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  <p:extLst>
      <p:ext uri="{BB962C8B-B14F-4D97-AF65-F5344CB8AC3E}">
        <p14:creationId xmlns:p14="http://schemas.microsoft.com/office/powerpoint/2010/main" val="99837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99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ahoma" charset="0"/>
                <a:hlinkClick r:id="rId3"/>
              </a:rPr>
              <a:t>http://www.microsoft.com/whdc/system/platform/virtual/CPUVirtExt.mspx</a:t>
            </a:r>
            <a:endParaRPr lang="en-US" sz="1200" b="1" dirty="0" smtClean="0">
              <a:latin typeface="Tahom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4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www.usenix.org</a:t>
            </a:r>
            <a:r>
              <a:rPr lang="en-US" dirty="0" smtClean="0"/>
              <a:t>/event/hotos07/tech/</a:t>
            </a:r>
            <a:r>
              <a:rPr lang="en-US" dirty="0" err="1" smtClean="0"/>
              <a:t>full_papers</a:t>
            </a:r>
            <a:r>
              <a:rPr lang="en-US" dirty="0" smtClean="0"/>
              <a:t>/</a:t>
            </a:r>
            <a:r>
              <a:rPr lang="en-US" dirty="0" err="1" smtClean="0"/>
              <a:t>garfinkel</a:t>
            </a:r>
            <a:r>
              <a:rPr lang="en-US" dirty="0" smtClean="0"/>
              <a:t>/</a:t>
            </a:r>
            <a:r>
              <a:rPr lang="en-US" dirty="0" err="1" smtClean="0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3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Defense:   clear low order bits</a:t>
            </a:r>
            <a:r>
              <a:rPr lang="en-US" baseline="0" dirty="0" smtClean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run web server inside of jail.    If web</a:t>
            </a:r>
            <a:r>
              <a:rPr lang="en-US" baseline="0" dirty="0" smtClean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VertLeftWhiteCheck1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5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  <p:extLst>
      <p:ext uri="{BB962C8B-B14F-4D97-AF65-F5344CB8AC3E}">
        <p14:creationId xmlns:p14="http://schemas.microsoft.com/office/powerpoint/2010/main" val="133845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Efficiency:    saves</a:t>
            </a:r>
            <a:r>
              <a:rPr lang="en-US" baseline="0" dirty="0" smtClean="0"/>
              <a:t> context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sys-calls</a:t>
            </a:r>
            <a:r>
              <a:rPr lang="en-US" baseline="0" dirty="0" smtClean="0"/>
              <a:t> are blocked.    </a:t>
            </a:r>
            <a:r>
              <a:rPr lang="en-US" dirty="0" smtClean="0"/>
              <a:t>open(…) request forwarded to agent who makes the request and returns the </a:t>
            </a:r>
            <a:r>
              <a:rPr lang="en-US" dirty="0" err="1" smtClean="0"/>
              <a:t>fd</a:t>
            </a:r>
            <a:r>
              <a:rPr lang="en-US" dirty="0" smtClean="0"/>
              <a:t> to the app.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More info on NaCl:   http://nativeclient.googlecode.com/svn/data/docs_tarball/nacl/googleclient/native_client/documentation/nacl_paper.pdf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2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70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  <p:sldLayoutId id="214748373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CS155:   Computer Security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⇒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/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</a:t>
            </a:r>
            <a:r>
              <a:rPr lang="en-US" sz="2600" dirty="0" smtClean="0">
                <a:latin typeface="Tahoma" charset="0"/>
                <a:sym typeface="Symbol" charset="0"/>
              </a:rPr>
              <a:t>root.</a:t>
            </a:r>
            <a:endParaRPr lang="en-US" sz="2600" dirty="0">
              <a:latin typeface="Tahoma" charset="0"/>
              <a:sym typeface="Symbol" charset="0"/>
            </a:endParaRP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</a:t>
            </a:r>
            <a:r>
              <a:rPr lang="en-US" sz="2600" dirty="0" smtClean="0">
                <a:latin typeface="Tahoma" charset="0"/>
                <a:ea typeface="ＭＳ Ｐゴシック" charset="0"/>
                <a:sym typeface="Symbol" charset="0"/>
              </a:rPr>
              <a:t>root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Freebsd</a:t>
            </a:r>
            <a:r>
              <a:rPr lang="en-US" sz="4400" dirty="0"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Stronger mechanism than simple   </a:t>
            </a:r>
            <a:r>
              <a:rPr lang="en-US" sz="2400" dirty="0" err="1">
                <a:latin typeface="Tahoma" charset="0"/>
              </a:rPr>
              <a:t>chroot</a:t>
            </a:r>
            <a:endParaRPr lang="en-US" sz="2400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Tahoma" charset="0"/>
              </a:rPr>
              <a:t>To </a:t>
            </a:r>
            <a:r>
              <a:rPr lang="en-US" sz="2400" b="1" u="sng" dirty="0" smtClean="0">
                <a:latin typeface="Tahoma" charset="0"/>
              </a:rPr>
              <a:t>run</a:t>
            </a:r>
            <a:r>
              <a:rPr lang="en-US" sz="2400" dirty="0" smtClean="0">
                <a:latin typeface="Tahoma" charset="0"/>
              </a:rPr>
              <a:t>:     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</a:rPr>
              <a:t>jail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jail-path   hostname  IP-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addr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cmd</a:t>
            </a:r>
            <a:endParaRPr lang="en-US" sz="2400" b="1" dirty="0">
              <a:solidFill>
                <a:srgbClr val="CC3399"/>
              </a:solidFill>
              <a:latin typeface="Tahoma" charset="0"/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calls hardened  </a:t>
            </a:r>
            <a:r>
              <a:rPr lang="en-US" sz="2400" dirty="0" err="1">
                <a:latin typeface="Tahoma" charset="0"/>
                <a:ea typeface="ＭＳ Ｐゴシック" charset="0"/>
              </a:rPr>
              <a:t>chroot</a:t>
            </a:r>
            <a:r>
              <a:rPr lang="en-US" sz="2400" dirty="0">
                <a:latin typeface="Tahoma" charset="0"/>
                <a:ea typeface="ＭＳ Ｐゴシック" charset="0"/>
              </a:rPr>
              <a:t>    (no 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../../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latin typeface="Tahoma" charset="0"/>
                <a:ea typeface="ＭＳ Ｐゴシック" charset="0"/>
              </a:rPr>
            </a:br>
            <a:r>
              <a:rPr lang="en-US" sz="2400" dirty="0">
                <a:latin typeface="Tahoma" charset="0"/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communicate with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processes </a:t>
            </a:r>
            <a:r>
              <a:rPr lang="en-US" sz="2400" dirty="0">
                <a:latin typeface="Tahoma" charset="0"/>
                <a:ea typeface="ＭＳ Ｐゴシック" charset="0"/>
              </a:rPr>
              <a:t>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root is limited, e.g. cannot load kernel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modules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programs can run in a jail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Programs </a:t>
            </a:r>
            <a:r>
              <a:rPr lang="en-US" sz="2400" dirty="0"/>
              <a:t>that can run in jail:  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audio player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server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Programs that cannot: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browser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mail </a:t>
            </a:r>
            <a:r>
              <a:rPr lang="en-US" sz="2400" dirty="0" smtClean="0"/>
              <a:t>client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 smtClean="0">
                <a:latin typeface="Tahoma" charset="0"/>
              </a:rPr>
              <a:t>chroot</a:t>
            </a:r>
            <a:r>
              <a:rPr lang="en-US" sz="4400" dirty="0" smtClean="0">
                <a:latin typeface="Tahoma" charset="0"/>
              </a:rPr>
              <a:t> </a:t>
            </a:r>
            <a:r>
              <a:rPr lang="en-US" sz="4400" dirty="0">
                <a:latin typeface="Tahoma" charset="0"/>
              </a:rPr>
              <a:t>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Tahoma" charset="0"/>
              </a:rPr>
              <a:t>Coarse </a:t>
            </a:r>
            <a:r>
              <a:rPr lang="en-US" sz="2600" u="sng" dirty="0">
                <a:latin typeface="Tahoma" charset="0"/>
              </a:rPr>
              <a:t>policies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All or nothing access to </a:t>
            </a:r>
            <a:r>
              <a:rPr lang="en-US" sz="2600" smtClean="0">
                <a:latin typeface="Tahoma" charset="0"/>
                <a:ea typeface="ＭＳ Ｐゴシック" charset="0"/>
              </a:rPr>
              <a:t>parts of file </a:t>
            </a:r>
            <a:r>
              <a:rPr lang="en-US" sz="2600" dirty="0">
                <a:latin typeface="Tahoma" charset="0"/>
                <a:ea typeface="ＭＳ Ｐゴシック" charset="0"/>
              </a:rPr>
              <a:t>system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Inappropriate for apps like 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a web </a:t>
            </a:r>
            <a:r>
              <a:rPr lang="en-US" sz="2600" dirty="0">
                <a:latin typeface="Tahoma" charset="0"/>
                <a:ea typeface="ＭＳ Ｐゴシック" charset="0"/>
              </a:rPr>
              <a:t>browser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Needs read access to files outside jail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	(e.g. for sending attachments in G</a:t>
            </a:r>
            <a:r>
              <a:rPr lang="en-US" dirty="0" smtClean="0">
                <a:latin typeface="Tahoma" charset="0"/>
                <a:ea typeface="ＭＳ Ｐゴシック" charset="0"/>
              </a:rPr>
              <a:t>mail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</a:p>
          <a:p>
            <a:pPr lvl="2"/>
            <a:endParaRPr lang="en-US" sz="2600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charset="0"/>
              </a:rPr>
              <a:t>Does </a:t>
            </a:r>
            <a:r>
              <a:rPr lang="en-US" sz="2600" dirty="0">
                <a:latin typeface="Tahoma" charset="0"/>
              </a:rPr>
              <a:t>not prevent malicious apps from: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Trying to crash host OS</a:t>
            </a: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System </a:t>
            </a:r>
            <a:r>
              <a:rPr lang="en-US" sz="4400" dirty="0">
                <a:latin typeface="Tahoma" charset="0"/>
              </a:rPr>
              <a:t>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>
                <a:latin typeface="Tahoma" charset="0"/>
              </a:rPr>
              <a:t>Observation:   to damage host system </a:t>
            </a:r>
            <a:r>
              <a:rPr lang="en-US" sz="2200" dirty="0" smtClean="0">
                <a:latin typeface="Tahoma" charset="0"/>
              </a:rPr>
              <a:t>(e.g. persistent </a:t>
            </a:r>
            <a:r>
              <a:rPr lang="en-US" sz="2200" dirty="0">
                <a:latin typeface="Tahoma" charset="0"/>
              </a:rPr>
              <a:t>changes)  </a:t>
            </a:r>
            <a:r>
              <a:rPr lang="en-US" sz="2200" dirty="0" smtClean="0">
                <a:latin typeface="Tahoma" charset="0"/>
              </a:rPr>
              <a:t/>
            </a:r>
            <a:br>
              <a:rPr lang="en-US" sz="2200" dirty="0" smtClean="0">
                <a:latin typeface="Tahoma" charset="0"/>
              </a:rPr>
            </a:br>
            <a:r>
              <a:rPr lang="en-US" sz="2200" dirty="0" smtClean="0">
                <a:latin typeface="Tahoma" charset="0"/>
              </a:rPr>
              <a:t>app </a:t>
            </a:r>
            <a:r>
              <a:rPr lang="en-US" sz="2200" dirty="0">
                <a:latin typeface="Tahoma" charset="0"/>
              </a:rPr>
              <a:t>must make system </a:t>
            </a:r>
            <a:r>
              <a:rPr lang="en-US" sz="2200" dirty="0" smtClean="0">
                <a:latin typeface="Tahoma" charset="0"/>
              </a:rPr>
              <a:t>calls:</a:t>
            </a:r>
            <a:endParaRPr lang="en-US" sz="2200" dirty="0">
              <a:latin typeface="Tahoma" charset="0"/>
            </a:endParaRP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delete/overwrite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files:	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unlink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do network </a:t>
            </a:r>
            <a:r>
              <a:rPr lang="en-US" sz="2200" dirty="0" smtClean="0">
                <a:latin typeface="Tahoma"/>
                <a:ea typeface="ＭＳ Ｐゴシック" charset="0"/>
                <a:cs typeface="Tahoma"/>
              </a:rPr>
              <a:t>attacks:	</a:t>
            </a:r>
            <a:r>
              <a:rPr lang="en-US" sz="2200" dirty="0" smtClean="0">
                <a:solidFill>
                  <a:srgbClr val="CC3399"/>
                </a:solidFill>
                <a:latin typeface="Tahoma"/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bind, connect, 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send</a:t>
            </a:r>
            <a:endParaRPr lang="en-US" sz="2200" dirty="0">
              <a:solidFill>
                <a:srgbClr val="CC3399"/>
              </a:solidFill>
              <a:latin typeface="Tahoma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>
                <a:latin typeface="Tahoma" charset="0"/>
              </a:rPr>
              <a:t>Idea:   </a:t>
            </a:r>
            <a:r>
              <a:rPr lang="en-US" sz="2200" dirty="0" smtClean="0">
                <a:latin typeface="Tahoma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monitor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app’s </a:t>
            </a:r>
            <a:r>
              <a:rPr lang="en-US" sz="2200" dirty="0">
                <a:latin typeface="Tahoma" charset="0"/>
                <a:ea typeface="ＭＳ Ｐゴシック" charset="0"/>
              </a:rPr>
              <a:t>system calls and block unauthorized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calls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>
                <a:latin typeface="Tahoma" charset="0"/>
              </a:rPr>
              <a:t>I</a:t>
            </a:r>
            <a:r>
              <a:rPr lang="en-US" sz="2200" b="1" dirty="0" smtClean="0">
                <a:latin typeface="Tahoma" charset="0"/>
              </a:rPr>
              <a:t>mplementation </a:t>
            </a:r>
            <a:r>
              <a:rPr lang="en-US" sz="2200" b="1" dirty="0">
                <a:latin typeface="Tahoma" charset="0"/>
              </a:rPr>
              <a:t>options: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kernel space (e.g. </a:t>
            </a:r>
            <a:r>
              <a:rPr lang="en-US" sz="2000" dirty="0">
                <a:latin typeface="Tahoma" charset="0"/>
                <a:ea typeface="ＭＳ Ｐゴシック" charset="0"/>
              </a:rPr>
              <a:t>GSWTK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user space (e.g.  program shepherding)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Hybrid  (e.g.  </a:t>
            </a:r>
            <a:r>
              <a:rPr lang="en-US" sz="22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Initial implementation  </a:t>
            </a:r>
            <a:r>
              <a:rPr lang="en-US" sz="2800" dirty="0">
                <a:latin typeface="Tahoma" charset="0"/>
              </a:rPr>
              <a:t>(Janus</a:t>
            </a:r>
            <a:r>
              <a:rPr lang="en-US" sz="2800" dirty="0" smtClean="0">
                <a:latin typeface="Tahoma" charset="0"/>
              </a:rPr>
              <a:t>)      </a:t>
            </a:r>
            <a:r>
              <a:rPr lang="en-US" sz="2000" dirty="0" smtClean="0">
                <a:latin typeface="Tahoma" charset="0"/>
              </a:rPr>
              <a:t>[GWTB’96]</a:t>
            </a:r>
            <a:endParaRPr lang="en-US" sz="2000" dirty="0">
              <a:latin typeface="Tahoma" charset="0"/>
            </a:endParaRP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Linux </a:t>
            </a:r>
            <a:r>
              <a:rPr lang="en-US" sz="2400" b="1" dirty="0" err="1">
                <a:latin typeface="Tahoma" charset="0"/>
              </a:rPr>
              <a:t>ptrace</a:t>
            </a:r>
            <a:r>
              <a:rPr lang="en-US" sz="2400" dirty="0">
                <a:latin typeface="Tahoma" charset="0"/>
              </a:rPr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 </a:t>
            </a:r>
            <a:r>
              <a:rPr lang="en-US" sz="2400" dirty="0">
                <a:latin typeface="Tahoma" charset="0"/>
                <a:ea typeface="ＭＳ Ｐゴシック" charset="0"/>
              </a:rPr>
              <a:t>calls: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	</a:t>
            </a:r>
            <a:r>
              <a:rPr lang="en-US" sz="2400" dirty="0">
                <a:latin typeface="Tahoma" charset="0"/>
                <a:ea typeface="ＭＳ Ｐゴシック" charset="0"/>
              </a:rPr>
              <a:t>and wakes up when  </a:t>
            </a:r>
            <a:r>
              <a:rPr lang="en-US" sz="2400" b="1" dirty="0" err="1">
                <a:latin typeface="Tahoma" charset="0"/>
                <a:ea typeface="ＭＳ Ｐゴシック" charset="0"/>
              </a:rPr>
              <a:t>pid</a:t>
            </a:r>
            <a:r>
              <a:rPr lang="en-US" sz="2400" dirty="0">
                <a:latin typeface="Tahoma" charset="0"/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>
                <a:latin typeface="Tahoma" charset="0"/>
              </a:rPr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/>
                <a:t>open(</a:t>
              </a:r>
              <a:r>
                <a:rPr lang="ja-JP" altLang="en-US" b="1" dirty="0" smtClean="0"/>
                <a:t>“</a:t>
              </a:r>
              <a:r>
                <a:rPr lang="en-US" altLang="ja-JP" b="1" dirty="0" smtClean="0"/>
                <a:t>/</a:t>
              </a:r>
              <a:r>
                <a:rPr lang="en-US" b="1" dirty="0" err="1" smtClean="0"/>
                <a:t>etc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charset="0"/>
              </a:rPr>
              <a:t>If app forks, monitor must also fork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orked </a:t>
            </a:r>
            <a:r>
              <a:rPr lang="en-US" sz="2400" dirty="0">
                <a:latin typeface="Tahoma" charset="0"/>
                <a:ea typeface="ＭＳ Ｐゴシック" charset="0"/>
              </a:rPr>
              <a:t>monitor monitors forked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app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If monitor crashes, app must be </a:t>
            </a:r>
            <a:r>
              <a:rPr lang="en-US" sz="2400" dirty="0" smtClean="0">
                <a:latin typeface="Tahoma" charset="0"/>
              </a:rPr>
              <a:t>killed</a:t>
            </a:r>
            <a:endParaRPr lang="en-US" sz="2400" dirty="0">
              <a:latin typeface="Tahoma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current-working-</a:t>
            </a:r>
            <a:r>
              <a:rPr lang="en-US" sz="2400" dirty="0" err="1">
                <a:latin typeface="Tahoma" charset="0"/>
                <a:ea typeface="ＭＳ Ｐゴシック" charset="0"/>
              </a:rPr>
              <a:t>dir</a:t>
            </a:r>
            <a:r>
              <a:rPr lang="en-US" sz="2400" dirty="0">
                <a:latin typeface="Tahoma" charset="0"/>
                <a:ea typeface="ＭＳ Ｐゴシック" charset="0"/>
              </a:rPr>
              <a:t> (</a:t>
            </a:r>
            <a:r>
              <a:rPr lang="en-US" sz="2400" b="1" dirty="0">
                <a:latin typeface="Tahoma" charset="0"/>
                <a:ea typeface="ＭＳ Ｐゴシック" charset="0"/>
              </a:rPr>
              <a:t>CWD</a:t>
            </a:r>
            <a:r>
              <a:rPr lang="en-US" sz="2400" dirty="0">
                <a:latin typeface="Tahoma" charset="0"/>
                <a:ea typeface="ＭＳ Ｐゴシック" charset="0"/>
              </a:rPr>
              <a:t>),    </a:t>
            </a:r>
            <a:r>
              <a:rPr lang="en-US" sz="2400" b="1" dirty="0">
                <a:latin typeface="Tahoma" charset="0"/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 smtClean="0">
                <a:latin typeface="Tahoma" charset="0"/>
                <a:ea typeface="ＭＳ Ｐゴシック" charset="0"/>
              </a:rPr>
              <a:t>When </a:t>
            </a:r>
            <a:r>
              <a:rPr lang="en-US" sz="2400" dirty="0">
                <a:latin typeface="Tahoma" charset="0"/>
                <a:ea typeface="ＭＳ Ｐゴシック" charset="0"/>
              </a:rPr>
              <a:t>app does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cd path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monitor must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update </a:t>
            </a:r>
            <a:r>
              <a:rPr lang="en-US" sz="2400" dirty="0">
                <a:latin typeface="Tahoma" charset="0"/>
                <a:ea typeface="ＭＳ Ｐゴシック" charset="0"/>
              </a:rPr>
              <a:t>its CWD</a:t>
            </a:r>
          </a:p>
          <a:p>
            <a:pPr lvl="2"/>
            <a:r>
              <a:rPr lang="en-US" sz="2000" dirty="0">
                <a:latin typeface="Tahoma" charset="0"/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4105275"/>
            <a:ext cx="4267200" cy="304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2185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cd(“/</a:t>
            </a:r>
            <a:r>
              <a:rPr lang="en-US" b="1" dirty="0" err="1" smtClean="0">
                <a:solidFill>
                  <a:srgbClr val="0070C0"/>
                </a:solidFill>
              </a:rPr>
              <a:t>tmp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open(“</a:t>
            </a:r>
            <a:r>
              <a:rPr lang="en-US" b="1" dirty="0" err="1" smtClean="0">
                <a:solidFill>
                  <a:srgbClr val="0070C0"/>
                </a:solidFill>
              </a:rPr>
              <a:t>passwd</a:t>
            </a:r>
            <a:r>
              <a:rPr lang="en-US" b="1" dirty="0" smtClean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d(“/</a:t>
            </a:r>
            <a:r>
              <a:rPr lang="en-US" b="1" dirty="0" err="1" smtClean="0">
                <a:solidFill>
                  <a:srgbClr val="0070C0"/>
                </a:solidFill>
              </a:rPr>
              <a:t>etc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Problems with </a:t>
            </a:r>
            <a:r>
              <a:rPr lang="en-US" sz="4400" dirty="0" err="1">
                <a:latin typeface="Tahoma" charset="0"/>
              </a:rPr>
              <a:t>ptrace</a:t>
            </a:r>
            <a:endParaRPr lang="en-US" sz="4400" dirty="0"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latin typeface="Tahoma" charset="0"/>
              </a:rPr>
              <a:t>Ptrace</a:t>
            </a: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is not well suited for </a:t>
            </a:r>
            <a:r>
              <a:rPr lang="en-US" sz="2800" dirty="0">
                <a:latin typeface="Tahoma" charset="0"/>
              </a:rPr>
              <a:t>this </a:t>
            </a:r>
            <a:r>
              <a:rPr lang="en-US" sz="2800" dirty="0" smtClean="0">
                <a:latin typeface="Tahoma" charset="0"/>
              </a:rPr>
              <a:t>application:</a:t>
            </a:r>
            <a:endParaRPr lang="en-US" sz="2800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nefficient:   no </a:t>
            </a:r>
            <a:r>
              <a:rPr lang="en-US" sz="2400" dirty="0">
                <a:latin typeface="Tahoma" charset="0"/>
                <a:ea typeface="ＭＳ Ｐゴシック" charset="0"/>
              </a:rPr>
              <a:t>need to trace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close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Security problems:   </a:t>
            </a:r>
            <a:r>
              <a:rPr lang="en-US" sz="2800" b="1" dirty="0">
                <a:latin typeface="Tahoma" charset="0"/>
              </a:rPr>
              <a:t>race conditions</a:t>
            </a:r>
          </a:p>
          <a:p>
            <a:pPr lvl="1"/>
            <a:r>
              <a:rPr lang="en-US" u="sng" dirty="0">
                <a:latin typeface="Tahoma" charset="0"/>
                <a:ea typeface="ＭＳ Ｐゴシック" charset="0"/>
              </a:rPr>
              <a:t>Example</a:t>
            </a:r>
            <a:r>
              <a:rPr lang="en-US" dirty="0">
                <a:latin typeface="Tahoma" charset="0"/>
                <a:ea typeface="ＭＳ Ｐゴシック" charset="0"/>
              </a:rPr>
              <a:t>:	</a:t>
            </a:r>
            <a:r>
              <a:rPr lang="en-US" dirty="0" err="1">
                <a:latin typeface="Tahoma" charset="0"/>
                <a:ea typeface="ＭＳ Ｐゴシック" charset="0"/>
              </a:rPr>
              <a:t>symlink</a:t>
            </a:r>
            <a:r>
              <a:rPr lang="en-US" dirty="0">
                <a:latin typeface="Tahoma" charset="0"/>
                <a:ea typeface="ＭＳ Ｐゴシック" charset="0"/>
              </a:rPr>
              <a:t>:    me  </a:t>
            </a:r>
            <a:r>
              <a:rPr lang="en-US" dirty="0" smtClean="0">
                <a:latin typeface="Tahoma" charset="0"/>
                <a:ea typeface="ＭＳ Ｐゴシック" charset="0"/>
              </a:rPr>
              <a:t>⟶  </a:t>
            </a:r>
            <a:r>
              <a:rPr lang="en-US" dirty="0" err="1">
                <a:latin typeface="Tahoma" charset="0"/>
                <a:ea typeface="ＭＳ Ｐゴシック" charset="0"/>
              </a:rPr>
              <a:t>mydata.dat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1: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2:   me  </a:t>
            </a:r>
            <a:r>
              <a:rPr lang="en-US" dirty="0">
                <a:latin typeface="Tahoma" charset="0"/>
                <a:ea typeface="ＭＳ Ｐゴシック" charset="0"/>
              </a:rPr>
              <a:t>⟶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etc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passwd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OS executes 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Classic </a:t>
            </a:r>
            <a:r>
              <a:rPr lang="en-US" b="1" dirty="0">
                <a:latin typeface="Tahoma" charset="0"/>
                <a:ea typeface="ＭＳ Ｐゴシック" charset="0"/>
              </a:rPr>
              <a:t>TOCTOU bug</a:t>
            </a:r>
            <a:r>
              <a:rPr lang="en-US" dirty="0">
                <a:latin typeface="Tahoma" charset="0"/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We often need to run buggy/</a:t>
            </a:r>
            <a:r>
              <a:rPr lang="en-US" sz="2800" dirty="0" err="1">
                <a:latin typeface="Tahoma" charset="0"/>
              </a:rPr>
              <a:t>unstrusted</a:t>
            </a:r>
            <a:r>
              <a:rPr lang="en-US" sz="2800" dirty="0">
                <a:latin typeface="Tahoma" charset="0"/>
              </a:rPr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apps,   extensions,   plug-ins,   codecs </a:t>
            </a:r>
            <a:r>
              <a:rPr lang="en-US" sz="2200" dirty="0">
                <a:latin typeface="Tahoma" charset="0"/>
                <a:ea typeface="ＭＳ Ｐゴシック" charset="0"/>
              </a:rPr>
              <a:t>for media player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xposed applications:   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pdf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viewers,  outlook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legacy daemons:   </a:t>
            </a:r>
            <a:r>
              <a:rPr lang="en-US" sz="2400" dirty="0" err="1">
                <a:latin typeface="Tahoma" charset="0"/>
                <a:ea typeface="ＭＳ Ｐゴシック" charset="0"/>
              </a:rPr>
              <a:t>sendmail</a:t>
            </a:r>
            <a:r>
              <a:rPr lang="en-US" sz="2400" dirty="0">
                <a:latin typeface="Tahoma" charset="0"/>
                <a:ea typeface="ＭＳ Ｐゴシック" charset="0"/>
              </a:rPr>
              <a:t>,  bind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honeypots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Tahoma" charset="0"/>
              </a:rPr>
              <a:t>Goal</a:t>
            </a:r>
            <a:r>
              <a:rPr lang="en-US" sz="2800" dirty="0">
                <a:latin typeface="Tahoma" charset="0"/>
              </a:rPr>
              <a:t>:    if application </a:t>
            </a:r>
            <a:r>
              <a:rPr lang="ja-JP" altLang="en-US" sz="2800" dirty="0">
                <a:latin typeface="Tahoma" charset="0"/>
              </a:rPr>
              <a:t>“</a:t>
            </a:r>
            <a:r>
              <a:rPr lang="en-US" sz="2800" dirty="0" smtClean="0">
                <a:latin typeface="Tahoma" charset="0"/>
              </a:rPr>
              <a:t>misbehaves</a:t>
            </a:r>
            <a:r>
              <a:rPr lang="ja-JP" altLang="en-US" sz="2800" dirty="0" smtClean="0">
                <a:latin typeface="Tahoma" charset="0"/>
              </a:rPr>
              <a:t>”</a:t>
            </a:r>
            <a:r>
              <a:rPr lang="en-US" sz="2800" dirty="0" smtClean="0">
                <a:latin typeface="Tahoma" charset="0"/>
              </a:rPr>
              <a:t>  ⇒  kill </a:t>
            </a:r>
            <a:r>
              <a:rPr lang="en-US" sz="2800" dirty="0">
                <a:latin typeface="Tahoma" charset="0"/>
              </a:rPr>
              <a:t>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ahoma" charset="0"/>
              </a:rPr>
              <a:t>Alternate design:  </a:t>
            </a:r>
            <a:r>
              <a:rPr lang="en-US" sz="4400" dirty="0" err="1" smtClean="0">
                <a:latin typeface="Tahoma" charset="0"/>
              </a:rPr>
              <a:t>systrace</a:t>
            </a:r>
            <a:r>
              <a:rPr lang="en-US" sz="4400" dirty="0" smtClean="0">
                <a:latin typeface="Tahoma" charset="0"/>
              </a:rPr>
              <a:t>    </a:t>
            </a:r>
            <a:r>
              <a:rPr lang="en-US" sz="2000" dirty="0" smtClean="0">
                <a:latin typeface="Tahoma" charset="0"/>
              </a:rPr>
              <a:t>[P’02]</a:t>
            </a:r>
            <a:endParaRPr lang="en-US" sz="2000" dirty="0">
              <a:latin typeface="Tahoma" charset="0"/>
            </a:endParaRPr>
          </a:p>
        </p:txBody>
      </p:sp>
      <p:sp>
        <p:nvSpPr>
          <p:cNvPr id="139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409950"/>
            <a:ext cx="8534400" cy="16764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only forwards monitored sys-calls to monitor  </a:t>
            </a:r>
            <a:r>
              <a:rPr lang="en-US" sz="1800" dirty="0" smtClean="0">
                <a:latin typeface="Tahoma" charset="0"/>
              </a:rPr>
              <a:t>(efficiency)</a:t>
            </a:r>
            <a:endParaRPr lang="en-US" sz="1800" dirty="0">
              <a:latin typeface="Tahoma" charset="0"/>
            </a:endParaRPr>
          </a:p>
          <a:p>
            <a:pPr>
              <a:spcBef>
                <a:spcPts val="1680"/>
              </a:spcBef>
            </a:pPr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resolves </a:t>
            </a:r>
            <a:r>
              <a:rPr lang="en-US" sz="2000" dirty="0" err="1">
                <a:latin typeface="Tahoma" charset="0"/>
              </a:rPr>
              <a:t>sym</a:t>
            </a:r>
            <a:r>
              <a:rPr lang="en-US" sz="2000" dirty="0">
                <a:latin typeface="Tahoma" charset="0"/>
              </a:rPr>
              <a:t>-links and replaces sys-call </a:t>
            </a:r>
            <a:br>
              <a:rPr lang="en-US" sz="2000" dirty="0">
                <a:latin typeface="Tahoma" charset="0"/>
              </a:rPr>
            </a:br>
            <a:r>
              <a:rPr lang="en-US" sz="2000" dirty="0">
                <a:latin typeface="Tahoma" charset="0"/>
              </a:rPr>
              <a:t>path arguments by full path to target</a:t>
            </a:r>
          </a:p>
          <a:p>
            <a:pPr>
              <a:spcBef>
                <a:spcPts val="1680"/>
              </a:spcBef>
            </a:pPr>
            <a:r>
              <a:rPr lang="en-US" sz="2000" dirty="0">
                <a:latin typeface="Tahoma" charset="0"/>
              </a:rPr>
              <a:t>When app calls  </a:t>
            </a:r>
            <a:r>
              <a:rPr lang="en-US" sz="2000" dirty="0" err="1">
                <a:solidFill>
                  <a:srgbClr val="CC3399"/>
                </a:solidFill>
                <a:latin typeface="Tahoma" charset="0"/>
              </a:rPr>
              <a:t>execve</a:t>
            </a:r>
            <a:r>
              <a:rPr lang="en-US" sz="2000" dirty="0">
                <a:latin typeface="Tahoma" charset="0"/>
              </a:rPr>
              <a:t>,  monitor loads new policy file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819150"/>
            <a:ext cx="8077200" cy="2209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2343150"/>
            <a:ext cx="8077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9715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876800" y="9715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26264" y="7429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1828800" y="18288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1828800" y="1943101"/>
            <a:ext cx="341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open(</a:t>
            </a:r>
            <a:r>
              <a:rPr lang="ja-JP" altLang="en-US" b="1"/>
              <a:t>“</a:t>
            </a:r>
            <a:r>
              <a:rPr lang="en-US" b="1"/>
              <a:t>etc/passwd</a:t>
            </a:r>
            <a:r>
              <a:rPr lang="ja-JP" altLang="en-US" b="1"/>
              <a:t>”</a:t>
            </a:r>
            <a:r>
              <a:rPr lang="en-US" b="1"/>
              <a:t>,  </a:t>
            </a:r>
            <a:r>
              <a:rPr lang="ja-JP" altLang="en-US" b="1"/>
              <a:t>“</a:t>
            </a:r>
            <a:r>
              <a:rPr lang="en-US" b="1"/>
              <a:t>r</a:t>
            </a:r>
            <a:r>
              <a:rPr lang="ja-JP" altLang="en-US" b="1"/>
              <a:t>”</a:t>
            </a:r>
            <a:r>
              <a:rPr lang="en-US" b="1"/>
              <a:t>)</a:t>
            </a: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533400" y="2343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1066800" y="2571750"/>
            <a:ext cx="1600200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sys-call</a:t>
            </a:r>
          </a:p>
          <a:p>
            <a:pPr algn="ctr"/>
            <a:r>
              <a:rPr lang="en-US" b="1"/>
              <a:t>gateway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5029200" y="2571750"/>
            <a:ext cx="14478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systrace</a:t>
            </a: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2667000" y="268605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 flipV="1">
            <a:off x="56388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60960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43200" y="2914654"/>
            <a:ext cx="2286000" cy="400050"/>
            <a:chOff x="1872" y="2592"/>
            <a:chExt cx="1440" cy="336"/>
          </a:xfrm>
        </p:grpSpPr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98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permit/deny</a:t>
              </a:r>
            </a:p>
          </p:txBody>
        </p:sp>
      </p:grp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6936325" y="12573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 flipH="1">
            <a:off x="6477001" y="14859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80" grpId="0" animBg="1"/>
      <p:bldP spid="139282" grpId="0" animBg="1"/>
      <p:bldP spid="1392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Ostia:  a delegation architecture    </a:t>
            </a:r>
            <a:r>
              <a:rPr lang="en-US" sz="2000" dirty="0" smtClean="0"/>
              <a:t>[GPR’04]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763000" cy="226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Previous designs use filtering:</a:t>
            </a:r>
          </a:p>
          <a:p>
            <a:r>
              <a:rPr lang="en-US" sz="2400" dirty="0" smtClean="0"/>
              <a:t>Filter examines sys-calls and decides whether to block</a:t>
            </a:r>
          </a:p>
          <a:p>
            <a:r>
              <a:rPr lang="en-US" sz="2400" dirty="0" smtClean="0"/>
              <a:t>Difficulty with syncing state between app and monitor  </a:t>
            </a:r>
            <a:r>
              <a:rPr lang="en-US" sz="1600" dirty="0" smtClean="0"/>
              <a:t>(CWD,  UID,  ..)</a:t>
            </a:r>
          </a:p>
          <a:p>
            <a:pPr lvl="1"/>
            <a:r>
              <a:rPr lang="en-US" sz="1800" dirty="0" smtClean="0"/>
              <a:t>Incorrect syncing results in security vulnerabilities (e.g. disallowed file opened)</a:t>
            </a: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/>
              <a:t>A delegation architecture: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2892207"/>
            <a:ext cx="8077200" cy="1733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2831" y="3236251"/>
            <a:ext cx="1676401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</a:t>
            </a:r>
            <a:r>
              <a:rPr lang="en-US" b="1" dirty="0" smtClean="0"/>
              <a:t>onitored</a:t>
            </a:r>
            <a:endParaRPr lang="en-US" b="1" dirty="0"/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pplication</a:t>
            </a:r>
            <a:endParaRPr lang="en-US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 smtClean="0"/>
              <a:t>agent</a:t>
            </a:r>
            <a:endParaRPr lang="en-US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799" y="3855481"/>
            <a:ext cx="1672433" cy="317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libc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63177" y="4167277"/>
            <a:ext cx="3095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open(</a:t>
            </a:r>
            <a:r>
              <a:rPr lang="ja-JP" altLang="en-US" sz="1800" b="1" dirty="0"/>
              <a:t>“</a:t>
            </a:r>
            <a:r>
              <a:rPr lang="en-US" sz="1800" b="1" dirty="0" err="1"/>
              <a:t>etc</a:t>
            </a:r>
            <a:r>
              <a:rPr lang="en-US" sz="1800" b="1" dirty="0"/>
              <a:t>/</a:t>
            </a:r>
            <a:r>
              <a:rPr lang="en-US" sz="1800" b="1" dirty="0" err="1"/>
              <a:t>passwd</a:t>
            </a:r>
            <a:r>
              <a:rPr lang="ja-JP" altLang="en-US" sz="1800" b="1" dirty="0"/>
              <a:t>”</a:t>
            </a:r>
            <a:r>
              <a:rPr lang="en-US" sz="1800" b="1" dirty="0"/>
              <a:t>,  </a:t>
            </a:r>
            <a:r>
              <a:rPr lang="ja-JP" altLang="en-US" sz="1800" b="1" dirty="0"/>
              <a:t>“</a:t>
            </a:r>
            <a:r>
              <a:rPr lang="en-US" sz="1800" b="1" dirty="0"/>
              <a:t>r</a:t>
            </a:r>
            <a:r>
              <a:rPr lang="ja-JP" altLang="en-US" sz="1800" b="1" dirty="0"/>
              <a:t>”</a:t>
            </a:r>
            <a:r>
              <a:rPr lang="en-US" sz="1800" b="1" dirty="0"/>
              <a:t>)</a:t>
            </a:r>
          </a:p>
        </p:txBody>
      </p:sp>
      <p:cxnSp>
        <p:nvCxnSpPr>
          <p:cNvPr id="14" name="Elbow Connector 13"/>
          <p:cNvCxnSpPr>
            <a:stCxn id="12" idx="3"/>
            <a:endCxn id="7" idx="1"/>
          </p:cNvCxnSpPr>
          <p:nvPr/>
        </p:nvCxnSpPr>
        <p:spPr>
          <a:xfrm flipV="1">
            <a:off x="2739232" y="3790950"/>
            <a:ext cx="2137568" cy="223361"/>
          </a:xfrm>
          <a:prstGeom prst="bentConnector3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4102537"/>
            <a:ext cx="0" cy="755213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  <p:bldP spid="12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Ostia:  a delegation architecture    </a:t>
            </a:r>
            <a:r>
              <a:rPr lang="en-US" sz="2000" dirty="0" smtClean="0"/>
              <a:t>[GPR’04]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4248150"/>
          </a:xfrm>
        </p:spPr>
        <p:txBody>
          <a:bodyPr>
            <a:normAutofit/>
          </a:bodyPr>
          <a:lstStyle/>
          <a:p>
            <a:r>
              <a:rPr lang="en-US" sz="2400" dirty="0"/>
              <a:t>Monitored app disallowed from making </a:t>
            </a:r>
            <a:r>
              <a:rPr lang="en-US" sz="2400" dirty="0" smtClean="0"/>
              <a:t>monitored sys calls</a:t>
            </a:r>
          </a:p>
          <a:p>
            <a:pPr lvl="1"/>
            <a:r>
              <a:rPr lang="en-US" sz="2000" dirty="0" smtClean="0"/>
              <a:t>Minimal kernel change     (… but app can call </a:t>
            </a:r>
            <a:r>
              <a:rPr lang="en-US" sz="2000" b="1" dirty="0" smtClean="0"/>
              <a:t>close</a:t>
            </a:r>
            <a:r>
              <a:rPr lang="en-US" sz="2000" dirty="0" smtClean="0"/>
              <a:t>() itself 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Sys-call delegated to </a:t>
            </a:r>
            <a:r>
              <a:rPr lang="en-US" sz="2400" dirty="0"/>
              <a:t>an agent that decides </a:t>
            </a:r>
            <a:r>
              <a:rPr lang="en-US" sz="2400" dirty="0" smtClean="0"/>
              <a:t>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Can be done without changing app</a:t>
            </a:r>
          </a:p>
          <a:p>
            <a:pPr marL="457200" lvl="1" indent="0">
              <a:spcBef>
                <a:spcPts val="576"/>
              </a:spcBef>
              <a:buNone/>
            </a:pPr>
            <a:r>
              <a:rPr lang="en-US" sz="2000" dirty="0" smtClean="0"/>
              <a:t>		(requires an emulation layer in monitored process)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Incorrect state </a:t>
            </a:r>
            <a:r>
              <a:rPr lang="en-US" sz="2400" dirty="0"/>
              <a:t>syncing </a:t>
            </a:r>
            <a:r>
              <a:rPr lang="en-US" sz="2400" dirty="0" smtClean="0"/>
              <a:t>will not result in policy violation</a:t>
            </a:r>
          </a:p>
          <a:p>
            <a:pPr>
              <a:spcBef>
                <a:spcPts val="2376"/>
              </a:spcBef>
            </a:pPr>
            <a:r>
              <a:rPr lang="en-US" sz="2400" dirty="0" smtClean="0"/>
              <a:t>What should agent do when app calls </a:t>
            </a:r>
            <a:r>
              <a:rPr lang="en-US" sz="2400" b="1" dirty="0" err="1" smtClean="0"/>
              <a:t>execve</a:t>
            </a:r>
            <a:r>
              <a:rPr lang="en-US" sz="2400" b="1" dirty="0" smtClean="0"/>
              <a:t>?</a:t>
            </a:r>
          </a:p>
          <a:p>
            <a:pPr lvl="1" indent="-342900">
              <a:spcBef>
                <a:spcPts val="576"/>
              </a:spcBef>
            </a:pPr>
            <a:r>
              <a:rPr lang="en-US" sz="2000" dirty="0" smtClean="0"/>
              <a:t>Process can make the call directly.   </a:t>
            </a:r>
            <a:r>
              <a:rPr lang="en-US" sz="2000" dirty="0"/>
              <a:t>A</a:t>
            </a:r>
            <a:r>
              <a:rPr lang="en-US" sz="2000" dirty="0" smtClean="0"/>
              <a:t>gent loads new policy file.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4400" y="4476750"/>
            <a:ext cx="6934200" cy="533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200150"/>
            <a:ext cx="3810000" cy="1028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Sample policy file:</a:t>
            </a:r>
          </a:p>
          <a:p>
            <a:pPr>
              <a:spcBef>
                <a:spcPts val="108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allow  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/*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deny  /</a:t>
            </a:r>
            <a:r>
              <a:rPr lang="en-US" sz="2400" dirty="0" err="1">
                <a:latin typeface="Tahoma" charset="0"/>
              </a:rPr>
              <a:t>etc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passwd</a:t>
            </a:r>
            <a:endParaRPr lang="en-US" sz="2400" dirty="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network deny all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ahoma" charset="0"/>
              </a:rPr>
              <a:t>Manually specifying </a:t>
            </a:r>
            <a:r>
              <a:rPr lang="en-US" sz="2800" dirty="0">
                <a:latin typeface="Tahoma" charset="0"/>
              </a:rPr>
              <a:t>policy for an app </a:t>
            </a:r>
            <a:r>
              <a:rPr lang="en-US" sz="2800" dirty="0" smtClean="0">
                <a:latin typeface="Tahoma" charset="0"/>
              </a:rPr>
              <a:t>can be difficult:</a:t>
            </a:r>
            <a:endParaRPr lang="en-US" sz="2800" dirty="0">
              <a:latin typeface="Tahoma" charset="0"/>
            </a:endParaRP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can auto-generate policy by learning how app </a:t>
            </a:r>
            <a:br>
              <a:rPr lang="en-US" sz="2600" dirty="0" smtClean="0">
                <a:latin typeface="Tahoma" charset="0"/>
                <a:ea typeface="ＭＳ Ｐゴシック" charset="0"/>
              </a:rPr>
            </a:br>
            <a:r>
              <a:rPr lang="en-US" sz="2600" dirty="0" smtClean="0">
                <a:latin typeface="Tahoma" charset="0"/>
                <a:ea typeface="ＭＳ Ｐゴシック" charset="0"/>
              </a:rPr>
              <a:t>behaves on 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“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good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”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inputs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smtClean="0">
                <a:latin typeface="Tahoma" charset="0"/>
                <a:ea typeface="ＭＳ Ｐゴシック" charset="0"/>
              </a:rPr>
              <a:t>If policy does not cover a specific sys-call, ask user</a:t>
            </a:r>
          </a:p>
          <a:p>
            <a:pPr lvl="2">
              <a:lnSpc>
                <a:spcPct val="120000"/>
              </a:lnSpc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… but user has no way to decide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 smtClean="0">
                <a:latin typeface="Tahoma" charset="0"/>
              </a:rPr>
              <a:t>Difficulty </a:t>
            </a:r>
            <a:r>
              <a:rPr lang="en-US" sz="2400" dirty="0">
                <a:latin typeface="Tahoma" charset="0"/>
              </a:rPr>
              <a:t>with choosing policy for specific apps (e.g. browser) is </a:t>
            </a:r>
            <a:r>
              <a:rPr lang="en-US" sz="2400" dirty="0" smtClean="0">
                <a:latin typeface="Tahoma" charset="0"/>
              </a:rPr>
              <a:t/>
            </a:r>
            <a:br>
              <a:rPr lang="en-US" sz="2400" dirty="0" smtClean="0">
                <a:latin typeface="Tahoma" charset="0"/>
              </a:rPr>
            </a:br>
            <a:r>
              <a:rPr lang="en-US" sz="2400" dirty="0" smtClean="0">
                <a:latin typeface="Tahoma" charset="0"/>
              </a:rPr>
              <a:t>the main </a:t>
            </a:r>
            <a:r>
              <a:rPr lang="en-US" sz="2400" dirty="0">
                <a:latin typeface="Tahoma" charset="0"/>
              </a:rPr>
              <a:t>reason this approach is not widely used</a:t>
            </a: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562600" y="857250"/>
            <a:ext cx="2971800" cy="20002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19" name="Rounded Rectangle 16"/>
          <p:cNvSpPr>
            <a:spLocks noChangeArrowheads="1"/>
          </p:cNvSpPr>
          <p:nvPr/>
        </p:nvSpPr>
        <p:spPr bwMode="auto">
          <a:xfrm>
            <a:off x="5943600" y="1004888"/>
            <a:ext cx="2395538" cy="78462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 err="1">
                <a:latin typeface="Tahoma" charset="0"/>
              </a:rPr>
              <a:t>NaCl</a:t>
            </a:r>
            <a:r>
              <a:rPr lang="en-US" dirty="0">
                <a:latin typeface="Tahoma" charset="0"/>
              </a:rPr>
              <a:t>:  a modern day example</a:t>
            </a:r>
          </a:p>
        </p:txBody>
      </p:sp>
      <p:sp>
        <p:nvSpPr>
          <p:cNvPr id="34821" name="Content Placeholder 1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2876550"/>
            <a:ext cx="8229600" cy="22669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ahoma" charset="0"/>
              </a:rPr>
              <a:t>game:  </a:t>
            </a:r>
            <a:r>
              <a:rPr lang="en-US" sz="2400" dirty="0">
                <a:latin typeface="Tahoma" charset="0"/>
              </a:rPr>
              <a:t>untrusted x86 code</a:t>
            </a:r>
          </a:p>
          <a:p>
            <a:pPr>
              <a:spcBef>
                <a:spcPts val="2425"/>
              </a:spcBef>
            </a:pPr>
            <a:r>
              <a:rPr lang="en-US" sz="2400" dirty="0">
                <a:latin typeface="Tahoma" charset="0"/>
              </a:rPr>
              <a:t>Two sandboxes:</a:t>
            </a:r>
          </a:p>
          <a:p>
            <a:pPr lvl="1"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outer sandbox:  restricts capabilities using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system </a:t>
            </a:r>
            <a:r>
              <a:rPr lang="en-US" sz="2000" dirty="0">
                <a:latin typeface="Tahoma" charset="0"/>
                <a:ea typeface="ＭＳ Ｐゴシック" charset="0"/>
              </a:rPr>
              <a:t>call interposition</a:t>
            </a:r>
          </a:p>
          <a:p>
            <a:pPr lvl="1">
              <a:lnSpc>
                <a:spcPct val="120000"/>
              </a:lnSpc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Inner sandbox: uses x86 memory segmentation to isolate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	application memory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among apps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4822" name="Rounded Rectangle 5"/>
          <p:cNvSpPr>
            <a:spLocks noChangeArrowheads="1"/>
          </p:cNvSpPr>
          <p:nvPr/>
        </p:nvSpPr>
        <p:spPr bwMode="auto">
          <a:xfrm>
            <a:off x="762000" y="120015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34823" name="Left-Right Arrow 7"/>
          <p:cNvSpPr>
            <a:spLocks noChangeArrowheads="1"/>
          </p:cNvSpPr>
          <p:nvPr/>
        </p:nvSpPr>
        <p:spPr bwMode="auto">
          <a:xfrm>
            <a:off x="2819400" y="1714500"/>
            <a:ext cx="2438400" cy="28575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5" name="Rounded Rectangle 10"/>
          <p:cNvSpPr>
            <a:spLocks noChangeArrowheads="1"/>
          </p:cNvSpPr>
          <p:nvPr/>
        </p:nvSpPr>
        <p:spPr bwMode="auto">
          <a:xfrm>
            <a:off x="5867400" y="2400300"/>
            <a:ext cx="2438400" cy="4000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34826" name="Up-Down Arrow 11"/>
          <p:cNvSpPr>
            <a:spLocks noChangeArrowheads="1"/>
          </p:cNvSpPr>
          <p:nvPr/>
        </p:nvSpPr>
        <p:spPr bwMode="auto">
          <a:xfrm>
            <a:off x="6934201" y="1900238"/>
            <a:ext cx="354013" cy="422672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019800" y="1063228"/>
            <a:ext cx="2209800" cy="6619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828" name="Rounded Rectangle 9"/>
          <p:cNvSpPr>
            <a:spLocks noChangeArrowheads="1"/>
          </p:cNvSpPr>
          <p:nvPr/>
        </p:nvSpPr>
        <p:spPr bwMode="auto">
          <a:xfrm>
            <a:off x="6172200" y="1143000"/>
            <a:ext cx="1905000" cy="51435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via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Machines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Virtual Machine Monitor (VMM)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6295" y="1016568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381000" y="3943350"/>
            <a:ext cx="8458200" cy="10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/>
              <a:t>Example:    </a:t>
            </a:r>
            <a:r>
              <a:rPr lang="en-US" sz="2400" b="1" dirty="0"/>
              <a:t>NSA  </a:t>
            </a:r>
            <a:r>
              <a:rPr lang="en-US" sz="2400" b="1" dirty="0" err="1" smtClean="0"/>
              <a:t>NetTop</a:t>
            </a:r>
            <a:endParaRPr lang="en-US" sz="2400" b="1" dirty="0"/>
          </a:p>
          <a:p>
            <a:pPr lvl="1" eaLnBrk="1" hangingPunct="1">
              <a:lnSpc>
                <a:spcPct val="180000"/>
              </a:lnSpc>
            </a:pPr>
            <a:r>
              <a:rPr lang="en-US" dirty="0" smtClean="0"/>
              <a:t>single </a:t>
            </a:r>
            <a:r>
              <a:rPr lang="en-US" dirty="0"/>
              <a:t>HW platform used for both classified </a:t>
            </a:r>
            <a:r>
              <a:rPr lang="en-US" dirty="0" smtClean="0"/>
              <a:t>and </a:t>
            </a:r>
            <a:r>
              <a:rPr lang="en-US" dirty="0"/>
              <a:t>unclassified data</a:t>
            </a: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Why so popular now?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ahoma" charset="0"/>
              </a:rPr>
              <a:t>VMs in the 1960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</a:t>
            </a:r>
            <a:r>
              <a:rPr lang="en-US" sz="28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800" b="1" dirty="0">
                <a:latin typeface="Tahoma" charset="0"/>
              </a:rPr>
              <a:t>VMs  1970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 – 2000</a:t>
            </a:r>
            <a:r>
              <a:rPr lang="en-US" sz="2800" dirty="0">
                <a:latin typeface="Tahoma" charset="0"/>
              </a:rPr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600" b="1" dirty="0">
                <a:latin typeface="Tahoma" charset="0"/>
              </a:rPr>
              <a:t>VMs since 2000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 Print server,  Mail server,  Web server,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File </a:t>
            </a:r>
            <a:r>
              <a:rPr lang="en-US" sz="2400" dirty="0">
                <a:latin typeface="Tahoma" charset="0"/>
                <a:ea typeface="ＭＳ Ｐゴシック" charset="0"/>
              </a:rPr>
              <a:t>server,  Database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, </a:t>
            </a:r>
            <a:r>
              <a:rPr lang="en-US" sz="2400" dirty="0">
                <a:latin typeface="Tahoma" charset="0"/>
                <a:ea typeface="ＭＳ Ｐゴシック" charset="0"/>
              </a:rPr>
              <a:t>…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Wasteful to run each service </a:t>
            </a:r>
            <a:r>
              <a:rPr lang="en-US" dirty="0" smtClean="0">
                <a:latin typeface="Tahoma" charset="0"/>
                <a:ea typeface="ＭＳ Ｐゴシック" charset="0"/>
              </a:rPr>
              <a:t>on </a:t>
            </a:r>
            <a:r>
              <a:rPr lang="en-US" dirty="0">
                <a:latin typeface="Tahoma" charset="0"/>
                <a:ea typeface="ＭＳ Ｐゴシック" charset="0"/>
              </a:rPr>
              <a:t>different </a:t>
            </a:r>
            <a:r>
              <a:rPr lang="en-US" dirty="0" smtClean="0">
                <a:latin typeface="Tahoma" charset="0"/>
                <a:ea typeface="ＭＳ Ｐゴシック" charset="0"/>
              </a:rPr>
              <a:t>hardware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More </a:t>
            </a:r>
            <a:r>
              <a:rPr lang="en-US" dirty="0">
                <a:latin typeface="Tahoma" charset="0"/>
                <a:ea typeface="ＭＳ Ｐゴシック" charset="0"/>
              </a:rPr>
              <a:t>generally:   VMs heavily used in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ahoma" charset="0"/>
              </a:rPr>
              <a:t>VMM Security assumption</a:t>
            </a:r>
            <a:r>
              <a:rPr lang="en-US" sz="2400" dirty="0">
                <a:latin typeface="Tahoma" charset="0"/>
              </a:rPr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Malware can infect </a:t>
            </a:r>
            <a:r>
              <a:rPr lang="en-US" sz="2600" u="sng" dirty="0">
                <a:latin typeface="Tahoma" charset="0"/>
                <a:ea typeface="ＭＳ Ｐゴシック" charset="0"/>
              </a:rPr>
              <a:t>guest</a:t>
            </a:r>
            <a:r>
              <a:rPr lang="en-US" sz="2600" dirty="0">
                <a:latin typeface="Tahoma" charset="0"/>
                <a:ea typeface="ＭＳ Ｐゴシック" charset="0"/>
              </a:rPr>
              <a:t> OS and guest apps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But malware cannot escape from the infected V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</a:p>
          <a:p>
            <a:pPr lvl="2">
              <a:spcBef>
                <a:spcPct val="40000"/>
              </a:spcBef>
            </a:pPr>
            <a:r>
              <a:rPr lang="en-US" sz="2800" dirty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Cannot infect </a:t>
            </a:r>
            <a:r>
              <a:rPr lang="en-US" sz="2400" u="sng" dirty="0">
                <a:latin typeface="Tahoma" charset="0"/>
                <a:ea typeface="ＭＳ Ｐゴシック" charset="0"/>
              </a:rPr>
              <a:t>host</a:t>
            </a:r>
            <a:r>
              <a:rPr lang="en-US" sz="2400" dirty="0">
                <a:latin typeface="Tahoma" charset="0"/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  Cannot infect other VMs on the same hardware </a:t>
            </a:r>
          </a:p>
          <a:p>
            <a:pPr lvl="2">
              <a:spcBef>
                <a:spcPct val="40000"/>
              </a:spcBef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ct val="40000"/>
              </a:spcBef>
              <a:buNone/>
            </a:pPr>
            <a:r>
              <a:rPr lang="en-US" sz="2400" dirty="0">
                <a:latin typeface="Tahoma" charset="0"/>
                <a:sym typeface="Symbol" charset="0"/>
              </a:rPr>
              <a:t>Requires that VMM protect itself and is not buggy</a:t>
            </a:r>
            <a:r>
              <a:rPr lang="en-US" dirty="0">
                <a:latin typeface="Tahoma" charset="0"/>
              </a:rPr>
              <a:t> 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VMM is much simpler than full OS 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Tahoma" charset="0"/>
                <a:ea typeface="ＭＳ Ｐゴシック" charset="0"/>
              </a:rPr>
              <a:t>       … </a:t>
            </a:r>
            <a:r>
              <a:rPr lang="en-US" sz="2600" dirty="0">
                <a:latin typeface="Tahoma" charset="0"/>
                <a:ea typeface="ＭＳ Ｐゴシック" charset="0"/>
              </a:rPr>
              <a:t>but device drivers run in Host OS</a:t>
            </a: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charset="0"/>
              </a:rPr>
              <a:t>Covert channel</a:t>
            </a:r>
            <a:r>
              <a:rPr lang="en-US" sz="2400" dirty="0">
                <a:latin typeface="Tahoma" charset="0"/>
              </a:rPr>
              <a:t>:    unintended communication channel between isolated components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be used to leak classified data from secure component 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VMM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>
                <a:latin typeface="Tahoma" charset="0"/>
                <a:ea typeface="ＭＳ Ｐゴシック" charset="0"/>
              </a:rPr>
              <a:t>Hardware</a:t>
            </a:r>
            <a:r>
              <a:rPr lang="en-US" sz="2400" dirty="0">
                <a:latin typeface="Tahoma" charset="0"/>
                <a:ea typeface="ＭＳ Ｐゴシック" charset="0"/>
              </a:rPr>
              <a:t>:   run application on isolated </a:t>
            </a:r>
            <a:r>
              <a:rPr lang="en-US" sz="2400" dirty="0" err="1">
                <a:latin typeface="Tahoma" charset="0"/>
                <a:ea typeface="ＭＳ Ｐゴシック" charset="0"/>
              </a:rPr>
              <a:t>hw</a:t>
            </a:r>
            <a:r>
              <a:rPr lang="en-US" sz="2400" dirty="0">
                <a:latin typeface="Tahoma" charset="0"/>
                <a:ea typeface="ＭＳ Ｐゴシック" charset="0"/>
              </a:rPr>
              <a:t>  (air gap)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		⇒  difficult </a:t>
            </a:r>
            <a:r>
              <a:rPr lang="en-US" sz="2400" dirty="0">
                <a:latin typeface="Tahoma" charset="0"/>
                <a:ea typeface="ＭＳ Ｐゴシック" charset="0"/>
              </a:rPr>
              <a:t>to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manage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ir gap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etwork 1</a:t>
            </a:r>
            <a:endParaRPr lang="en-US" dirty="0"/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2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To send a bit   b </a:t>
            </a:r>
            <a:r>
              <a:rPr lang="en-US" sz="2800" dirty="0" smtClean="0">
                <a:latin typeface="Tahoma" charset="0"/>
                <a:sym typeface="Symbol" charset="0"/>
              </a:rPr>
              <a:t>∈ </a:t>
            </a:r>
            <a:r>
              <a:rPr lang="en-US" sz="2800" dirty="0">
                <a:latin typeface="Tahoma" charset="0"/>
                <a:sym typeface="Symbol" charset="0"/>
              </a:rPr>
              <a:t>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1: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0: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latin typeface="Tahoma" charset="0"/>
                <a:sym typeface="Symbol" charset="0"/>
              </a:rPr>
              <a:t>At  1</a:t>
            </a:r>
            <a:r>
              <a:rPr lang="en-US" sz="2600" dirty="0" smtClean="0">
                <a:latin typeface="Tahoma" charset="0"/>
                <a:sym typeface="Symbol" charset="0"/>
              </a:rPr>
              <a:t>:00am listener does </a:t>
            </a:r>
            <a:r>
              <a:rPr lang="en-US" sz="2600" dirty="0">
                <a:latin typeface="Tahoma" charset="0"/>
                <a:sym typeface="Symbol" charset="0"/>
              </a:rPr>
              <a:t>CPU intensive </a:t>
            </a:r>
            <a:r>
              <a:rPr lang="en-US" sz="2600" dirty="0" smtClean="0">
                <a:latin typeface="Tahoma" charset="0"/>
                <a:sym typeface="Symbol" charset="0"/>
              </a:rPr>
              <a:t>calc. </a:t>
            </a:r>
            <a:r>
              <a:rPr lang="en-US" sz="2600" dirty="0">
                <a:latin typeface="Tahoma" charset="0"/>
                <a:sym typeface="Symbol" charset="0"/>
              </a:rPr>
              <a:t>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       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= 1    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⇒     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  <a:sym typeface="Symbol" charset="0"/>
              </a:rPr>
              <a:t>Many covert </a:t>
            </a:r>
            <a:r>
              <a:rPr lang="en-US" sz="2800" dirty="0" smtClean="0">
                <a:latin typeface="Tahoma" charset="0"/>
                <a:sym typeface="Symbol" charset="0"/>
              </a:rPr>
              <a:t>channels </a:t>
            </a:r>
            <a:r>
              <a:rPr lang="en-US" sz="2800" dirty="0">
                <a:latin typeface="Tahoma" charset="0"/>
                <a:sym typeface="Symbol" charset="0"/>
              </a:rPr>
              <a:t>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Difficult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to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eliminate all</a:t>
            </a:r>
            <a:endParaRPr lang="en-US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90550"/>
            <a:ext cx="826845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the system in question has two CPUs:  the classified VM </a:t>
            </a:r>
            <a:br>
              <a:rPr lang="en-US" sz="2400" dirty="0" smtClean="0"/>
            </a:br>
            <a:r>
              <a:rPr lang="en-US" sz="2400" dirty="0" smtClean="0"/>
              <a:t>runs on one</a:t>
            </a:r>
            <a:r>
              <a:rPr lang="en-US" sz="2400" dirty="0"/>
              <a:t> </a:t>
            </a:r>
            <a:r>
              <a:rPr lang="en-US" sz="2400" dirty="0" smtClean="0"/>
              <a:t>and the public VM runs on the other.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Is there a covert channel between the VMs?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6854" y="2876550"/>
            <a:ext cx="6844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covert channels, for example, based on the </a:t>
            </a:r>
            <a:br>
              <a:rPr lang="en-US" sz="2400" dirty="0" smtClean="0"/>
            </a:br>
            <a:r>
              <a:rPr lang="en-US" sz="2400" dirty="0" smtClean="0"/>
              <a:t>time needed to read from main memory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17195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>
                <a:latin typeface="Tahoma" charset="0"/>
              </a:rPr>
              <a:t>VMM Introspection:  </a:t>
            </a:r>
            <a:r>
              <a:rPr lang="en-US" sz="2400">
                <a:latin typeface="Tahoma" charset="0"/>
              </a:rPr>
              <a:t>[GR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sz="2400">
                <a:latin typeface="Tahoma" charset="0"/>
              </a:rPr>
              <a:t>03]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	</a:t>
            </a:r>
            <a:r>
              <a:rPr lang="en-US" sz="3200">
                <a:latin typeface="Tahoma" charset="0"/>
              </a:rPr>
              <a:t>protecting the anti-virus system</a:t>
            </a: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Standard solution:     </a:t>
            </a:r>
            <a:r>
              <a:rPr lang="en-US" sz="2400" b="1" dirty="0">
                <a:latin typeface="Tahoma" charset="0"/>
              </a:rPr>
              <a:t>run  IDS  system in the network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 insufficient visibility into user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s machine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Better:   </a:t>
            </a:r>
            <a:r>
              <a:rPr lang="en-US" sz="2400" b="1" dirty="0">
                <a:latin typeface="Tahoma" charset="0"/>
              </a:rPr>
              <a:t>run IDS as part of VMM  (protected from malware)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Allows VMM to check Guest OS internals</a:t>
            </a: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 smtClean="0"/>
              <a:t>Infected VM</a:t>
            </a:r>
            <a:endParaRPr lang="en-US" sz="2400" b="1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Guest OS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Hardware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IDS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</a:t>
            </a:r>
            <a:r>
              <a:rPr lang="en-US" sz="2200" b="1" dirty="0" smtClean="0">
                <a:latin typeface="Tahoma" charset="0"/>
              </a:rPr>
              <a:t>root-kit malware</a:t>
            </a:r>
            <a:r>
              <a:rPr lang="en-US" sz="2200" b="1" dirty="0">
                <a:latin typeface="Tahoma" charset="0"/>
              </a:rPr>
              <a:t>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mismatch:     </a:t>
            </a:r>
            <a:r>
              <a:rPr lang="en-US" sz="2200" dirty="0">
                <a:latin typeface="Tahoma" charset="0"/>
                <a:ea typeface="ＭＳ Ｐゴシック" charset="0"/>
              </a:rPr>
              <a:t>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app code </a:t>
            </a:r>
            <a:r>
              <a:rPr lang="en-US" sz="2200" dirty="0">
                <a:latin typeface="Tahoma" charset="0"/>
                <a:ea typeface="ＭＳ Ｐゴシック" charset="0"/>
              </a:rPr>
              <a:t>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memory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Subvirting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VM 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latin typeface="Tahoma" charset="0"/>
              </a:rPr>
              <a:t>Subvirt</a:t>
            </a:r>
            <a:r>
              <a:rPr lang="en-US" sz="4400" dirty="0" smtClean="0">
                <a:latin typeface="Tahoma" charset="0"/>
              </a:rPr>
              <a:t>   </a:t>
            </a:r>
            <a:r>
              <a:rPr lang="en-US" sz="1800" dirty="0" smtClean="0">
                <a:latin typeface="Tahoma" charset="0"/>
              </a:rPr>
              <a:t>[King et al. 2006]</a:t>
            </a:r>
            <a:endParaRPr lang="en-US" sz="1800" dirty="0"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Virus idea: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Once on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victim </a:t>
            </a:r>
            <a:r>
              <a:rPr lang="en-US" sz="2200" dirty="0">
                <a:latin typeface="Tahoma" charset="0"/>
                <a:ea typeface="ＭＳ Ｐゴシック" charset="0"/>
              </a:rPr>
              <a:t>machine, install a malicious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Virus hides in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Invisible to virus detector running inside VM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906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990600" y="4648200"/>
            <a:ext cx="2133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990600" y="4248150"/>
            <a:ext cx="2133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884917" y="3333750"/>
            <a:ext cx="889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smtClean="0">
                <a:latin typeface="Times" charset="0"/>
                <a:sym typeface="Symbol" charset="0"/>
              </a:rPr>
              <a:t>⇒ </a:t>
            </a:r>
            <a:endParaRPr lang="en-US" sz="4400" dirty="0">
              <a:latin typeface="Times" charset="0"/>
              <a:sym typeface="Symbol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7912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791200" y="4586287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791200" y="3905250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791200" y="4243387"/>
            <a:ext cx="2133600" cy="347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Times" charset="0"/>
              </a:rPr>
              <a:t>VMM and virus</a:t>
            </a:r>
            <a:endParaRPr lang="en-US" sz="2400" dirty="0">
              <a:latin typeface="Times" charset="0"/>
              <a:sym typeface="Symbol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362200" y="3181350"/>
            <a:ext cx="609600" cy="1352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162800" y="2876550"/>
            <a:ext cx="609600" cy="1257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0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791200" y="2724150"/>
            <a:ext cx="2133600" cy="1524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1435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94073"/>
            <a:ext cx="7772400" cy="32027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 charset="0"/>
              </a:rPr>
              <a:t>The MATRIX</a:t>
            </a:r>
          </a:p>
        </p:txBody>
      </p:sp>
    </p:spTree>
    <p:extLst>
      <p:ext uri="{BB962C8B-B14F-4D97-AF65-F5344CB8AC3E}">
        <p14:creationId xmlns:p14="http://schemas.microsoft.com/office/powerpoint/2010/main" val="1727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Virtual machines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 isolate OS’s on a single machine  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765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4767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Virtual </a:t>
            </a:r>
            <a:r>
              <a:rPr lang="en-US" sz="2000" dirty="0"/>
              <a:t>M</a:t>
            </a:r>
            <a:r>
              <a:rPr lang="en-US" sz="2000" dirty="0" smtClean="0"/>
              <a:t>achine Monitor  (VMM)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192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724150"/>
            <a:ext cx="0" cy="17526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app1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4102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app2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638550"/>
            <a:ext cx="673100" cy="5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381000" y="742950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VM Based Malware  </a:t>
            </a:r>
            <a:r>
              <a:rPr lang="en-US" sz="3600" dirty="0">
                <a:latin typeface="Tahoma" charset="0"/>
              </a:rPr>
              <a:t>(blue pill virus)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382000" cy="35433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Tahoma" charset="0"/>
              </a:rPr>
              <a:t>VMBR</a:t>
            </a:r>
            <a:r>
              <a:rPr lang="en-US" sz="2200" dirty="0">
                <a:latin typeface="Tahoma" charset="0"/>
              </a:rPr>
              <a:t>:    a virus that installs a malicious VMM  (hypervisor)</a:t>
            </a:r>
          </a:p>
          <a:p>
            <a:endParaRPr lang="en-US" sz="2200" b="1" dirty="0">
              <a:latin typeface="Tahoma" charset="0"/>
            </a:endParaRPr>
          </a:p>
          <a:p>
            <a:r>
              <a:rPr lang="en-US" sz="2200" b="1" dirty="0">
                <a:latin typeface="Tahoma" charset="0"/>
              </a:rPr>
              <a:t>Microsoft Security Bulletin: </a:t>
            </a:r>
            <a:r>
              <a:rPr lang="en-US" sz="2200" b="1" dirty="0" smtClean="0">
                <a:latin typeface="Tahoma" charset="0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Suggests disabling hardware virtualization features </a:t>
            </a:r>
            <a:br>
              <a:rPr lang="en-US" sz="2200" dirty="0" smtClean="0">
                <a:latin typeface="Tahoma" charset="0"/>
                <a:ea typeface="ＭＳ Ｐゴシック" charset="0"/>
              </a:rPr>
            </a:br>
            <a:r>
              <a:rPr lang="en-US" sz="2200" dirty="0" smtClean="0">
                <a:latin typeface="Tahoma" charset="0"/>
                <a:ea typeface="ＭＳ Ｐゴシック" charset="0"/>
              </a:rPr>
              <a:t>by default for client-side systems</a:t>
            </a:r>
          </a:p>
          <a:p>
            <a:pPr>
              <a:spcBef>
                <a:spcPct val="180000"/>
              </a:spcBef>
            </a:pPr>
            <a:r>
              <a:rPr lang="en-US" sz="2200" b="1" dirty="0" smtClean="0">
                <a:latin typeface="Tahoma" charset="0"/>
              </a:rPr>
              <a:t>But </a:t>
            </a:r>
            <a:r>
              <a:rPr lang="en-US" sz="2200" b="1" dirty="0">
                <a:latin typeface="Tahoma" charset="0"/>
              </a:rPr>
              <a:t>VMBRs are easy to defeat</a:t>
            </a:r>
          </a:p>
          <a:p>
            <a:pPr lvl="1">
              <a:spcBef>
                <a:spcPct val="3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A guest OS can detect that it is running on top of VMM</a:t>
            </a:r>
          </a:p>
        </p:txBody>
      </p:sp>
    </p:spTree>
    <p:extLst>
      <p:ext uri="{BB962C8B-B14F-4D97-AF65-F5344CB8AC3E}">
        <p14:creationId xmlns:p14="http://schemas.microsoft.com/office/powerpoint/2010/main" val="1924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VMM?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Virus detector can detect VMBR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Normal virus (non-VMBR) can detect VMM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(e.g. MS Windows) can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refuse to run on top of VMM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VMM</a:t>
            </a: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/>
          <a:lstStyle/>
          <a:p>
            <a:r>
              <a:rPr lang="en-US" sz="3600" dirty="0">
                <a:latin typeface="Tahoma" charset="0"/>
              </a:rPr>
              <a:t>VMM detection    (red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VM platforms often emulate simple hardware</a:t>
            </a:r>
          </a:p>
          <a:p>
            <a:pPr marL="1028700" lvl="3" indent="-342900"/>
            <a:r>
              <a:rPr lang="en-US" dirty="0" err="1">
                <a:latin typeface="Tahoma" charset="0"/>
                <a:ea typeface="ＭＳ Ｐゴシック" charset="0"/>
              </a:rPr>
              <a:t>VMWare</a:t>
            </a:r>
            <a:r>
              <a:rPr lang="en-US" dirty="0">
                <a:latin typeface="Tahoma" charset="0"/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	</a:t>
            </a:r>
            <a:r>
              <a:rPr lang="en-US" dirty="0">
                <a:latin typeface="Tahoma" charset="0"/>
                <a:ea typeface="ＭＳ Ｐゴシック" charset="0"/>
              </a:rPr>
              <a:t>	… but report  8GB RAM,  dual </a:t>
            </a:r>
            <a:r>
              <a:rPr lang="en-US" dirty="0" smtClean="0">
                <a:latin typeface="Tahoma" charset="0"/>
                <a:ea typeface="ＭＳ Ｐゴシック" charset="0"/>
              </a:rPr>
              <a:t>CPUs</a:t>
            </a:r>
            <a:r>
              <a:rPr lang="en-US" dirty="0">
                <a:latin typeface="Tahoma" charset="0"/>
                <a:ea typeface="ＭＳ Ｐゴシック" charset="0"/>
              </a:rPr>
              <a:t>, etc.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introduces time latency variances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Memory cache behavior differs in presence of VMM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Results in relative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time variations for </a:t>
            </a:r>
            <a:r>
              <a:rPr lang="en-US" sz="2200" dirty="0">
                <a:latin typeface="Tahoma" charset="0"/>
                <a:ea typeface="ＭＳ Ｐゴシック" charset="0"/>
              </a:rPr>
              <a:t>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shares the TLB with </a:t>
            </a:r>
            <a:r>
              <a:rPr lang="en-US" sz="2200" dirty="0" err="1">
                <a:latin typeface="Tahoma" charset="0"/>
              </a:rPr>
              <a:t>GuestOS</a:t>
            </a:r>
            <a:endParaRPr lang="en-US" sz="2200" dirty="0">
              <a:latin typeface="Tahoma" charset="0"/>
            </a:endParaRPr>
          </a:p>
          <a:p>
            <a:pPr marL="1028700" lvl="3" indent="-342900"/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>
                <a:latin typeface="Tahoma" charset="0"/>
              </a:rPr>
              <a:t>… and many more methods  </a:t>
            </a:r>
            <a:r>
              <a:rPr lang="en-US" sz="2200" b="1" dirty="0">
                <a:latin typeface="Tahoma" charset="0"/>
              </a:rPr>
              <a:t>[GAWF</a:t>
            </a:r>
            <a:r>
              <a:rPr lang="ja-JP" altLang="en-US" sz="2200" b="1" dirty="0">
                <a:latin typeface="Tahoma" charset="0"/>
              </a:rPr>
              <a:t>’</a:t>
            </a:r>
            <a:r>
              <a:rPr lang="en-US" sz="2200" b="1" dirty="0">
                <a:latin typeface="Tahoma" charset="0"/>
              </a:rPr>
              <a:t>07]</a:t>
            </a: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VMM Detection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Bottom line:     </a:t>
            </a:r>
            <a:r>
              <a:rPr lang="en-US" sz="2200" b="1" dirty="0">
                <a:latin typeface="Tahoma" charset="0"/>
              </a:rPr>
              <a:t> The perfect VMM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200" dirty="0">
                <a:latin typeface="Tahoma" charset="0"/>
              </a:rPr>
              <a:t>VMMs today   (e.g. </a:t>
            </a:r>
            <a:r>
              <a:rPr lang="en-US" sz="2200" dirty="0" err="1">
                <a:latin typeface="Tahoma" charset="0"/>
              </a:rPr>
              <a:t>VMWare</a:t>
            </a:r>
            <a:r>
              <a:rPr lang="en-US" sz="2200" dirty="0">
                <a:latin typeface="Tahoma" charset="0"/>
              </a:rPr>
              <a:t>) 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Compatibility: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Performance: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200" dirty="0">
                <a:latin typeface="Tahoma" charset="0"/>
              </a:rPr>
              <a:t>VMMs do not provide </a:t>
            </a:r>
            <a:r>
              <a:rPr lang="en-US" sz="2200" b="1" dirty="0">
                <a:latin typeface="Tahoma" charset="0"/>
              </a:rPr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200" b="1" dirty="0">
                <a:latin typeface="Tahoma" charset="0"/>
                <a:ea typeface="ＭＳ Ｐゴシック" charset="0"/>
              </a:rPr>
              <a:t>   Anomalies reveal existence of VMM </a:t>
            </a: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</a:t>
            </a:r>
            <a:b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ahoma" charset="0"/>
              </a:rPr>
              <a:t>Software Fault </a:t>
            </a:r>
            <a:r>
              <a:rPr lang="en-US" sz="4400" dirty="0" smtClean="0">
                <a:latin typeface="Tahoma" charset="0"/>
              </a:rPr>
              <a:t>Isolation  </a:t>
            </a:r>
            <a:r>
              <a:rPr lang="en-US" sz="2000" dirty="0" smtClean="0">
                <a:latin typeface="Tahoma" charset="0"/>
              </a:rPr>
              <a:t>[</a:t>
            </a:r>
            <a:r>
              <a:rPr lang="en-US" sz="2000" dirty="0" err="1" smtClean="0">
                <a:latin typeface="Tahoma" charset="0"/>
              </a:rPr>
              <a:t>Whabe</a:t>
            </a:r>
            <a:r>
              <a:rPr lang="en-US" sz="2000" dirty="0" smtClean="0">
                <a:latin typeface="Tahoma" charset="0"/>
              </a:rPr>
              <a:t> et al., 1993]</a:t>
            </a:r>
            <a:endParaRPr lang="en-US" sz="2000" dirty="0">
              <a:latin typeface="Tahoma" charset="0"/>
            </a:endParaRP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charset="0"/>
              </a:rPr>
              <a:t>Goal</a:t>
            </a:r>
            <a:r>
              <a:rPr lang="en-US" sz="2400" dirty="0">
                <a:latin typeface="Tahoma" charset="0"/>
              </a:rPr>
              <a:t>:    confine </a:t>
            </a:r>
            <a:r>
              <a:rPr lang="en-US" sz="2400" dirty="0" smtClean="0">
                <a:latin typeface="Tahoma" charset="0"/>
              </a:rPr>
              <a:t>apps running </a:t>
            </a:r>
            <a:r>
              <a:rPr lang="en-US" sz="2400" dirty="0">
                <a:latin typeface="Tahoma" charset="0"/>
              </a:rPr>
              <a:t>in </a:t>
            </a:r>
            <a:r>
              <a:rPr lang="en-US" sz="2400" u="sng" dirty="0">
                <a:latin typeface="Tahoma" charset="0"/>
              </a:rPr>
              <a:t>same address space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Codec code should not interfere with media player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Device drivers should not corrupt kernel </a:t>
            </a:r>
          </a:p>
          <a:p>
            <a:pPr lvl="1"/>
            <a:endParaRPr lang="en-US" sz="2400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Simple solution:   runs apps in separate address spaces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SFI </a:t>
            </a:r>
            <a:r>
              <a:rPr lang="en-US" sz="2200" dirty="0">
                <a:latin typeface="Tahoma" charset="0"/>
              </a:rPr>
              <a:t>approach</a:t>
            </a:r>
            <a:r>
              <a:rPr lang="en-US" sz="2200" dirty="0" smtClean="0">
                <a:latin typeface="Tahoma" charset="0"/>
              </a:rPr>
              <a:t>:</a:t>
            </a:r>
            <a:endParaRPr lang="en-US" sz="2200" dirty="0">
              <a:latin typeface="Tahoma" charset="0"/>
            </a:endParaRPr>
          </a:p>
          <a:p>
            <a:pPr marL="623888" lvl="1" indent="-280988">
              <a:spcBef>
                <a:spcPts val="17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342900" lvl="1" indent="0">
              <a:buNone/>
            </a:pPr>
            <a:endParaRPr lang="en-US" sz="2200" dirty="0">
              <a:latin typeface="Tahoma" charset="0"/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Locate unsafe instructions:   </a:t>
            </a:r>
            <a:r>
              <a:rPr lang="en-US" sz="2200" b="1" dirty="0" err="1">
                <a:latin typeface="Tahoma" charset="0"/>
                <a:ea typeface="ＭＳ Ｐゴシック" charset="0"/>
              </a:rPr>
              <a:t>jmp</a:t>
            </a:r>
            <a:r>
              <a:rPr lang="en-US" sz="2200" b="1" dirty="0">
                <a:latin typeface="Tahoma" charset="0"/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When loading code, ensure all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guards </a:t>
            </a:r>
            <a:r>
              <a:rPr lang="en-US" sz="2200" dirty="0">
                <a:latin typeface="Tahoma" charset="0"/>
                <a:ea typeface="ＭＳ Ｐゴシック" charset="0"/>
              </a:rPr>
              <a:t>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22288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5717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30289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30289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>
                <a:latin typeface="Tahoma" charset="0"/>
              </a:rPr>
              <a:t>dr1,  dr2</a:t>
            </a:r>
            <a:r>
              <a:rPr lang="en-US" sz="2200" dirty="0">
                <a:latin typeface="Tahoma" charset="0"/>
              </a:rPr>
              <a:t>:   dedicated registers not used by binary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ompiler </a:t>
            </a:r>
            <a:r>
              <a:rPr lang="en-US" sz="2200" dirty="0">
                <a:latin typeface="Tahoma" charset="0"/>
                <a:ea typeface="ＭＳ Ｐゴシック" charset="0"/>
              </a:rPr>
              <a:t>pretends these registers don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exist</a:t>
            </a:r>
          </a:p>
          <a:p>
            <a:pPr lvl="1"/>
            <a:r>
              <a:rPr lang="en-US" sz="2200" b="1" dirty="0">
                <a:latin typeface="Tahoma" charset="0"/>
                <a:ea typeface="ＭＳ Ｐゴシック" charset="0"/>
              </a:rPr>
              <a:t>dr2</a:t>
            </a:r>
            <a:r>
              <a:rPr lang="en-US" sz="2200" dirty="0">
                <a:latin typeface="Tahoma" charset="0"/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Tahoma" charset="0"/>
              </a:rPr>
              <a:t>Indirect load instruction      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⟵  [R34] 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</a:t>
            </a:r>
            <a:r>
              <a:rPr lang="en-US" sz="2200" dirty="0">
                <a:solidFill>
                  <a:srgbClr val="FFFFFF"/>
                </a:solidFill>
                <a:sym typeface="Symbol" charset="0"/>
              </a:rPr>
              <a:t>⟵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 R34</a:t>
            </a:r>
            <a:endParaRPr lang="en-US" sz="22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⟵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(dr1 &gt;&gt; 20)		</a:t>
            </a:r>
            <a:r>
              <a:rPr lang="en-US" sz="2200" dirty="0">
                <a:latin typeface="Tahoma" charset="0"/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compare 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 and  dr2	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validate </a:t>
            </a:r>
            <a:r>
              <a:rPr lang="en-US" sz="2200" dirty="0" err="1" smtClean="0">
                <a:solidFill>
                  <a:srgbClr val="000000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R12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⟵ [dr1]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</a:t>
            </a:r>
            <a:r>
              <a:rPr lang="en-US" sz="2200" dirty="0" smtClean="0">
                <a:solidFill>
                  <a:schemeClr val="tx2"/>
                </a:solidFill>
                <a:latin typeface="Tahoma" charset="0"/>
                <a:sym typeface="Symbol" charset="0"/>
              </a:rPr>
              <a:t>	: 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362200" y="81915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>
                <a:latin typeface="Tahoma" charset="0"/>
              </a:rPr>
              <a:t>dr2</a:t>
            </a:r>
            <a:r>
              <a:rPr lang="en-US" sz="2200" dirty="0">
                <a:latin typeface="Tahoma" charset="0"/>
              </a:rPr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>
                <a:latin typeface="Tahoma" charset="0"/>
              </a:rPr>
              <a:t>Indirect load instruction    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⟵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  [R34]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⟵ R34 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&amp;  segment-mask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: zero out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⟵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 |  dr2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R12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⟵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[dr1]	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latin typeface="Tahoma" charset="0"/>
              <a:sym typeface="Symbol" charset="0"/>
            </a:endParaRPr>
          </a:p>
          <a:p>
            <a:r>
              <a:rPr lang="en-US" sz="2200" dirty="0">
                <a:latin typeface="Tahoma" charset="0"/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Symbol" charset="0"/>
              </a:rPr>
              <a:t>… but does not catch offending </a:t>
            </a:r>
            <a:r>
              <a:rPr lang="en-US" sz="2200" dirty="0" smtClean="0">
                <a:latin typeface="Tahoma" charset="0"/>
                <a:ea typeface="ＭＳ Ｐゴシック" charset="0"/>
                <a:sym typeface="Symbol" charset="0"/>
              </a:rPr>
              <a:t>instructions</a:t>
            </a:r>
          </a:p>
          <a:p>
            <a:r>
              <a:rPr lang="en-US" sz="2200" dirty="0" smtClean="0">
                <a:latin typeface="Tahoma" charset="0"/>
              </a:rPr>
              <a:t>Similar guards places on all unsafe instructions</a:t>
            </a:r>
            <a:endParaRPr lang="en-US" sz="2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Process:    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System Call Interposition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      Isolate a </a:t>
            </a:r>
            <a:r>
              <a:rPr lang="en-US" sz="2400" dirty="0">
                <a:latin typeface="Tahoma" charset="0"/>
                <a:ea typeface="ＭＳ Ｐゴシック" charset="0"/>
              </a:rPr>
              <a:t>process in a single operating system</a:t>
            </a: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Operating System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39624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2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9436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1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325" y="3562350"/>
            <a:ext cx="4600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  what if    </a:t>
            </a:r>
            <a:r>
              <a:rPr lang="en-US" sz="2400" b="1" dirty="0" err="1" smtClean="0">
                <a:solidFill>
                  <a:srgbClr val="0000FF"/>
                </a:solidFill>
              </a:rPr>
              <a:t>jmp</a:t>
            </a:r>
            <a:r>
              <a:rPr lang="en-US" sz="2400" b="1" dirty="0" smtClean="0">
                <a:solidFill>
                  <a:srgbClr val="0000FF"/>
                </a:solidFill>
              </a:rPr>
              <a:t> 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   </a:t>
            </a:r>
            <a:r>
              <a:rPr lang="en-US" sz="2400" dirty="0" smtClean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744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j</a:t>
            </a:r>
            <a:r>
              <a:rPr lang="en-US" sz="2400" b="1" dirty="0" err="1" smtClean="0">
                <a:solidFill>
                  <a:srgbClr val="0000FF"/>
                </a:solidFill>
              </a:rPr>
              <a:t>mp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guard must ensure </a:t>
            </a:r>
            <a:r>
              <a:rPr lang="en-US" sz="2400" b="1" dirty="0" smtClean="0">
                <a:solidFill>
                  <a:srgbClr val="0000FF"/>
                </a:solidFill>
              </a:rPr>
              <a:t>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</a:t>
            </a:r>
            <a:r>
              <a:rPr lang="en-US" sz="2400" dirty="0" smtClean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074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/>
              <a:t>caller</a:t>
            </a:r>
          </a:p>
          <a:p>
            <a:pPr algn="ctr" eaLnBrk="1" hangingPunct="1"/>
            <a:r>
              <a:rPr lang="en-US" sz="2400" dirty="0"/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128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callee</a:t>
            </a:r>
          </a:p>
          <a:p>
            <a:pPr algn="ctr" eaLnBrk="1" hangingPunct="1"/>
            <a:r>
              <a:rPr lang="en-US" sz="2400"/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89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120795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</a:t>
            </a:r>
            <a:r>
              <a:rPr lang="en-US" dirty="0" smtClean="0"/>
              <a:t>all stub</a:t>
            </a:r>
            <a:endParaRPr lang="en-US" dirty="0"/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draw: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106180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</a:t>
            </a:r>
            <a:r>
              <a:rPr lang="en-US" dirty="0" smtClean="0"/>
              <a:t>et stub</a:t>
            </a:r>
            <a:endParaRPr lang="en-US" dirty="0"/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Only stubs allowed to make </a:t>
            </a:r>
            <a:r>
              <a:rPr lang="en-US" sz="2200" dirty="0" smtClean="0">
                <a:latin typeface="Tahoma" charset="0"/>
              </a:rPr>
              <a:t>cross</a:t>
            </a:r>
            <a:r>
              <a:rPr lang="en-US" sz="2200" dirty="0">
                <a:latin typeface="Tahoma" charset="0"/>
              </a:rPr>
              <a:t>-domain jumps</a:t>
            </a:r>
          </a:p>
          <a:p>
            <a:r>
              <a:rPr lang="en-US" sz="2200" dirty="0">
                <a:latin typeface="Tahoma" charset="0"/>
              </a:rPr>
              <a:t>Jump table contains allowed exit points </a:t>
            </a:r>
            <a:endParaRPr lang="en-US" sz="2200" dirty="0" smtClean="0">
              <a:latin typeface="Tahoma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Addresses </a:t>
            </a:r>
            <a:r>
              <a:rPr lang="en-US" sz="2000" dirty="0">
                <a:latin typeface="Tahoma" charset="0"/>
                <a:ea typeface="ＭＳ Ｐゴシック" charset="0"/>
              </a:rPr>
              <a:t>are hard coded,   read-only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SFI  Summary</a:t>
            </a:r>
            <a:endParaRPr lang="en-US" sz="4400" dirty="0">
              <a:latin typeface="Tahoma" charset="0"/>
            </a:endParaRP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S</a:t>
            </a:r>
            <a:r>
              <a:rPr lang="en-US" sz="2200" dirty="0" smtClean="0">
                <a:latin typeface="Tahoma" charset="0"/>
              </a:rPr>
              <a:t>hared </a:t>
            </a:r>
            <a:r>
              <a:rPr lang="en-US" sz="2200" dirty="0">
                <a:latin typeface="Tahoma" charset="0"/>
              </a:rPr>
              <a:t>memory:  use virtual memory hardware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 </a:t>
            </a:r>
            <a:r>
              <a:rPr lang="en-US" sz="2200" dirty="0">
                <a:latin typeface="Tahoma" charset="0"/>
                <a:ea typeface="ＭＳ Ｐゴシック" charset="0"/>
              </a:rPr>
              <a:t>same physical page to two segments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addr</a:t>
            </a:r>
            <a:r>
              <a:rPr lang="en-US" sz="2200" dirty="0">
                <a:latin typeface="Tahoma" charset="0"/>
                <a:ea typeface="ＭＳ Ｐゴシック" charset="0"/>
              </a:rPr>
              <a:t> space</a:t>
            </a:r>
          </a:p>
          <a:p>
            <a:endParaRPr lang="en-US" sz="2200" dirty="0">
              <a:latin typeface="Tahoma" charset="0"/>
            </a:endParaRPr>
          </a:p>
          <a:p>
            <a:r>
              <a:rPr lang="en-US" sz="2200" dirty="0">
                <a:latin typeface="Tahoma" charset="0"/>
              </a:rPr>
              <a:t>Performance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Usually good:    </a:t>
            </a:r>
            <a:r>
              <a:rPr lang="en-US" sz="2200" dirty="0" err="1">
                <a:latin typeface="Tahoma" charset="0"/>
                <a:ea typeface="ＭＳ Ｐゴシック" charset="0"/>
              </a:rPr>
              <a:t>mpeg_play</a:t>
            </a:r>
            <a:r>
              <a:rPr lang="en-US" sz="2200" dirty="0">
                <a:latin typeface="Tahoma" charset="0"/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latin typeface="Tahoma" charset="0"/>
              <a:ea typeface="ＭＳ Ｐゴシック" charset="0"/>
            </a:endParaRPr>
          </a:p>
          <a:p>
            <a:r>
              <a:rPr lang="en-US" sz="2200" u="sng" dirty="0">
                <a:latin typeface="Tahoma" charset="0"/>
              </a:rPr>
              <a:t>Limitations of SFI</a:t>
            </a:r>
            <a:r>
              <a:rPr lang="en-US" sz="2200" dirty="0">
                <a:latin typeface="Tahoma" charset="0"/>
              </a:rPr>
              <a:t>:   harder to implement on x86 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few registers</a:t>
            </a:r>
            <a:r>
              <a:rPr lang="en-US" sz="2200">
                <a:latin typeface="Tahoma" charset="0"/>
                <a:ea typeface="ＭＳ Ｐゴシック" charset="0"/>
              </a:rPr>
              <a:t>:   </a:t>
            </a:r>
            <a:r>
              <a:rPr lang="en-US" sz="2200" smtClean="0">
                <a:latin typeface="Tahoma" charset="0"/>
                <a:ea typeface="ＭＳ Ｐゴシック" charset="0"/>
              </a:rPr>
              <a:t>can</a:t>
            </a:r>
            <a:r>
              <a:rPr lang="en-US" sz="2200" smtClean="0">
                <a:latin typeface="Tahoma" charset="0"/>
                <a:ea typeface="ＭＳ Ｐゴシック" charset="0"/>
              </a:rPr>
              <a:t>’</a:t>
            </a:r>
            <a:r>
              <a:rPr lang="en-US" sz="2200" smtClean="0">
                <a:latin typeface="Tahoma" charset="0"/>
                <a:ea typeface="ＭＳ Ｐゴシック" charset="0"/>
              </a:rPr>
              <a:t>t </a:t>
            </a:r>
            <a:r>
              <a:rPr lang="en-US" sz="2200" dirty="0">
                <a:latin typeface="Tahoma" charset="0"/>
                <a:ea typeface="ＭＳ Ｐゴシック" charset="0"/>
              </a:rPr>
              <a:t>dedicate three to SFI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many instructions affect memory:  more guards needed</a:t>
            </a: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 smtClean="0">
                <a:latin typeface="Tahoma" charset="0"/>
              </a:rPr>
              <a:t>Isolation:   summary</a:t>
            </a:r>
            <a:endParaRPr lang="en-US" sz="4400" dirty="0">
              <a:latin typeface="Tahoma" charset="0"/>
            </a:endParaRP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Physical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,   Virtual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 (VMMs),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System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call 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interposition,  Software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Fault isolation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Application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specific (e.g. </a:t>
            </a:r>
            <a:r>
              <a:rPr lang="en-US" sz="2200" i="1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in browser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)</a:t>
            </a:r>
            <a:endParaRPr lang="en-US" sz="2200" i="1" dirty="0">
              <a:latin typeface="Tahoma" charset="0"/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>
                <a:latin typeface="Tahoma" charset="0"/>
              </a:rPr>
              <a:t>Often complete isolation is inappropriate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Apps need to communicate through regulated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interfaces</a:t>
            </a:r>
            <a:endParaRPr lang="en-US" sz="2200" dirty="0">
              <a:latin typeface="Tahoma" charset="0"/>
            </a:endParaRPr>
          </a:p>
          <a:p>
            <a:pPr>
              <a:spcBef>
                <a:spcPts val="2928"/>
              </a:spcBef>
            </a:pPr>
            <a:r>
              <a:rPr lang="en-US" sz="2200" dirty="0">
                <a:latin typeface="Tahoma" charset="0"/>
              </a:rPr>
              <a:t>Hardest </a:t>
            </a:r>
            <a:r>
              <a:rPr lang="en-US" sz="2200" dirty="0" smtClean="0">
                <a:latin typeface="Tahoma" charset="0"/>
              </a:rPr>
              <a:t>aspects </a:t>
            </a:r>
            <a:r>
              <a:rPr lang="en-US" sz="2200" dirty="0">
                <a:latin typeface="Tahoma" charset="0"/>
              </a:rPr>
              <a:t>of sandboxing: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Specifying policy:    what can apps do and not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do</a:t>
            </a:r>
          </a:p>
          <a:p>
            <a:pPr lvl="1"/>
            <a:r>
              <a:rPr lang="en-US" sz="2200" dirty="0" smtClean="0">
                <a:latin typeface="Tahoma" charset="0"/>
                <a:ea typeface="ＭＳ Ｐゴシック" charset="0"/>
              </a:rPr>
              <a:t>Preventing covert channels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Approach:   confinement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  ensure misbehaving app cannot harm rest of system</a:t>
            </a:r>
            <a:endParaRPr lang="en-US" sz="2000" dirty="0">
              <a:latin typeface="Tahoma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Threads: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    </a:t>
            </a:r>
            <a:r>
              <a:rPr lang="en-US" sz="2400" dirty="0">
                <a:latin typeface="Tahoma" charset="0"/>
                <a:ea typeface="ＭＳ Ｐゴシック" charset="0"/>
              </a:rPr>
              <a:t>Software Fault Isolation (SFI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Tahoma" charset="0"/>
                <a:ea typeface="ＭＳ Ｐゴシック" charset="0"/>
              </a:rPr>
              <a:t>Isolating </a:t>
            </a:r>
            <a:r>
              <a:rPr lang="en-US" sz="2000" dirty="0">
                <a:latin typeface="Tahoma" charset="0"/>
                <a:ea typeface="ＭＳ Ｐゴシック" charset="0"/>
              </a:rPr>
              <a:t>threads sharing same address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space  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Application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</a:t>
            </a:r>
            <a:r>
              <a:rPr lang="en-US" sz="2400" dirty="0">
                <a:latin typeface="Tahoma" charset="0"/>
                <a:ea typeface="ＭＳ Ｐゴシック" charset="0"/>
              </a:rPr>
              <a:t>e.g.   browser-based confinement</a:t>
            </a:r>
          </a:p>
          <a:p>
            <a:pPr marL="0" indent="0">
              <a:spcBef>
                <a:spcPct val="80000"/>
              </a:spcBef>
              <a:buNone/>
            </a:pPr>
            <a:endParaRPr lang="en-US" sz="2400" b="1" dirty="0">
              <a:latin typeface="Tahoma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Key component:    </a:t>
            </a:r>
            <a:r>
              <a:rPr lang="en-US" sz="2800" b="1" dirty="0">
                <a:latin typeface="Tahoma" charset="0"/>
              </a:rPr>
              <a:t>reference monitor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Mediates requests</a:t>
            </a:r>
            <a:r>
              <a:rPr lang="en-US" dirty="0">
                <a:latin typeface="Tahoma" charset="0"/>
                <a:ea typeface="ＭＳ Ｐゴシック" charset="0"/>
              </a:rPr>
              <a:t> from applications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Implements protection policy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Enforces isolation and confinement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Must </a:t>
            </a:r>
            <a:r>
              <a:rPr lang="en-US" b="1" u="sng" dirty="0">
                <a:latin typeface="Tahoma" charset="0"/>
                <a:ea typeface="ＭＳ Ｐゴシック" charset="0"/>
              </a:rPr>
              <a:t>always</a:t>
            </a:r>
            <a:r>
              <a:rPr lang="en-US" dirty="0">
                <a:latin typeface="Tahoma" charset="0"/>
                <a:ea typeface="ＭＳ Ｐゴシック" charset="0"/>
              </a:rPr>
              <a:t> be invoked: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Tamperproof</a:t>
            </a:r>
            <a:r>
              <a:rPr lang="en-US" dirty="0">
                <a:latin typeface="Tahoma" charset="0"/>
                <a:ea typeface="ＭＳ Ｐゴシック" charset="0"/>
              </a:rPr>
              <a:t>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Reference monitor cannot be killed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Small</a:t>
            </a:r>
            <a:r>
              <a:rPr lang="en-US" dirty="0">
                <a:latin typeface="Tahoma" charset="0"/>
                <a:ea typeface="ＭＳ Ｐゴシック" charset="0"/>
              </a:rPr>
              <a:t> enough to be analyzed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224790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latin typeface="Tahoma" charset="0"/>
              </a:rPr>
              <a:t>A </a:t>
            </a:r>
            <a:r>
              <a:rPr lang="en-US" sz="4400" dirty="0" smtClean="0">
                <a:latin typeface="Tahoma" charset="0"/>
              </a:rPr>
              <a:t>old example</a:t>
            </a:r>
            <a:r>
              <a:rPr lang="en-US" sz="4400" dirty="0">
                <a:latin typeface="Tahoma" charset="0"/>
              </a:rPr>
              <a:t>:    </a:t>
            </a:r>
            <a:r>
              <a:rPr lang="en-US" sz="4400" dirty="0" err="1">
                <a:latin typeface="Tahoma" charset="0"/>
              </a:rPr>
              <a:t>chroot</a:t>
            </a:r>
            <a:endParaRPr lang="en-US" sz="4400" dirty="0">
              <a:latin typeface="Tahoma" charset="0"/>
            </a:endParaRP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4229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Often used for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accounts on ftp sites</a:t>
            </a: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To use do:   (must be root)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chroot</a:t>
            </a:r>
            <a:r>
              <a:rPr lang="en-US" dirty="0">
                <a:latin typeface="Tahoma" charset="0"/>
                <a:ea typeface="ＭＳ Ｐゴシック" charset="0"/>
              </a:rPr>
              <a:t>   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	    root </a:t>
            </a:r>
            <a:r>
              <a:rPr lang="en-US" dirty="0" err="1">
                <a:latin typeface="Tahoma" charset="0"/>
                <a:ea typeface="ＭＳ Ｐゴシック" charset="0"/>
              </a:rPr>
              <a:t>dir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</a:rPr>
              <a:t> is now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su</a:t>
            </a:r>
            <a:r>
              <a:rPr lang="en-US" dirty="0">
                <a:latin typeface="Tahoma" charset="0"/>
                <a:ea typeface="ＭＳ Ｐゴシック" charset="0"/>
              </a:rPr>
              <a:t> guest		    EUID set to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Now 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 is added to file system accesses for applications in jail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 </a:t>
            </a:r>
            <a:r>
              <a:rPr lang="en-US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⇒ 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/>
            </a:r>
            <a:b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”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457200" lvl="1" indent="0">
              <a:spcBef>
                <a:spcPct val="50000"/>
              </a:spcBef>
              <a:buSzTx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⇒   application cannot access files outside of jail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latin typeface="Tahoma" charset="0"/>
              </a:rPr>
              <a:t>Jailkit</a:t>
            </a:r>
            <a:endParaRPr lang="en-US" sz="4400" dirty="0"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839200" cy="4000500"/>
          </a:xfrm>
        </p:spPr>
        <p:txBody>
          <a:bodyPr>
            <a:normAutofit fontScale="92500" lnSpcReduction="20000"/>
          </a:bodyPr>
          <a:lstStyle/>
          <a:p>
            <a:pPr>
              <a:buSzTx/>
              <a:buFont typeface="Symbol" charset="0"/>
              <a:buNone/>
            </a:pPr>
            <a:r>
              <a:rPr lang="en-US" sz="2400" dirty="0">
                <a:latin typeface="Tahoma" charset="0"/>
              </a:rPr>
              <a:t>Problem:   all utility </a:t>
            </a:r>
            <a:r>
              <a:rPr lang="en-US" sz="2400" dirty="0" err="1">
                <a:latin typeface="Tahoma" charset="0"/>
              </a:rPr>
              <a:t>progs</a:t>
            </a:r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ls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ps</a:t>
            </a:r>
            <a:r>
              <a:rPr lang="en-US" sz="2400" dirty="0">
                <a:latin typeface="Tahoma" charset="0"/>
              </a:rPr>
              <a:t>, vi) must live inside jail</a:t>
            </a:r>
          </a:p>
          <a:p>
            <a:pPr lvl="1">
              <a:buSzTx/>
              <a:buFontTx/>
              <a:buNone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 err="1">
                <a:latin typeface="Tahoma" charset="0"/>
              </a:rPr>
              <a:t>jailkit</a:t>
            </a:r>
            <a:r>
              <a:rPr lang="en-US" sz="2400" dirty="0">
                <a:latin typeface="Tahoma" charset="0"/>
              </a:rPr>
              <a:t> project:    auto builds files, libs, and </a:t>
            </a:r>
            <a:r>
              <a:rPr lang="en-US" sz="2400" dirty="0" err="1">
                <a:latin typeface="Tahoma" charset="0"/>
              </a:rPr>
              <a:t>dirs</a:t>
            </a:r>
            <a:r>
              <a:rPr lang="en-US" sz="2400" dirty="0">
                <a:latin typeface="Tahoma" charset="0"/>
              </a:rPr>
              <a:t> needed in jail </a:t>
            </a:r>
            <a:r>
              <a:rPr lang="en-US" sz="2400" dirty="0" err="1" smtClean="0">
                <a:latin typeface="Tahoma" charset="0"/>
              </a:rPr>
              <a:t>env</a:t>
            </a:r>
            <a:endParaRPr lang="en-US" sz="2400" dirty="0">
              <a:latin typeface="Tahoma" charset="0"/>
            </a:endParaRP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jk_init</a:t>
            </a:r>
            <a:r>
              <a:rPr lang="en-US" dirty="0">
                <a:latin typeface="Tahoma" charset="0"/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jk_check</a:t>
            </a:r>
            <a:r>
              <a:rPr lang="en-US" b="1" dirty="0">
                <a:latin typeface="Tahoma" charset="0"/>
                <a:ea typeface="ＭＳ Ｐゴシック" charset="0"/>
              </a:rPr>
              <a:t>:</a:t>
            </a:r>
            <a:r>
              <a:rPr lang="en-US" dirty="0">
                <a:latin typeface="Tahoma" charset="0"/>
                <a:ea typeface="ＭＳ Ｐゴシック" charset="0"/>
              </a:rPr>
              <a:t>   checks jail </a:t>
            </a:r>
            <a:r>
              <a:rPr lang="en-US" dirty="0" err="1">
                <a:latin typeface="Tahoma" charset="0"/>
                <a:ea typeface="ＭＳ Ｐゴシック" charset="0"/>
              </a:rPr>
              <a:t>env</a:t>
            </a:r>
            <a:r>
              <a:rPr lang="en-US" dirty="0">
                <a:latin typeface="Tahoma" charset="0"/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jk_lsh</a:t>
            </a:r>
            <a:r>
              <a:rPr lang="en-US" dirty="0">
                <a:latin typeface="Tahoma" charset="0"/>
                <a:ea typeface="ＭＳ Ｐゴシック" charset="0"/>
              </a:rPr>
              <a:t>:   restricted shell to be used inside jail</a:t>
            </a:r>
          </a:p>
          <a:p>
            <a:pPr lvl="1">
              <a:buSzTx/>
              <a:buFontTx/>
              <a:buChar char="•"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>
                <a:latin typeface="Tahoma" charset="0"/>
              </a:rPr>
              <a:t>note:  </a:t>
            </a:r>
            <a:r>
              <a:rPr lang="en-US" sz="2400" dirty="0">
                <a:latin typeface="Tahoma" charset="0"/>
              </a:rPr>
              <a:t>simple </a:t>
            </a:r>
            <a:r>
              <a:rPr lang="en-US" sz="2400" dirty="0" err="1">
                <a:latin typeface="Tahoma" charset="0"/>
              </a:rPr>
              <a:t>chroot</a:t>
            </a:r>
            <a:r>
              <a:rPr lang="en-US" sz="2400" dirty="0">
                <a:latin typeface="Tahoma" charset="0"/>
              </a:rPr>
              <a:t> jail does not limit network access</a:t>
            </a:r>
            <a:endParaRPr lang="en-US" sz="2400" b="1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2831</TotalTime>
  <Words>2006</Words>
  <Application>Microsoft Macintosh PowerPoint</Application>
  <PresentationFormat>On-screen Show (16:9)</PresentationFormat>
  <Paragraphs>510</Paragraphs>
  <Slides>54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Calibri</vt:lpstr>
      <vt:lpstr>ＭＳ Ｐゴシック</vt:lpstr>
      <vt:lpstr>Symbol</vt:lpstr>
      <vt:lpstr>Tahoma</vt:lpstr>
      <vt:lpstr>Times</vt:lpstr>
      <vt:lpstr>Times New Roman</vt:lpstr>
      <vt:lpstr>Wingdings</vt:lpstr>
      <vt:lpstr>Arial</vt:lpstr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 chroot</vt:lpstr>
      <vt:lpstr>Jailkit</vt:lpstr>
      <vt:lpstr>Escaping from jails</vt:lpstr>
      <vt:lpstr>Many ways to escape jail as root</vt:lpstr>
      <vt:lpstr>Freebsd jail</vt:lpstr>
      <vt:lpstr>Not all programs can run in a jail</vt:lpstr>
      <vt:lpstr>Problems with chroot and jail</vt:lpstr>
      <vt:lpstr>System Call Interposition</vt:lpstr>
      <vt:lpstr>System call interposition</vt:lpstr>
      <vt:lpstr>Initial implementation  (Janus)      [GWTB’96]</vt:lpstr>
      <vt:lpstr>Complications</vt:lpstr>
      <vt:lpstr>Problems with ptrace</vt:lpstr>
      <vt:lpstr>Alternate design:  systrace    [P’02]</vt:lpstr>
      <vt:lpstr>Ostia:  a delegation architecture    [GPR’04]</vt:lpstr>
      <vt:lpstr>Ostia:  a delegation architecture    [GPR’04]</vt:lpstr>
      <vt:lpstr>Policy</vt:lpstr>
      <vt:lpstr>NaCl:  a modern day example</vt:lpstr>
      <vt:lpstr>Isolation via Virtual Machines</vt:lpstr>
      <vt:lpstr>Virtual Machines</vt:lpstr>
      <vt:lpstr>Why so popular now?</vt:lpstr>
      <vt:lpstr>VMM security assumption</vt:lpstr>
      <vt:lpstr>Problem:   covert channels</vt:lpstr>
      <vt:lpstr>An example covert channel</vt:lpstr>
      <vt:lpstr>PowerPoint Presentation</vt:lpstr>
      <vt:lpstr>VMM Introspection:  [GR’03]  protecting the anti-virus system</vt:lpstr>
      <vt:lpstr>Intrusion Detection / Anti-virus</vt:lpstr>
      <vt:lpstr>PowerPoint Presentation</vt:lpstr>
      <vt:lpstr>Sample checks</vt:lpstr>
      <vt:lpstr>Sample checks</vt:lpstr>
      <vt:lpstr>Subvirting VM Isolation</vt:lpstr>
      <vt:lpstr>Subvirt   [King et al. 2006]</vt:lpstr>
      <vt:lpstr>The MATRIX</vt:lpstr>
      <vt:lpstr>PowerPoint Presentation</vt:lpstr>
      <vt:lpstr>VM Based Malware  (blue pill virus)</vt:lpstr>
      <vt:lpstr>VMM Detection</vt:lpstr>
      <vt:lpstr>VMM detection    (red pill techniques)</vt:lpstr>
      <vt:lpstr>VMM Detection</vt:lpstr>
      <vt:lpstr>Software Fault Isolation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Isolation:   summary</vt:lpstr>
      <vt:lpstr>THE  END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193</cp:revision>
  <dcterms:created xsi:type="dcterms:W3CDTF">2010-11-06T18:36:35Z</dcterms:created>
  <dcterms:modified xsi:type="dcterms:W3CDTF">2016-04-12T20:12:15Z</dcterms:modified>
  <cp:category/>
</cp:coreProperties>
</file>